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73" r:id="rId4"/>
    <p:sldId id="270" r:id="rId5"/>
    <p:sldId id="268" r:id="rId6"/>
    <p:sldId id="262" r:id="rId7"/>
    <p:sldId id="272" r:id="rId8"/>
    <p:sldId id="263" r:id="rId9"/>
    <p:sldId id="264" r:id="rId10"/>
    <p:sldId id="271" r:id="rId11"/>
    <p:sldId id="269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78" r:id="rId29"/>
    <p:sldId id="291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584"/>
    <a:srgbClr val="FF3399"/>
    <a:srgbClr val="F040B1"/>
    <a:srgbClr val="F53B8B"/>
    <a:srgbClr val="F13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5501" autoAdjust="0"/>
  </p:normalViewPr>
  <p:slideViewPr>
    <p:cSldViewPr snapToGrid="0">
      <p:cViewPr varScale="1">
        <p:scale>
          <a:sx n="101" d="100"/>
          <a:sy n="101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6T04:58:53.44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B81F5-BA97-464D-AD44-7E1FDF3AB131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FEDAB-CFF8-40E5-AC26-AFE8D9A4F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01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EDAB-CFF8-40E5-AC26-AFE8D9A4F35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3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74DF-C08F-4B6A-92FC-39A783D5AAD3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DAAD-A64B-41E0-AEB4-B081C3E9D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49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74DF-C08F-4B6A-92FC-39A783D5AAD3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DAAD-A64B-41E0-AEB4-B081C3E9D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98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74DF-C08F-4B6A-92FC-39A783D5AAD3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DAAD-A64B-41E0-AEB4-B081C3E9D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86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74DF-C08F-4B6A-92FC-39A783D5AAD3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DAAD-A64B-41E0-AEB4-B081C3E9D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96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74DF-C08F-4B6A-92FC-39A783D5AAD3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DAAD-A64B-41E0-AEB4-B081C3E9D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73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74DF-C08F-4B6A-92FC-39A783D5AAD3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DAAD-A64B-41E0-AEB4-B081C3E9D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09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74DF-C08F-4B6A-92FC-39A783D5AAD3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DAAD-A64B-41E0-AEB4-B081C3E9D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16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74DF-C08F-4B6A-92FC-39A783D5AAD3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DAAD-A64B-41E0-AEB4-B081C3E9D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3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74DF-C08F-4B6A-92FC-39A783D5AAD3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DAAD-A64B-41E0-AEB4-B081C3E9D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49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74DF-C08F-4B6A-92FC-39A783D5AAD3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DAAD-A64B-41E0-AEB4-B081C3E9D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46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74DF-C08F-4B6A-92FC-39A783D5AAD3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DAAD-A64B-41E0-AEB4-B081C3E9D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02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F74DF-C08F-4B6A-92FC-39A783D5AAD3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6DAAD-A64B-41E0-AEB4-B081C3E9D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8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embl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cbi.nlm.nih.gov/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://genome.ucsc.edu/?fbclid=IwAR3z_2blNBuL0-8uTtK4a27_dn7iD4XIvHWuPuluA4GxCAFyWuZxnFZJ8OU&amp;h=AT0OtLwec6LW_2UVczYbzf0tEG-9uRrMz_L8BTLQhVKLgn00W1HhhdIhdTWGoPKfkBjcKYygKuHSvl-FyQHcw84kb9X1tdnmTavvg0Jv_s-o9-m9yyiQ9TC2jexyz40buHUOdw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627" y="273572"/>
            <a:ext cx="2679541" cy="15136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5" y="215611"/>
            <a:ext cx="2476067" cy="15716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49682" y="355029"/>
            <a:ext cx="7211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République Algérienne démocratique et populaire </a:t>
            </a:r>
          </a:p>
          <a:p>
            <a:pPr algn="ctr"/>
            <a:r>
              <a:rPr lang="fr-FR" b="1" dirty="0" smtClean="0"/>
              <a:t>Université ABOUBAKR Belkaid –Tlemcen-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Faculté </a:t>
            </a:r>
            <a:r>
              <a:rPr lang="fr-FR" b="1" dirty="0"/>
              <a:t>des Sciences de la Nature et de la Vie et Sciences de la Terre et de </a:t>
            </a:r>
            <a:r>
              <a:rPr lang="fr-FR" b="1" dirty="0" smtClean="0"/>
              <a:t>l’Univers</a:t>
            </a:r>
          </a:p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8427" y="2333685"/>
            <a:ext cx="11035145" cy="480131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r-FR" b="1" dirty="0"/>
              <a:t>Département de biologie </a:t>
            </a:r>
            <a:endParaRPr lang="fr-FR" dirty="0"/>
          </a:p>
          <a:p>
            <a:pPr algn="ctr"/>
            <a:r>
              <a:rPr lang="fr-FR" b="1" dirty="0"/>
              <a:t> </a:t>
            </a:r>
            <a:endParaRPr lang="fr-FR" dirty="0"/>
          </a:p>
          <a:p>
            <a:pPr algn="ctr"/>
            <a:r>
              <a:rPr lang="fr-FR" b="1" dirty="0"/>
              <a:t>Laboratoire de biologie moléculaire appliquée et d’immunologie BIOMOLIM.</a:t>
            </a:r>
            <a:endParaRPr lang="fr-FR" dirty="0"/>
          </a:p>
          <a:p>
            <a:pPr algn="ctr"/>
            <a:r>
              <a:rPr lang="fr-FR" b="1" dirty="0"/>
              <a:t>Mémoire présenté par </a:t>
            </a:r>
            <a:endParaRPr lang="fr-FR" dirty="0"/>
          </a:p>
          <a:p>
            <a:pPr algn="ctr"/>
            <a:r>
              <a:rPr lang="fr-FR" b="1" dirty="0"/>
              <a:t>Zemirli Tani Ryhem Wassila </a:t>
            </a:r>
            <a:endParaRPr lang="fr-FR" dirty="0"/>
          </a:p>
          <a:p>
            <a:pPr algn="ctr"/>
            <a:r>
              <a:rPr lang="fr-FR" b="1" dirty="0"/>
              <a:t>En vue de l’obtention du diplôme de MASTER  </a:t>
            </a:r>
            <a:endParaRPr lang="fr-FR" dirty="0"/>
          </a:p>
          <a:p>
            <a:pPr algn="ctr"/>
            <a:r>
              <a:rPr lang="fr-FR" b="1" dirty="0"/>
              <a:t>En immunologie </a:t>
            </a:r>
            <a:endParaRPr lang="fr-FR" b="1" dirty="0" smtClean="0"/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T-bet </a:t>
            </a:r>
            <a:r>
              <a:rPr lang="fr-FR" b="1" dirty="0"/>
              <a:t>design des cellules Th1 CD4+</a:t>
            </a:r>
            <a:endParaRPr lang="fr-FR" dirty="0"/>
          </a:p>
          <a:p>
            <a:pPr algn="ctr"/>
            <a:endParaRPr lang="fr-FR" dirty="0"/>
          </a:p>
          <a:p>
            <a:r>
              <a:rPr lang="fr-FR" dirty="0" smtClean="0"/>
              <a:t>Soutenu le 20 septembre </a:t>
            </a:r>
            <a:r>
              <a:rPr lang="fr-FR" dirty="0"/>
              <a:t>2020, devant le jury composé de</a:t>
            </a:r>
            <a:endParaRPr lang="fr-FR" dirty="0" smtClean="0"/>
          </a:p>
          <a:p>
            <a:endParaRPr lang="fr-FR" b="1" dirty="0" smtClean="0"/>
          </a:p>
          <a:p>
            <a:r>
              <a:rPr lang="fr-FR" b="1" dirty="0"/>
              <a:t>Président                               </a:t>
            </a:r>
            <a:r>
              <a:rPr lang="fr-FR" b="1" dirty="0" smtClean="0"/>
              <a:t>Pr SMAHI </a:t>
            </a:r>
            <a:r>
              <a:rPr lang="fr-FR" b="1" dirty="0"/>
              <a:t>Chems-eddine              </a:t>
            </a:r>
            <a:r>
              <a:rPr lang="fr-FR" b="1" dirty="0" smtClean="0"/>
              <a:t>Professeur</a:t>
            </a:r>
            <a:endParaRPr lang="fr-FR" dirty="0"/>
          </a:p>
          <a:p>
            <a:r>
              <a:rPr lang="fr-FR" b="1" dirty="0"/>
              <a:t>Encadreur                              Pr </a:t>
            </a:r>
            <a:r>
              <a:rPr lang="fr-FR" b="1" dirty="0" smtClean="0"/>
              <a:t>ARIBI </a:t>
            </a:r>
            <a:r>
              <a:rPr lang="fr-FR" b="1" dirty="0"/>
              <a:t>Mourad                            </a:t>
            </a:r>
            <a:r>
              <a:rPr lang="fr-FR" b="1" dirty="0" smtClean="0"/>
              <a:t>Professeur </a:t>
            </a:r>
            <a:endParaRPr lang="fr-FR" dirty="0"/>
          </a:p>
          <a:p>
            <a:r>
              <a:rPr lang="fr-FR" b="1" dirty="0"/>
              <a:t>Examinatrice                         </a:t>
            </a:r>
            <a:r>
              <a:rPr lang="fr-FR" b="1" dirty="0" smtClean="0"/>
              <a:t>Dr BRAHAMI </a:t>
            </a:r>
            <a:r>
              <a:rPr lang="fr-FR" b="1" dirty="0"/>
              <a:t>Nabila                       </a:t>
            </a:r>
            <a:r>
              <a:rPr lang="fr-FR" b="1" dirty="0" smtClean="0"/>
              <a:t>Maitre </a:t>
            </a:r>
            <a:r>
              <a:rPr lang="fr-FR" b="1" dirty="0"/>
              <a:t>de conférences A</a:t>
            </a:r>
            <a:endParaRPr lang="fr-FR" dirty="0"/>
          </a:p>
          <a:p>
            <a:pPr algn="r"/>
            <a:r>
              <a:rPr lang="fr-FR" b="1" dirty="0" smtClean="0"/>
              <a:t>Année </a:t>
            </a:r>
            <a:r>
              <a:rPr lang="fr-FR" b="1" dirty="0"/>
              <a:t>universitaire 2019 / 2020.</a:t>
            </a:r>
            <a:endParaRPr lang="fr-FR" dirty="0"/>
          </a:p>
          <a:p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657600" y="4322618"/>
            <a:ext cx="4946072" cy="88322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5"/>
            <a:ext cx="12068175" cy="6835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39225" y="6616800"/>
            <a:ext cx="1571625" cy="24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7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6" y="782346"/>
            <a:ext cx="10905597" cy="588861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01936" y="238991"/>
            <a:ext cx="671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Voie de signalisation </a:t>
            </a:r>
            <a:r>
              <a:rPr lang="fr-FR" sz="4400" dirty="0" err="1" smtClean="0">
                <a:solidFill>
                  <a:srgbClr val="FF0000"/>
                </a:solidFill>
              </a:rPr>
              <a:t>Médiée</a:t>
            </a:r>
            <a:r>
              <a:rPr lang="fr-FR" sz="4400" dirty="0" smtClean="0">
                <a:solidFill>
                  <a:srgbClr val="FF0000"/>
                </a:solidFill>
              </a:rPr>
              <a:t> par </a:t>
            </a:r>
            <a:r>
              <a:rPr lang="fr-FR" sz="4400" i="1" dirty="0" smtClean="0">
                <a:solidFill>
                  <a:srgbClr val="FF0000"/>
                </a:solidFill>
              </a:rPr>
              <a:t>T-bet</a:t>
            </a:r>
            <a:endParaRPr lang="fr-FR" sz="4400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356" y="955964"/>
            <a:ext cx="483517" cy="446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79318" y="6078682"/>
            <a:ext cx="280555" cy="394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064000" y="2692400"/>
            <a:ext cx="5842000" cy="2019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2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625" y="0"/>
            <a:ext cx="11258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800" dirty="0" smtClean="0">
              <a:solidFill>
                <a:srgbClr val="FF0000"/>
              </a:solidFill>
            </a:endParaRPr>
          </a:p>
          <a:p>
            <a:pPr algn="ctr"/>
            <a:endParaRPr lang="fr-FR" sz="4800" dirty="0">
              <a:solidFill>
                <a:srgbClr val="FF0000"/>
              </a:solidFill>
            </a:endParaRPr>
          </a:p>
          <a:p>
            <a:pPr algn="ctr"/>
            <a:endParaRPr lang="fr-FR" sz="4800" dirty="0" smtClean="0">
              <a:solidFill>
                <a:srgbClr val="FF0000"/>
              </a:solidFill>
            </a:endParaRPr>
          </a:p>
          <a:p>
            <a:pPr algn="ctr"/>
            <a:r>
              <a:rPr lang="fr-FR" sz="9600" dirty="0" smtClean="0">
                <a:solidFill>
                  <a:srgbClr val="FF0000"/>
                </a:solidFill>
              </a:rPr>
              <a:t>Problématique</a:t>
            </a:r>
            <a:endParaRPr lang="fr-F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5250" y="971550"/>
            <a:ext cx="11430000" cy="588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66725" y="1235075"/>
            <a:ext cx="1143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-Les </a:t>
            </a:r>
            <a:r>
              <a:rPr lang="fr-FR" sz="2800" dirty="0"/>
              <a:t>cellules Th1 sont des cellules immunitaire dotées </a:t>
            </a:r>
            <a:r>
              <a:rPr lang="fr-FR" sz="2800" dirty="0" smtClean="0"/>
              <a:t>du récepteur le </a:t>
            </a:r>
            <a:r>
              <a:rPr lang="fr-FR" sz="2800" dirty="0"/>
              <a:t>CD4+ faisant d’elle un pivot </a:t>
            </a:r>
            <a:r>
              <a:rPr lang="fr-FR" sz="2800" dirty="0" smtClean="0"/>
              <a:t>des réactions </a:t>
            </a:r>
            <a:r>
              <a:rPr lang="fr-FR" sz="2800" dirty="0"/>
              <a:t>immunitaires , cela </a:t>
            </a:r>
            <a:r>
              <a:rPr lang="fr-FR" sz="2800" dirty="0" smtClean="0"/>
              <a:t>n’a </a:t>
            </a:r>
            <a:r>
              <a:rPr lang="fr-FR" sz="2800" dirty="0"/>
              <a:t>lieux que par l’intervention du gène </a:t>
            </a:r>
            <a:r>
              <a:rPr lang="fr-FR" sz="2800" i="1" dirty="0" smtClean="0"/>
              <a:t>T-bet.</a:t>
            </a:r>
          </a:p>
          <a:p>
            <a:endParaRPr lang="fr-FR" sz="2800" dirty="0" smtClean="0"/>
          </a:p>
          <a:p>
            <a:r>
              <a:rPr lang="fr-FR" sz="2800" dirty="0" smtClean="0"/>
              <a:t>-Ce gène ; est </a:t>
            </a:r>
            <a:r>
              <a:rPr lang="fr-FR" sz="2800" dirty="0"/>
              <a:t>à l’ origine de l’initiation de la différenciation des Th naïf en lignée Th1 induisant </a:t>
            </a:r>
            <a:r>
              <a:rPr lang="fr-FR" sz="2800" dirty="0" smtClean="0"/>
              <a:t> la sécrétion </a:t>
            </a:r>
            <a:r>
              <a:rPr lang="fr-FR" sz="2800" dirty="0"/>
              <a:t>de l’</a:t>
            </a:r>
            <a:r>
              <a:rPr lang="fr-FR" sz="2800" dirty="0" err="1"/>
              <a:t>IFNγ</a:t>
            </a:r>
            <a:r>
              <a:rPr lang="fr-FR" sz="2800" dirty="0"/>
              <a:t>. </a:t>
            </a:r>
          </a:p>
          <a:p>
            <a:endParaRPr lang="fr-FR" sz="2800" dirty="0" smtClean="0"/>
          </a:p>
          <a:p>
            <a:r>
              <a:rPr lang="fr-FR" sz="2800" dirty="0" smtClean="0"/>
              <a:t>-C’est </a:t>
            </a:r>
            <a:r>
              <a:rPr lang="fr-FR" sz="2800" dirty="0"/>
              <a:t>pourquoi il est important de concevoir des </a:t>
            </a:r>
            <a:r>
              <a:rPr lang="fr-FR" sz="2800" dirty="0" smtClean="0"/>
              <a:t>amorces du gène</a:t>
            </a:r>
            <a:r>
              <a:rPr lang="fr-FR" sz="2800" i="1" dirty="0" smtClean="0"/>
              <a:t> T-bet </a:t>
            </a:r>
            <a:r>
              <a:rPr lang="fr-FR" sz="2800" dirty="0" smtClean="0"/>
              <a:t>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509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3780" y="1229710"/>
            <a:ext cx="113301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Objectif</a:t>
            </a:r>
            <a:r>
              <a:rPr lang="fr-FR" sz="2800" dirty="0"/>
              <a:t> A l’issus de </a:t>
            </a:r>
            <a:r>
              <a:rPr lang="fr-FR" sz="2800" dirty="0" smtClean="0"/>
              <a:t>ces </a:t>
            </a:r>
            <a:r>
              <a:rPr lang="fr-FR" sz="2800" dirty="0"/>
              <a:t>informations ,</a:t>
            </a:r>
            <a:r>
              <a:rPr lang="fr-FR" sz="2800" dirty="0" smtClean="0"/>
              <a:t>nous </a:t>
            </a:r>
            <a:r>
              <a:rPr lang="fr-FR" sz="2800" dirty="0"/>
              <a:t>avons pris l’initiative de concevoir des amorces </a:t>
            </a:r>
            <a:r>
              <a:rPr lang="fr-FR" sz="2800" i="1" dirty="0"/>
              <a:t>via</a:t>
            </a:r>
            <a:r>
              <a:rPr lang="fr-FR" sz="2800" dirty="0"/>
              <a:t> des technicités bio-informatiques du gène </a:t>
            </a:r>
            <a:r>
              <a:rPr lang="fr-FR" sz="2800" i="1" dirty="0"/>
              <a:t>T-bet</a:t>
            </a:r>
            <a:r>
              <a:rPr lang="fr-FR" sz="2800" dirty="0"/>
              <a:t> qui a été décrit comme étant l’auteur de plusieurs mécanismes de polarisation cellulaires </a:t>
            </a:r>
            <a:r>
              <a:rPr lang="fr-FR" sz="2800" dirty="0" smtClean="0"/>
              <a:t>principalement celui des </a:t>
            </a:r>
            <a:r>
              <a:rPr lang="fr-FR" sz="2800" dirty="0"/>
              <a:t>Th1 CD4+ </a:t>
            </a:r>
            <a:r>
              <a:rPr lang="fr-FR" sz="2800" dirty="0" smtClean="0"/>
              <a:t>qui induisent la </a:t>
            </a:r>
            <a:r>
              <a:rPr lang="fr-FR" sz="2800" dirty="0"/>
              <a:t>sécrétion de cytokines tel que l’</a:t>
            </a:r>
            <a:r>
              <a:rPr lang="fr-FR" sz="2800" dirty="0" err="1"/>
              <a:t>IFNγ</a:t>
            </a:r>
            <a:r>
              <a:rPr lang="fr-FR" sz="2800" dirty="0" smtClean="0"/>
              <a:t>.</a:t>
            </a:r>
          </a:p>
          <a:p>
            <a:endParaRPr lang="fr-FR" sz="2800" dirty="0"/>
          </a:p>
          <a:p>
            <a:r>
              <a:rPr lang="fr-FR" sz="2800" b="1" dirty="0">
                <a:solidFill>
                  <a:srgbClr val="FF0000"/>
                </a:solidFill>
              </a:rPr>
              <a:t>But</a:t>
            </a:r>
            <a:r>
              <a:rPr lang="fr-FR" sz="2800" b="1" dirty="0"/>
              <a:t> </a:t>
            </a:r>
            <a:r>
              <a:rPr lang="fr-FR" sz="2800" dirty="0"/>
              <a:t>la conception des séquences </a:t>
            </a:r>
            <a:r>
              <a:rPr lang="fr-FR" sz="2800" dirty="0" smtClean="0"/>
              <a:t>d’</a:t>
            </a:r>
            <a:r>
              <a:rPr lang="fr-FR" sz="2800" dirty="0" err="1" smtClean="0"/>
              <a:t>oligonucléotides</a:t>
            </a:r>
            <a:r>
              <a:rPr lang="fr-FR" sz="2800" dirty="0" smtClean="0"/>
              <a:t> du </a:t>
            </a:r>
            <a:r>
              <a:rPr lang="fr-FR" sz="2800" dirty="0"/>
              <a:t>gène T-bet servant immunologiquement à évaluer le taux d’expression </a:t>
            </a:r>
            <a:r>
              <a:rPr lang="fr-FR" sz="2800" dirty="0" smtClean="0"/>
              <a:t>de ce dernier dans </a:t>
            </a:r>
            <a:r>
              <a:rPr lang="fr-FR" sz="2800" dirty="0"/>
              <a:t>la polarisation des cellules </a:t>
            </a:r>
            <a:r>
              <a:rPr lang="fr-FR" sz="2800" dirty="0" smtClean="0"/>
              <a:t>th1.</a:t>
            </a:r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89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6331" y="2301765"/>
            <a:ext cx="11498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solidFill>
                  <a:srgbClr val="FF0000"/>
                </a:solidFill>
              </a:rPr>
              <a:t>Matériel et méthodes </a:t>
            </a:r>
            <a:endParaRPr lang="fr-F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6632028" y="315310"/>
            <a:ext cx="4761186" cy="1145627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779172" y="609600"/>
            <a:ext cx="445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</a:rPr>
              <a:t>Polymerase</a:t>
            </a:r>
            <a:r>
              <a:rPr lang="fr-FR" sz="2400" dirty="0" smtClean="0">
                <a:solidFill>
                  <a:srgbClr val="FF0000"/>
                </a:solidFill>
              </a:rPr>
              <a:t> chaine </a:t>
            </a:r>
            <a:r>
              <a:rPr lang="fr-FR" sz="2400" dirty="0" err="1" smtClean="0">
                <a:solidFill>
                  <a:srgbClr val="FF0000"/>
                </a:solidFill>
              </a:rPr>
              <a:t>reaction</a:t>
            </a:r>
            <a:r>
              <a:rPr lang="fr-FR" sz="2400" dirty="0" smtClean="0">
                <a:solidFill>
                  <a:srgbClr val="FF0000"/>
                </a:solidFill>
              </a:rPr>
              <a:t> PCR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96000" y="1818290"/>
            <a:ext cx="56966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-Est </a:t>
            </a:r>
            <a:r>
              <a:rPr lang="fr-FR" dirty="0"/>
              <a:t>une méthode d’analyse du </a:t>
            </a:r>
            <a:r>
              <a:rPr lang="fr-FR" dirty="0" smtClean="0"/>
              <a:t>génome du point de vue quantitative et qualitative.</a:t>
            </a:r>
          </a:p>
          <a:p>
            <a:endParaRPr lang="fr-FR" dirty="0" smtClean="0"/>
          </a:p>
          <a:p>
            <a:r>
              <a:rPr lang="fr-FR" dirty="0" smtClean="0"/>
              <a:t>-C’est </a:t>
            </a:r>
            <a:r>
              <a:rPr lang="fr-FR" dirty="0"/>
              <a:t>une technique de réplication ciblé in vitro  </a:t>
            </a:r>
            <a:r>
              <a:rPr lang="fr-FR" dirty="0" smtClean="0"/>
              <a:t>permettant l’obtention d’importantes </a:t>
            </a:r>
            <a:r>
              <a:rPr lang="fr-FR" dirty="0"/>
              <a:t>quantités </a:t>
            </a:r>
            <a:r>
              <a:rPr lang="fr-FR" dirty="0" smtClean="0"/>
              <a:t>d’ADN </a:t>
            </a:r>
            <a:r>
              <a:rPr lang="fr-FR" dirty="0"/>
              <a:t>à partir d’un </a:t>
            </a:r>
            <a:r>
              <a:rPr lang="fr-FR" dirty="0" smtClean="0"/>
              <a:t>échantillon.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1" y="419101"/>
            <a:ext cx="5747657" cy="61613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4029" y="419101"/>
            <a:ext cx="5358399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4771" y="6411686"/>
            <a:ext cx="5747657" cy="2177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865914" y="6291943"/>
            <a:ext cx="1156514" cy="1197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6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383972" y="349049"/>
            <a:ext cx="7478486" cy="9144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970315" y="544639"/>
            <a:ext cx="8120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conception d’amorces </a:t>
            </a:r>
            <a:endParaRPr lang="fr-FR" sz="28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85057" y="1894114"/>
            <a:ext cx="11832772" cy="14478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55171" y="2079171"/>
            <a:ext cx="11114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C’est une étape </a:t>
            </a:r>
            <a:r>
              <a:rPr lang="fr-FR" sz="2400" dirty="0"/>
              <a:t>incontournable et primordiale aboutissant à la réussite de la PCR ; et pour se faire </a:t>
            </a:r>
            <a:r>
              <a:rPr lang="fr-FR" sz="2400" dirty="0" smtClean="0"/>
              <a:t>plusieurs </a:t>
            </a:r>
            <a:r>
              <a:rPr lang="fr-FR" sz="2400" dirty="0"/>
              <a:t>variables doivent être prises en considération au cours de la conception des </a:t>
            </a:r>
            <a:r>
              <a:rPr lang="fr-FR" sz="2400" dirty="0" smtClean="0"/>
              <a:t>amorces.</a:t>
            </a:r>
            <a:endParaRPr lang="fr-FR" sz="2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8972" y="3570514"/>
            <a:ext cx="1676400" cy="3004457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533" y="3497198"/>
            <a:ext cx="1651652" cy="30421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076" y="3526971"/>
            <a:ext cx="1659815" cy="30421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373" y="3497198"/>
            <a:ext cx="1659815" cy="30421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671" y="3497198"/>
            <a:ext cx="1659815" cy="30421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52" y="3526971"/>
            <a:ext cx="1676400" cy="304216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59360" y="4657243"/>
            <a:ext cx="1915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La teneur en CG.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333939" y="4724889"/>
            <a:ext cx="175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Température de fusion.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324570" y="4724889"/>
            <a:ext cx="147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Spécificité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268880" y="4786444"/>
            <a:ext cx="1683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Extrémité 3’.</a:t>
            </a:r>
            <a:endParaRPr lang="fr-FR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262257" y="4724889"/>
            <a:ext cx="150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Longueur.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9950664" y="4724889"/>
            <a:ext cx="185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Complémentarité</a:t>
            </a:r>
            <a:endParaRPr lang="fr-FR" dirty="0"/>
          </a:p>
        </p:txBody>
      </p:sp>
      <p:sp>
        <p:nvSpPr>
          <p:cNvPr id="26" name="Flèche vers le bas 25"/>
          <p:cNvSpPr/>
          <p:nvPr/>
        </p:nvSpPr>
        <p:spPr>
          <a:xfrm>
            <a:off x="5564133" y="1263449"/>
            <a:ext cx="1153886" cy="630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9677399" cy="504008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3" name="Rectangle à coins arrondis 2"/>
          <p:cNvSpPr/>
          <p:nvPr/>
        </p:nvSpPr>
        <p:spPr>
          <a:xfrm>
            <a:off x="1404257" y="163286"/>
            <a:ext cx="8958943" cy="1328057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19943" y="391886"/>
            <a:ext cx="833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 a procédé a la recherche de la séquence du gène </a:t>
            </a:r>
            <a:r>
              <a:rPr lang="fr-FR" i="1" dirty="0" smtClean="0"/>
              <a:t>T-bet via </a:t>
            </a:r>
            <a:r>
              <a:rPr lang="fr-FR" dirty="0" smtClean="0"/>
              <a:t>la </a:t>
            </a:r>
            <a:r>
              <a:rPr lang="fr-FR" dirty="0"/>
              <a:t>base de donné </a:t>
            </a:r>
            <a:r>
              <a:rPr lang="fr-FR" u="sng" dirty="0">
                <a:hlinkClick r:id="rId3"/>
              </a:rPr>
              <a:t>www.ENSEMBL.ORG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11" y="192617"/>
            <a:ext cx="4980864" cy="640745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6542314" y="1763485"/>
            <a:ext cx="4920342" cy="1926771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47113" y="2373085"/>
            <a:ext cx="4310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On a procédé a la sélection et l'encadrement de l’exon 1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904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369" y="170822"/>
            <a:ext cx="11187013" cy="101488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47520" y="354445"/>
            <a:ext cx="1107670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Plan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• Introduction</a:t>
            </a:r>
          </a:p>
          <a:p>
            <a:r>
              <a:rPr lang="fr-F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• Problématique </a:t>
            </a:r>
          </a:p>
          <a:p>
            <a:r>
              <a:rPr lang="fr-F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• Matériel et méthodes </a:t>
            </a:r>
          </a:p>
          <a:p>
            <a:r>
              <a:rPr lang="fr-F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• Résultat </a:t>
            </a:r>
          </a:p>
          <a:p>
            <a:r>
              <a:rPr lang="fr-F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• Conclusion et perspective 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/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5768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95" y="0"/>
            <a:ext cx="5785605" cy="37493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1574"/>
            <a:ext cx="5785605" cy="3846909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664027" y="566059"/>
            <a:ext cx="4855029" cy="18288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690" y="4392086"/>
            <a:ext cx="4907705" cy="188382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05544" y="794657"/>
            <a:ext cx="4550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Désigne du primer blast</a:t>
            </a:r>
          </a:p>
          <a:p>
            <a:pPr algn="ctr"/>
            <a:r>
              <a:rPr lang="fr-FR" i="1" dirty="0"/>
              <a:t>Via</a:t>
            </a:r>
            <a:r>
              <a:rPr lang="fr-FR" dirty="0"/>
              <a:t> le centre national de l’information biotechnologique NCBI et le logiciel primé blast dans le site web </a:t>
            </a:r>
            <a:r>
              <a:rPr lang="fr-FR" u="sng" dirty="0">
                <a:hlinkClick r:id="rId5"/>
              </a:rPr>
              <a:t>www.Ncbi.nlm.nih.GOV</a:t>
            </a:r>
            <a:r>
              <a:rPr lang="fr-FR" dirty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05057" y="5149333"/>
            <a:ext cx="438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Sélection du primer blast </a:t>
            </a:r>
            <a:endParaRPr lang="fr-FR" b="1" dirty="0"/>
          </a:p>
        </p:txBody>
      </p:sp>
      <p:sp>
        <p:nvSpPr>
          <p:cNvPr id="8" name="Flèche droite 7"/>
          <p:cNvSpPr/>
          <p:nvPr/>
        </p:nvSpPr>
        <p:spPr>
          <a:xfrm>
            <a:off x="5519056" y="1133564"/>
            <a:ext cx="887339" cy="5225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5785605" y="5013974"/>
            <a:ext cx="948085" cy="57694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0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0720" cy="3371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25" y="3519170"/>
            <a:ext cx="5760720" cy="3338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à coins arrondis 3"/>
          <p:cNvSpPr/>
          <p:nvPr/>
        </p:nvSpPr>
        <p:spPr>
          <a:xfrm>
            <a:off x="6226629" y="402771"/>
            <a:ext cx="5584371" cy="212271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618514" y="707571"/>
            <a:ext cx="5018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Pour remplir les cases de l’amorce avant on sélectionne le début de la partie de la séquence encadré jusqu’ au début de l’exon </a:t>
            </a:r>
            <a:r>
              <a:rPr lang="fr-FR" b="1" dirty="0" smtClean="0"/>
              <a:t>1  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51114" y="4005943"/>
            <a:ext cx="5094515" cy="194854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10343" y="4278086"/>
            <a:ext cx="4441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Pour remplir les case revers primer on sélectionne du début de la séquence encadré jusqu’à la fin de l’exon 1</a:t>
            </a:r>
          </a:p>
          <a:p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5845629" y="4878250"/>
            <a:ext cx="513805" cy="47897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>
            <a:off x="5760720" y="1169236"/>
            <a:ext cx="465909" cy="46166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5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0720" cy="2939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657"/>
            <a:ext cx="5760720" cy="2872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à coins arrondis 3"/>
          <p:cNvSpPr/>
          <p:nvPr/>
        </p:nvSpPr>
        <p:spPr>
          <a:xfrm>
            <a:off x="6814457" y="979714"/>
            <a:ext cx="4767943" cy="101237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6814457" y="3842657"/>
            <a:ext cx="4953000" cy="18941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8692242" y="2068286"/>
            <a:ext cx="1012372" cy="177437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5857602" y="1175657"/>
            <a:ext cx="847998" cy="62048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5754732" y="4435928"/>
            <a:ext cx="1053737" cy="70757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102928" y="1068756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Une fois les informations mentionnées ; on procède a la  sélection de </a:t>
            </a:r>
            <a:r>
              <a:rPr lang="fr-FR" b="1" dirty="0"/>
              <a:t>l’option data base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02928" y="4103914"/>
            <a:ext cx="4479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on  choisi </a:t>
            </a:r>
            <a:r>
              <a:rPr lang="fr-FR" b="1" dirty="0"/>
              <a:t>« Génomes for selectes organisme (primer référence assemble onlay)" pour finir on clique sur gent primes pour obtenir l’amorce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90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81216" y="2126124"/>
            <a:ext cx="9927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>
                <a:solidFill>
                  <a:srgbClr val="FF0000"/>
                </a:solidFill>
              </a:rPr>
              <a:t>Résultat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4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23999" y="76200"/>
            <a:ext cx="431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FF0000"/>
                </a:solidFill>
              </a:rPr>
              <a:t>Résultat du primer blast </a:t>
            </a:r>
            <a:endParaRPr lang="fr-FR" sz="2800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8" y="1073481"/>
            <a:ext cx="6507481" cy="5496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7021286" y="817134"/>
            <a:ext cx="4920343" cy="6009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04825" algn="l"/>
              </a:tabLs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-Tout d’abord on a obtenu l’intégralité de la séquence du gène </a:t>
            </a: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T-bet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contenant 6 exons via le site ensemble.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04825" algn="l"/>
              </a:tabLs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-Par la suite notre choix s’est concrétisé par l’exon 1 contenant tous les critères exemplaire d’admission.  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04825" algn="l"/>
              </a:tabLs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-On note aussi qu’on a obtenu 10 primer paire spécifique du gène </a:t>
            </a: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T-bet.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04825" algn="l"/>
              </a:tabLs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-Au final notre choix s’est porté sur la 3éme primer paire suite à la présence des critères mentionné précédemment.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768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9228" y="163285"/>
            <a:ext cx="773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Confirmation des résultat via la PCR in silico 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11" y="1050425"/>
            <a:ext cx="9596846" cy="3107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03811" y="4666669"/>
            <a:ext cx="934647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04825" algn="l"/>
              </a:tabLs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dernière étape de notre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travail a consisté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confirmé la fiabilité de nos résultats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le logiciel PCR in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silicone </a:t>
            </a:r>
            <a:r>
              <a:rPr lang="fr-F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https://genome.ucsc.edu/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qui nous a donné l’emplacement de notre produit spécifique sur le chromosome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99" y="2540000"/>
            <a:ext cx="126292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 smtClean="0">
                <a:solidFill>
                  <a:srgbClr val="FF0000"/>
                </a:solidFill>
              </a:rPr>
              <a:t>Conclusions et perspective </a:t>
            </a:r>
            <a:endParaRPr lang="fr-FR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2" y="406400"/>
            <a:ext cx="2456198" cy="2446471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40" y="2064702"/>
            <a:ext cx="5760720" cy="23475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003471" y="1972223"/>
            <a:ext cx="2959100" cy="2603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66936" y="689316"/>
            <a:ext cx="6489700" cy="1253648"/>
          </a:xfrm>
          <a:prstGeom prst="roundRect">
            <a:avLst/>
          </a:prstGeom>
          <a:ln>
            <a:solidFill>
              <a:srgbClr val="EB458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508500" y="718575"/>
            <a:ext cx="623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a </a:t>
            </a:r>
            <a:r>
              <a:rPr lang="fr-FR" dirty="0"/>
              <a:t>réalisé ces approches immuno- informatique et bio-informatiques dans ce présent mémoire afin de concevoir des amorces spécifiques au gène </a:t>
            </a:r>
            <a:r>
              <a:rPr lang="fr-FR" i="1" dirty="0"/>
              <a:t>T-bet</a:t>
            </a:r>
            <a:r>
              <a:rPr lang="fr-FR" dirty="0"/>
              <a:t>     </a:t>
            </a:r>
          </a:p>
          <a:p>
            <a:endParaRPr lang="fr-FR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14178"/>
              </p:ext>
            </p:extLst>
          </p:nvPr>
        </p:nvGraphicFramePr>
        <p:xfrm>
          <a:off x="192314" y="3362423"/>
          <a:ext cx="8128002" cy="356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50277">
                <a:tc>
                  <a:txBody>
                    <a:bodyPr/>
                    <a:lstStyle/>
                    <a:p>
                      <a:r>
                        <a:rPr lang="fr-FR" dirty="0" smtClean="0"/>
                        <a:t>Amorce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Teneur en CG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Température de fusion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Longueur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Auto complémentarité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Auto 3 ’ complémentarité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Brin sens 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CCTGCAGTACTCGCCAAGAG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60 %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 ,46 C° 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 nucléotides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Brin anti sens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TCCCTACGCTGAAGCCAAAG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55 %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 ,04 C° 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 nucléotides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2900" y="419100"/>
            <a:ext cx="110363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i="1" dirty="0" smtClean="0">
                <a:solidFill>
                  <a:srgbClr val="FF0000"/>
                </a:solidFill>
              </a:rPr>
              <a:t>Remerciement</a:t>
            </a:r>
            <a:r>
              <a:rPr lang="fr-FR" sz="6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fr-FR" dirty="0"/>
          </a:p>
          <a:p>
            <a:r>
              <a:rPr lang="fr-FR" sz="2400" dirty="0" smtClean="0"/>
              <a:t>Je remercie tout d’abord mon directeur de thèse Pr ARIBI Mourad pour sa présence et son dévouement lors de la réalisation de ce travail malgré les circonstances que le monde a connus durant cette pandémie.</a:t>
            </a:r>
          </a:p>
          <a:p>
            <a:endParaRPr lang="fr-FR" sz="2400" dirty="0" smtClean="0"/>
          </a:p>
          <a:p>
            <a:r>
              <a:rPr lang="fr-FR" sz="2400" dirty="0" smtClean="0"/>
              <a:t>Je remercie aussi les membres du jury monsieur le président Pr SMAHI ainsi que docteur BRAHAMI pour leurs attention porté a mon travail.</a:t>
            </a:r>
          </a:p>
          <a:p>
            <a:endParaRPr lang="fr-FR" sz="2400" u="sng" dirty="0" smtClean="0"/>
          </a:p>
          <a:p>
            <a:r>
              <a:rPr lang="fr-FR" sz="2400" dirty="0" smtClean="0"/>
              <a:t>Mes remerciement s’adressent aussi au comité pédagogique qu’on a côtoyer ces deux dernières années je cite Dr NOUARI wafaa , Mme HADJIDJ, Mme MESSALI.</a:t>
            </a:r>
          </a:p>
          <a:p>
            <a:endParaRPr lang="fr-FR" sz="2400" dirty="0" smtClean="0"/>
          </a:p>
          <a:p>
            <a:r>
              <a:rPr lang="fr-FR" sz="2400" dirty="0" smtClean="0"/>
              <a:t>Ma gratitude s’adresse a mes parents , mes petites sœur Souha et Raghda et mon petit frère Younes.</a:t>
            </a:r>
          </a:p>
          <a:p>
            <a:endParaRPr lang="fr-FR" sz="2400" dirty="0" smtClean="0"/>
          </a:p>
          <a:p>
            <a:r>
              <a:rPr lang="fr-FR" sz="2400" dirty="0" smtClean="0"/>
              <a:t>Ainsi que mes collègues de la promotion d’immunologie 2018/2020.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339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7900" y="2768600"/>
            <a:ext cx="820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i="1" dirty="0">
                <a:solidFill>
                  <a:srgbClr val="FF0000"/>
                </a:solidFill>
              </a:rPr>
              <a:t>Merci pour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10102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675" y="1171575"/>
            <a:ext cx="11096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9600" dirty="0" smtClean="0">
              <a:solidFill>
                <a:srgbClr val="FF0000"/>
              </a:solidFill>
            </a:endParaRPr>
          </a:p>
          <a:p>
            <a:pPr algn="ctr"/>
            <a:r>
              <a:rPr lang="fr-FR" sz="9600" dirty="0" smtClean="0">
                <a:solidFill>
                  <a:srgbClr val="FF0000"/>
                </a:solidFill>
              </a:rPr>
              <a:t>Introduction</a:t>
            </a:r>
            <a:endParaRPr lang="fr-F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03" y="1830878"/>
            <a:ext cx="5760720" cy="33832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919845" y="0"/>
            <a:ext cx="5673436" cy="107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Cellules Th1 CD4+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04" y="1368654"/>
            <a:ext cx="5565531" cy="9244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Au niveau de la moelle osseuse ; cellules précurseurs T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304" y="2985169"/>
            <a:ext cx="6105859" cy="21724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5849679"/>
            <a:ext cx="11153670" cy="9244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Au niveau des organes lymphoïdes secondaires secondaires ; prolifération de plusieurs sous populations Lth dont le LTh</a:t>
            </a:r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2075612" y="2299631"/>
            <a:ext cx="1436914" cy="705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1932137" y="5157612"/>
            <a:ext cx="1436914" cy="692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03910" y="3011907"/>
            <a:ext cx="593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Au niveau du thymus ; réception du signal qui va les orientés vers la ligné T on parlent alors de thymocytes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4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5" y="279678"/>
            <a:ext cx="10840336" cy="61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5621" y="4592097"/>
            <a:ext cx="2970915" cy="11555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280290" y="3029080"/>
            <a:ext cx="3356150" cy="10952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75185" y="1155558"/>
            <a:ext cx="3305907" cy="15014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45" y="1306138"/>
            <a:ext cx="4972647" cy="47077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288" y="183227"/>
            <a:ext cx="1137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Fonctions de la cellule LTh1 CD4+</a:t>
            </a:r>
            <a:endParaRPr lang="fr-FR" sz="4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5621" y="1306138"/>
            <a:ext cx="312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Activation des macrophages ; à l’issue de l’interaction entre le TCR /CMH II du macrophage et des récepteurs TNFmb/TNFR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2176" y="4822467"/>
            <a:ext cx="291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Induction d’une </a:t>
            </a:r>
            <a:r>
              <a:rPr lang="fr-FR" dirty="0"/>
              <a:t>réaction inflammatoire a IgG1 / IgG3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22505" y="3162906"/>
            <a:ext cx="299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Réaction inflammatoire cellulaire a LTCD8+ ; l’IL-2 </a:t>
            </a:r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728114" y="3659993"/>
            <a:ext cx="592282" cy="4643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486526" y="3755019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/>
              <a:t>ICOS+/-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9261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7700" y="638175"/>
            <a:ext cx="10753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800" dirty="0" smtClean="0"/>
          </a:p>
          <a:p>
            <a:pPr algn="ctr"/>
            <a:endParaRPr lang="fr-FR" sz="4800" dirty="0"/>
          </a:p>
          <a:p>
            <a:pPr algn="ctr"/>
            <a:endParaRPr lang="fr-FR" sz="4800" dirty="0" smtClean="0"/>
          </a:p>
          <a:p>
            <a:pPr algn="ctr"/>
            <a:r>
              <a:rPr lang="fr-FR" sz="9600" dirty="0" smtClean="0">
                <a:solidFill>
                  <a:srgbClr val="FF0000"/>
                </a:solidFill>
              </a:rPr>
              <a:t>Le gène </a:t>
            </a:r>
            <a:r>
              <a:rPr lang="fr-FR" sz="9600" i="1" dirty="0" smtClean="0">
                <a:solidFill>
                  <a:srgbClr val="FF0000"/>
                </a:solidFill>
              </a:rPr>
              <a:t>T-bet/TBX21</a:t>
            </a:r>
            <a:endParaRPr lang="fr-FR" sz="9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631534" y="4788184"/>
            <a:ext cx="3054699" cy="17331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41644" y="4788184"/>
            <a:ext cx="2888902" cy="17331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553793" y="3023732"/>
            <a:ext cx="3044651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41644" y="3024554"/>
            <a:ext cx="2803490" cy="115556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553793" y="1457011"/>
            <a:ext cx="2680264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1644" y="1547446"/>
            <a:ext cx="2803490" cy="6430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33530" y="241164"/>
            <a:ext cx="10952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Le gène </a:t>
            </a:r>
            <a:r>
              <a:rPr lang="fr-FR" sz="4400" i="1" dirty="0" smtClean="0">
                <a:solidFill>
                  <a:srgbClr val="FF0000"/>
                </a:solidFill>
              </a:rPr>
              <a:t>TBX21/T-bet</a:t>
            </a:r>
          </a:p>
          <a:p>
            <a:pPr algn="ctr"/>
            <a:endParaRPr lang="fr-FR" sz="4400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99" y="2259483"/>
            <a:ext cx="4915586" cy="22924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47151" y="1684327"/>
            <a:ext cx="259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 lie a l’ADN par la T-Box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553793" y="1547446"/>
            <a:ext cx="31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Facteur de transcription spécifique des cellules Th1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7151" y="3140669"/>
            <a:ext cx="259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active directement la transcription </a:t>
            </a:r>
            <a:r>
              <a:rPr lang="fr-FR" dirty="0" smtClean="0"/>
              <a:t>de l’IFN-</a:t>
            </a:r>
            <a:r>
              <a:rPr lang="fr-FR" dirty="0"/>
              <a:t>𝛾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53793" y="3140669"/>
            <a:ext cx="31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Favorise le développement de la ligné Th1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47636" y="5054617"/>
            <a:ext cx="247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Impliqué dans </a:t>
            </a:r>
            <a:r>
              <a:rPr lang="fr-FR" dirty="0"/>
              <a:t>le développement des sous-types de cellules </a:t>
            </a:r>
            <a:r>
              <a:rPr lang="fr-FR" dirty="0" smtClean="0"/>
              <a:t>immunitaire.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867670" y="5112467"/>
            <a:ext cx="2582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Essentiel dans la coordination de l’immunité innée et adaptative.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4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886" y="5654886"/>
            <a:ext cx="10279463" cy="87642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1886" y="4159112"/>
            <a:ext cx="8048729" cy="87642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86861" y="2479607"/>
            <a:ext cx="5345723" cy="87642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86861" y="1162233"/>
            <a:ext cx="4059534" cy="87642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78" y="1222279"/>
            <a:ext cx="6878010" cy="8764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2901" y="190919"/>
            <a:ext cx="1076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Structure du gène </a:t>
            </a:r>
            <a:r>
              <a:rPr lang="fr-FR" sz="4400" i="1" dirty="0" smtClean="0">
                <a:solidFill>
                  <a:srgbClr val="FF0000"/>
                </a:solidFill>
              </a:rPr>
              <a:t>TBX21/T-bet</a:t>
            </a:r>
            <a:endParaRPr lang="fr-FR" sz="4400" i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2563" y="1386673"/>
            <a:ext cx="375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 masse moléculaire est de </a:t>
            </a:r>
            <a:r>
              <a:rPr lang="fr-FR" dirty="0"/>
              <a:t>58328 Da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2563" y="2733152"/>
            <a:ext cx="50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 taille est de </a:t>
            </a:r>
            <a:r>
              <a:rPr lang="fr-FR" dirty="0"/>
              <a:t>535 Acides aminés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2563" y="4360985"/>
            <a:ext cx="76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 localisation génomique ; il est porté sur le chromosome 17.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02901" y="5908431"/>
            <a:ext cx="965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 contient </a:t>
            </a:r>
            <a:r>
              <a:rPr lang="fr-FR" dirty="0"/>
              <a:t>un amino-terminus, un domaine T-box, et un </a:t>
            </a:r>
            <a:r>
              <a:rPr lang="fr-FR" dirty="0" smtClean="0"/>
              <a:t>carboxyle-terminal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9229</TotalTime>
  <Words>843</Words>
  <Application>Microsoft Office PowerPoint</Application>
  <PresentationFormat>Grand écran</PresentationFormat>
  <Paragraphs>137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Compte Microsoft</cp:lastModifiedBy>
  <cp:revision>87</cp:revision>
  <dcterms:created xsi:type="dcterms:W3CDTF">2020-05-16T03:01:14Z</dcterms:created>
  <dcterms:modified xsi:type="dcterms:W3CDTF">2022-06-11T14:29:33Z</dcterms:modified>
</cp:coreProperties>
</file>