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60" r:id="rId1"/>
  </p:sldMasterIdLst>
  <p:notesMasterIdLst>
    <p:notesMasterId r:id="rId51"/>
  </p:notesMasterIdLst>
  <p:sldIdLst>
    <p:sldId id="256" r:id="rId2"/>
    <p:sldId id="257" r:id="rId3"/>
    <p:sldId id="258" r:id="rId4"/>
    <p:sldId id="281" r:id="rId5"/>
    <p:sldId id="285" r:id="rId6"/>
    <p:sldId id="288" r:id="rId7"/>
    <p:sldId id="286" r:id="rId8"/>
    <p:sldId id="287" r:id="rId9"/>
    <p:sldId id="289" r:id="rId10"/>
    <p:sldId id="290" r:id="rId11"/>
    <p:sldId id="291" r:id="rId12"/>
    <p:sldId id="292" r:id="rId13"/>
    <p:sldId id="293" r:id="rId14"/>
    <p:sldId id="295" r:id="rId15"/>
    <p:sldId id="296" r:id="rId16"/>
    <p:sldId id="297" r:id="rId17"/>
    <p:sldId id="298" r:id="rId18"/>
    <p:sldId id="325" r:id="rId19"/>
    <p:sldId id="300" r:id="rId20"/>
    <p:sldId id="301" r:id="rId21"/>
    <p:sldId id="302" r:id="rId22"/>
    <p:sldId id="327" r:id="rId23"/>
    <p:sldId id="303" r:id="rId24"/>
    <p:sldId id="304" r:id="rId25"/>
    <p:sldId id="333" r:id="rId26"/>
    <p:sldId id="305" r:id="rId27"/>
    <p:sldId id="306" r:id="rId28"/>
    <p:sldId id="307" r:id="rId29"/>
    <p:sldId id="308" r:id="rId30"/>
    <p:sldId id="329" r:id="rId31"/>
    <p:sldId id="309" r:id="rId32"/>
    <p:sldId id="328" r:id="rId33"/>
    <p:sldId id="310" r:id="rId34"/>
    <p:sldId id="311" r:id="rId35"/>
    <p:sldId id="312" r:id="rId36"/>
    <p:sldId id="313" r:id="rId37"/>
    <p:sldId id="314" r:id="rId38"/>
    <p:sldId id="315" r:id="rId39"/>
    <p:sldId id="317" r:id="rId40"/>
    <p:sldId id="318" r:id="rId41"/>
    <p:sldId id="319" r:id="rId42"/>
    <p:sldId id="320" r:id="rId43"/>
    <p:sldId id="324" r:id="rId44"/>
    <p:sldId id="323" r:id="rId45"/>
    <p:sldId id="278" r:id="rId46"/>
    <p:sldId id="330" r:id="rId47"/>
    <p:sldId id="331" r:id="rId48"/>
    <p:sldId id="332" r:id="rId49"/>
    <p:sldId id="280" r:id="rId50"/>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lineChart>
        <c:grouping val="standard"/>
        <c:ser>
          <c:idx val="0"/>
          <c:order val="0"/>
          <c:tx>
            <c:strRef>
              <c:f>Feuil1!$A$2</c:f>
              <c:strCache>
                <c:ptCount val="1"/>
                <c:pt idx="0">
                  <c:v>Pressions interstitielle (auscultation)</c:v>
                </c:pt>
              </c:strCache>
            </c:strRef>
          </c:tx>
          <c:cat>
            <c:strRef>
              <c:f>Feuil1!$B$1:$G$1</c:f>
              <c:strCache>
                <c:ptCount val="6"/>
                <c:pt idx="0">
                  <c:v>A</c:v>
                </c:pt>
                <c:pt idx="1">
                  <c:v>B</c:v>
                </c:pt>
                <c:pt idx="2">
                  <c:v>E</c:v>
                </c:pt>
                <c:pt idx="3">
                  <c:v>H</c:v>
                </c:pt>
                <c:pt idx="4">
                  <c:v>K</c:v>
                </c:pt>
                <c:pt idx="5">
                  <c:v>M</c:v>
                </c:pt>
              </c:strCache>
            </c:strRef>
          </c:cat>
          <c:val>
            <c:numRef>
              <c:f>Feuil1!$B$2:$G$2</c:f>
              <c:numCache>
                <c:formatCode>General</c:formatCode>
                <c:ptCount val="6"/>
                <c:pt idx="0">
                  <c:v>-27</c:v>
                </c:pt>
                <c:pt idx="1">
                  <c:v>-30</c:v>
                </c:pt>
                <c:pt idx="2">
                  <c:v>15</c:v>
                </c:pt>
                <c:pt idx="3">
                  <c:v>56</c:v>
                </c:pt>
                <c:pt idx="4">
                  <c:v>147.19999999999999</c:v>
                </c:pt>
                <c:pt idx="5">
                  <c:v>180</c:v>
                </c:pt>
              </c:numCache>
            </c:numRef>
          </c:val>
        </c:ser>
        <c:ser>
          <c:idx val="1"/>
          <c:order val="1"/>
          <c:tx>
            <c:strRef>
              <c:f>Feuil1!$A$3</c:f>
              <c:strCache>
                <c:ptCount val="1"/>
                <c:pt idx="0">
                  <c:v>Pression intertitielle (Modélisation)</c:v>
                </c:pt>
              </c:strCache>
            </c:strRef>
          </c:tx>
          <c:marker>
            <c:symbol val="square"/>
            <c:size val="4"/>
          </c:marker>
          <c:cat>
            <c:strRef>
              <c:f>Feuil1!$B$1:$G$1</c:f>
              <c:strCache>
                <c:ptCount val="6"/>
                <c:pt idx="0">
                  <c:v>A</c:v>
                </c:pt>
                <c:pt idx="1">
                  <c:v>B</c:v>
                </c:pt>
                <c:pt idx="2">
                  <c:v>E</c:v>
                </c:pt>
                <c:pt idx="3">
                  <c:v>H</c:v>
                </c:pt>
                <c:pt idx="4">
                  <c:v>K</c:v>
                </c:pt>
                <c:pt idx="5">
                  <c:v>M</c:v>
                </c:pt>
              </c:strCache>
            </c:strRef>
          </c:cat>
          <c:val>
            <c:numRef>
              <c:f>Feuil1!$B$3:$G$3</c:f>
              <c:numCache>
                <c:formatCode>General</c:formatCode>
                <c:ptCount val="6"/>
                <c:pt idx="0">
                  <c:v>-30.91</c:v>
                </c:pt>
                <c:pt idx="1">
                  <c:v>-50.82</c:v>
                </c:pt>
                <c:pt idx="2">
                  <c:v>17.610000000000031</c:v>
                </c:pt>
                <c:pt idx="3">
                  <c:v>74.02</c:v>
                </c:pt>
                <c:pt idx="4">
                  <c:v>327.10000000000002</c:v>
                </c:pt>
                <c:pt idx="5">
                  <c:v>429.64000000000038</c:v>
                </c:pt>
              </c:numCache>
            </c:numRef>
          </c:val>
        </c:ser>
        <c:marker val="1"/>
        <c:axId val="33945088"/>
        <c:axId val="33947008"/>
      </c:lineChart>
      <c:catAx>
        <c:axId val="33945088"/>
        <c:scaling>
          <c:orientation val="minMax"/>
        </c:scaling>
        <c:axPos val="t"/>
        <c:title>
          <c:tx>
            <c:rich>
              <a:bodyPr/>
              <a:lstStyle/>
              <a:p>
                <a:pPr>
                  <a:defRPr sz="800"/>
                </a:pPr>
                <a:r>
                  <a:rPr lang="en-US" sz="800"/>
                  <a:t>Points de références</a:t>
                </a:r>
              </a:p>
            </c:rich>
          </c:tx>
          <c:layout>
            <c:manualLayout>
              <c:xMode val="edge"/>
              <c:yMode val="edge"/>
              <c:x val="0.36971631671041238"/>
              <c:y val="0.87868037328668003"/>
            </c:manualLayout>
          </c:layout>
        </c:title>
        <c:tickLblPos val="nextTo"/>
        <c:txPr>
          <a:bodyPr/>
          <a:lstStyle/>
          <a:p>
            <a:pPr>
              <a:defRPr b="1"/>
            </a:pPr>
            <a:endParaRPr lang="fr-FR"/>
          </a:p>
        </c:txPr>
        <c:crossAx val="33947008"/>
        <c:crosses val="max"/>
        <c:auto val="1"/>
        <c:lblAlgn val="ctr"/>
        <c:lblOffset val="100"/>
      </c:catAx>
      <c:valAx>
        <c:axId val="33947008"/>
        <c:scaling>
          <c:orientation val="minMax"/>
        </c:scaling>
        <c:axPos val="l"/>
        <c:title>
          <c:tx>
            <c:rich>
              <a:bodyPr rot="-5400000" vert="horz"/>
              <a:lstStyle/>
              <a:p>
                <a:pPr>
                  <a:defRPr sz="800"/>
                </a:pPr>
                <a:r>
                  <a:rPr lang="en-US" sz="800"/>
                  <a:t>Pressions interstitielles (Kpa)</a:t>
                </a:r>
              </a:p>
            </c:rich>
          </c:tx>
          <c:layout/>
        </c:title>
        <c:numFmt formatCode="General" sourceLinked="1"/>
        <c:tickLblPos val="nextTo"/>
        <c:txPr>
          <a:bodyPr/>
          <a:lstStyle/>
          <a:p>
            <a:pPr>
              <a:defRPr sz="800"/>
            </a:pPr>
            <a:endParaRPr lang="fr-FR"/>
          </a:p>
        </c:txPr>
        <c:crossAx val="33945088"/>
        <c:crossesAt val="1"/>
        <c:crossBetween val="between"/>
      </c:valAx>
    </c:plotArea>
    <c:legend>
      <c:legendPos val="r"/>
      <c:layout/>
      <c:txPr>
        <a:bodyPr/>
        <a:lstStyle/>
        <a:p>
          <a:pPr>
            <a:defRPr sz="800"/>
          </a:pPr>
          <a:endParaRPr lang="fr-FR"/>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6001902887139358"/>
          <c:y val="5.1400554097404488E-2"/>
          <c:w val="0.7468143044619423"/>
          <c:h val="0.5355533683289514"/>
        </c:manualLayout>
      </c:layout>
      <c:lineChart>
        <c:grouping val="standard"/>
        <c:ser>
          <c:idx val="0"/>
          <c:order val="0"/>
          <c:tx>
            <c:strRef>
              <c:f>Feuil1!$A$2</c:f>
              <c:strCache>
                <c:ptCount val="1"/>
                <c:pt idx="0">
                  <c:v>Pressions interstitielle (voile à l'amont)</c:v>
                </c:pt>
              </c:strCache>
            </c:strRef>
          </c:tx>
          <c:cat>
            <c:strRef>
              <c:f>Feuil1!$B$1:$G$1</c:f>
              <c:strCache>
                <c:ptCount val="3"/>
                <c:pt idx="0">
                  <c:v>Zone aval voile (partie supérieure)</c:v>
                </c:pt>
                <c:pt idx="1">
                  <c:v>Zone aval voile (partie centrale)</c:v>
                </c:pt>
                <c:pt idx="2">
                  <c:v>Pied aval du barrage</c:v>
                </c:pt>
              </c:strCache>
            </c:strRef>
          </c:cat>
          <c:val>
            <c:numRef>
              <c:f>Feuil1!$B$2:$G$2</c:f>
              <c:numCache>
                <c:formatCode>General</c:formatCode>
                <c:ptCount val="6"/>
                <c:pt idx="0">
                  <c:v>327.10000000000002</c:v>
                </c:pt>
                <c:pt idx="1">
                  <c:v>429.64000000000038</c:v>
                </c:pt>
                <c:pt idx="2">
                  <c:v>58.94</c:v>
                </c:pt>
              </c:numCache>
            </c:numRef>
          </c:val>
        </c:ser>
        <c:ser>
          <c:idx val="1"/>
          <c:order val="1"/>
          <c:tx>
            <c:strRef>
              <c:f>Feuil1!$A$3</c:f>
              <c:strCache>
                <c:ptCount val="1"/>
                <c:pt idx="0">
                  <c:v>Pression intertitielle (voile à l'axe)</c:v>
                </c:pt>
              </c:strCache>
            </c:strRef>
          </c:tx>
          <c:cat>
            <c:strRef>
              <c:f>Feuil1!$B$1:$G$1</c:f>
              <c:strCache>
                <c:ptCount val="3"/>
                <c:pt idx="0">
                  <c:v>Zone aval voile (partie supérieure)</c:v>
                </c:pt>
                <c:pt idx="1">
                  <c:v>Zone aval voile (partie centrale)</c:v>
                </c:pt>
                <c:pt idx="2">
                  <c:v>Pied aval du barrage</c:v>
                </c:pt>
              </c:strCache>
            </c:strRef>
          </c:cat>
          <c:val>
            <c:numRef>
              <c:f>Feuil1!$B$3:$G$3</c:f>
              <c:numCache>
                <c:formatCode>General</c:formatCode>
                <c:ptCount val="6"/>
                <c:pt idx="0">
                  <c:v>80.099999999999994</c:v>
                </c:pt>
                <c:pt idx="1">
                  <c:v>251.99</c:v>
                </c:pt>
                <c:pt idx="2">
                  <c:v>21.77</c:v>
                </c:pt>
              </c:numCache>
            </c:numRef>
          </c:val>
        </c:ser>
        <c:marker val="1"/>
        <c:axId val="35911552"/>
        <c:axId val="36446208"/>
      </c:lineChart>
      <c:catAx>
        <c:axId val="35911552"/>
        <c:scaling>
          <c:orientation val="minMax"/>
        </c:scaling>
        <c:axPos val="b"/>
        <c:title>
          <c:tx>
            <c:rich>
              <a:bodyPr/>
              <a:lstStyle/>
              <a:p>
                <a:pPr>
                  <a:defRPr/>
                </a:pPr>
                <a:r>
                  <a:rPr lang="en-US"/>
                  <a:t>Zones </a:t>
                </a:r>
              </a:p>
            </c:rich>
          </c:tx>
          <c:layout>
            <c:manualLayout>
              <c:xMode val="edge"/>
              <c:yMode val="edge"/>
              <c:x val="0.60139479905437365"/>
              <c:y val="0.79402441361497134"/>
            </c:manualLayout>
          </c:layout>
        </c:title>
        <c:tickLblPos val="nextTo"/>
        <c:txPr>
          <a:bodyPr rot="5400000" vert="horz"/>
          <a:lstStyle/>
          <a:p>
            <a:pPr>
              <a:defRPr sz="800" b="0"/>
            </a:pPr>
            <a:endParaRPr lang="fr-FR"/>
          </a:p>
        </c:txPr>
        <c:crossAx val="36446208"/>
        <c:crosses val="autoZero"/>
        <c:auto val="1"/>
        <c:lblAlgn val="ctr"/>
        <c:lblOffset val="100"/>
      </c:catAx>
      <c:valAx>
        <c:axId val="36446208"/>
        <c:scaling>
          <c:orientation val="minMax"/>
        </c:scaling>
        <c:axPos val="l"/>
        <c:title>
          <c:tx>
            <c:rich>
              <a:bodyPr rot="-5400000" vert="horz"/>
              <a:lstStyle/>
              <a:p>
                <a:pPr>
                  <a:defRPr sz="800"/>
                </a:pPr>
                <a:r>
                  <a:rPr lang="en-US" sz="800"/>
                  <a:t>Pressions interstitielles (Kpa)</a:t>
                </a:r>
              </a:p>
            </c:rich>
          </c:tx>
          <c:layout/>
        </c:title>
        <c:numFmt formatCode="General" sourceLinked="1"/>
        <c:tickLblPos val="nextTo"/>
        <c:txPr>
          <a:bodyPr/>
          <a:lstStyle/>
          <a:p>
            <a:pPr>
              <a:defRPr sz="800"/>
            </a:pPr>
            <a:endParaRPr lang="fr-FR"/>
          </a:p>
        </c:txPr>
        <c:crossAx val="35911552"/>
        <c:crosses val="autoZero"/>
        <c:crossBetween val="between"/>
      </c:valAx>
    </c:plotArea>
    <c:legend>
      <c:legendPos val="r"/>
      <c:layout>
        <c:manualLayout>
          <c:xMode val="edge"/>
          <c:yMode val="edge"/>
          <c:x val="0.59810331702881891"/>
          <c:y val="2.6182070282512192E-2"/>
          <c:w val="0.38106023338252742"/>
          <c:h val="0.44718349809404151"/>
        </c:manualLayout>
      </c:layout>
      <c:txPr>
        <a:bodyPr/>
        <a:lstStyle/>
        <a:p>
          <a:pPr>
            <a:defRPr sz="800"/>
          </a:pPr>
          <a:endParaRPr lang="fr-FR"/>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dirty="0"/>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974C6B9-12F8-4D37-A2C0-8CAEB6D2F867}" type="datetimeFigureOut">
              <a:rPr lang="ar-DZ" smtClean="0"/>
              <a:pPr/>
              <a:t>10-04-1442</a:t>
            </a:fld>
            <a:endParaRPr lang="ar-DZ"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dirty="0"/>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24299B4-8972-4485-97D8-BFD4396C75AA}" type="slidenum">
              <a:rPr lang="ar-DZ" smtClean="0"/>
              <a:pPr/>
              <a:t>‹N°›</a:t>
            </a:fld>
            <a:endParaRPr lang="ar-DZ"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24299B4-8972-4485-97D8-BFD4396C75AA}" type="slidenum">
              <a:rPr lang="ar-DZ" smtClean="0"/>
              <a:pPr/>
              <a:t>1</a:t>
            </a:fld>
            <a:endParaRPr lang="ar-D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fld id="{324299B4-8972-4485-97D8-BFD4396C75AA}" type="slidenum">
              <a:rPr lang="ar-DZ" smtClean="0"/>
              <a:pPr/>
              <a:t>2</a:t>
            </a:fld>
            <a:endParaRPr lang="ar-D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fld id="{324299B4-8972-4485-97D8-BFD4396C75AA}" type="slidenum">
              <a:rPr lang="ar-DZ" smtClean="0"/>
              <a:pPr/>
              <a:t>3</a:t>
            </a:fld>
            <a:endParaRPr lang="ar-D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20" name="Espace réservé du pied de page 19"/>
          <p:cNvSpPr>
            <a:spLocks noGrp="1"/>
          </p:cNvSpPr>
          <p:nvPr>
            <p:ph type="ftr" sz="quarter" idx="11"/>
          </p:nvPr>
        </p:nvSpPr>
        <p:spPr/>
        <p:txBody>
          <a:bodyPr/>
          <a:lstStyle>
            <a:extLst/>
          </a:lstStyle>
          <a:p>
            <a:endParaRPr lang="ar-DZ" dirty="0"/>
          </a:p>
        </p:txBody>
      </p:sp>
      <p:sp>
        <p:nvSpPr>
          <p:cNvPr id="10" name="Espace réservé du numéro de diapositive 9"/>
          <p:cNvSpPr>
            <a:spLocks noGrp="1"/>
          </p:cNvSpPr>
          <p:nvPr>
            <p:ph type="sldNum" sz="quarter" idx="12"/>
          </p:nvPr>
        </p:nvSpPr>
        <p:spPr/>
        <p:txBody>
          <a:bodyPr/>
          <a:lstStyle>
            <a:extLst/>
          </a:lstStyle>
          <a:p>
            <a:fld id="{D081680E-D3F6-4157-8233-A778C8A0F431}" type="slidenum">
              <a:rPr lang="ar-DZ" smtClean="0"/>
              <a:pPr/>
              <a:t>‹N°›</a:t>
            </a:fld>
            <a:endParaRPr lang="ar-DZ" dirty="0"/>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5" name="Espace réservé du pied de page 4"/>
          <p:cNvSpPr>
            <a:spLocks noGrp="1"/>
          </p:cNvSpPr>
          <p:nvPr>
            <p:ph type="ftr" sz="quarter" idx="11"/>
          </p:nvPr>
        </p:nvSpPr>
        <p:spPr/>
        <p:txBody>
          <a:bodyPr/>
          <a:lstStyle>
            <a:extLst/>
          </a:lstStyle>
          <a:p>
            <a:endParaRPr lang="ar-DZ" dirty="0"/>
          </a:p>
        </p:txBody>
      </p:sp>
      <p:sp>
        <p:nvSpPr>
          <p:cNvPr id="6" name="Espace réservé du numéro de diapositive 5"/>
          <p:cNvSpPr>
            <a:spLocks noGrp="1"/>
          </p:cNvSpPr>
          <p:nvPr>
            <p:ph type="sldNum" sz="quarter" idx="12"/>
          </p:nvPr>
        </p:nvSpPr>
        <p:spPr/>
        <p:txBody>
          <a:bodyPr/>
          <a:lstStyle>
            <a:extLst/>
          </a:lstStyle>
          <a:p>
            <a:fld id="{D081680E-D3F6-4157-8233-A778C8A0F431}" type="slidenum">
              <a:rPr lang="ar-DZ" smtClean="0"/>
              <a:pPr/>
              <a:t>‹N°›</a:t>
            </a:fld>
            <a:endParaRPr lang="ar-D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5" name="Espace réservé du pied de page 4"/>
          <p:cNvSpPr>
            <a:spLocks noGrp="1"/>
          </p:cNvSpPr>
          <p:nvPr>
            <p:ph type="ftr" sz="quarter" idx="11"/>
          </p:nvPr>
        </p:nvSpPr>
        <p:spPr/>
        <p:txBody>
          <a:bodyPr/>
          <a:lstStyle>
            <a:extLst/>
          </a:lstStyle>
          <a:p>
            <a:endParaRPr lang="ar-DZ" dirty="0"/>
          </a:p>
        </p:txBody>
      </p:sp>
      <p:sp>
        <p:nvSpPr>
          <p:cNvPr id="6" name="Espace réservé du numéro de diapositive 5"/>
          <p:cNvSpPr>
            <a:spLocks noGrp="1"/>
          </p:cNvSpPr>
          <p:nvPr>
            <p:ph type="sldNum" sz="quarter" idx="12"/>
          </p:nvPr>
        </p:nvSpPr>
        <p:spPr/>
        <p:txBody>
          <a:bodyPr/>
          <a:lstStyle>
            <a:extLst/>
          </a:lstStyle>
          <a:p>
            <a:fld id="{D081680E-D3F6-4157-8233-A778C8A0F431}" type="slidenum">
              <a:rPr lang="ar-DZ" smtClean="0"/>
              <a:pPr/>
              <a:t>‹N°›</a:t>
            </a:fld>
            <a:endParaRPr lang="ar-D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5" name="Espace réservé du pied de page 4"/>
          <p:cNvSpPr>
            <a:spLocks noGrp="1"/>
          </p:cNvSpPr>
          <p:nvPr>
            <p:ph type="ftr" sz="quarter" idx="11"/>
          </p:nvPr>
        </p:nvSpPr>
        <p:spPr/>
        <p:txBody>
          <a:bodyPr/>
          <a:lstStyle>
            <a:extLst/>
          </a:lstStyle>
          <a:p>
            <a:endParaRPr lang="ar-DZ" dirty="0"/>
          </a:p>
        </p:txBody>
      </p:sp>
      <p:sp>
        <p:nvSpPr>
          <p:cNvPr id="6" name="Espace réservé du numéro de diapositive 5"/>
          <p:cNvSpPr>
            <a:spLocks noGrp="1"/>
          </p:cNvSpPr>
          <p:nvPr>
            <p:ph type="sldNum" sz="quarter" idx="12"/>
          </p:nvPr>
        </p:nvSpPr>
        <p:spPr/>
        <p:txBody>
          <a:bodyPr/>
          <a:lstStyle>
            <a:extLst/>
          </a:lstStyle>
          <a:p>
            <a:fld id="{D081680E-D3F6-4157-8233-A778C8A0F431}" type="slidenum">
              <a:rPr lang="ar-DZ" smtClean="0"/>
              <a:pPr/>
              <a:t>‹N°›</a:t>
            </a:fld>
            <a:endParaRPr lang="ar-D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5" name="Espace réservé du pied de page 4"/>
          <p:cNvSpPr>
            <a:spLocks noGrp="1"/>
          </p:cNvSpPr>
          <p:nvPr>
            <p:ph type="ftr" sz="quarter" idx="11"/>
          </p:nvPr>
        </p:nvSpPr>
        <p:spPr/>
        <p:txBody>
          <a:bodyPr/>
          <a:lstStyle>
            <a:extLst/>
          </a:lstStyle>
          <a:p>
            <a:endParaRPr lang="ar-DZ" dirty="0"/>
          </a:p>
        </p:txBody>
      </p:sp>
      <p:sp>
        <p:nvSpPr>
          <p:cNvPr id="6" name="Espace réservé du numéro de diapositive 5"/>
          <p:cNvSpPr>
            <a:spLocks noGrp="1"/>
          </p:cNvSpPr>
          <p:nvPr>
            <p:ph type="sldNum" sz="quarter" idx="12"/>
          </p:nvPr>
        </p:nvSpPr>
        <p:spPr/>
        <p:txBody>
          <a:bodyPr/>
          <a:lstStyle>
            <a:extLst/>
          </a:lstStyle>
          <a:p>
            <a:fld id="{D081680E-D3F6-4157-8233-A778C8A0F431}" type="slidenum">
              <a:rPr lang="ar-DZ" smtClean="0"/>
              <a:pPr/>
              <a:t>‹N°›</a:t>
            </a:fld>
            <a:endParaRPr lang="ar-DZ"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6" name="Espace réservé du pied de page 5"/>
          <p:cNvSpPr>
            <a:spLocks noGrp="1"/>
          </p:cNvSpPr>
          <p:nvPr>
            <p:ph type="ftr" sz="quarter" idx="11"/>
          </p:nvPr>
        </p:nvSpPr>
        <p:spPr/>
        <p:txBody>
          <a:bodyPr/>
          <a:lstStyle>
            <a:extLst/>
          </a:lstStyle>
          <a:p>
            <a:endParaRPr lang="ar-DZ" dirty="0"/>
          </a:p>
        </p:txBody>
      </p:sp>
      <p:sp>
        <p:nvSpPr>
          <p:cNvPr id="7" name="Espace réservé du numéro de diapositive 6"/>
          <p:cNvSpPr>
            <a:spLocks noGrp="1"/>
          </p:cNvSpPr>
          <p:nvPr>
            <p:ph type="sldNum" sz="quarter" idx="12"/>
          </p:nvPr>
        </p:nvSpPr>
        <p:spPr/>
        <p:txBody>
          <a:bodyPr/>
          <a:lstStyle>
            <a:extLst/>
          </a:lstStyle>
          <a:p>
            <a:fld id="{D081680E-D3F6-4157-8233-A778C8A0F431}" type="slidenum">
              <a:rPr lang="ar-DZ" smtClean="0"/>
              <a:pPr/>
              <a:t>‹N°›</a:t>
            </a:fld>
            <a:endParaRPr lang="ar-D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8" name="Espace réservé du pied de page 7"/>
          <p:cNvSpPr>
            <a:spLocks noGrp="1"/>
          </p:cNvSpPr>
          <p:nvPr>
            <p:ph type="ftr" sz="quarter" idx="11"/>
          </p:nvPr>
        </p:nvSpPr>
        <p:spPr/>
        <p:txBody>
          <a:bodyPr/>
          <a:lstStyle>
            <a:extLst/>
          </a:lstStyle>
          <a:p>
            <a:endParaRPr lang="ar-DZ" dirty="0"/>
          </a:p>
        </p:txBody>
      </p:sp>
      <p:sp>
        <p:nvSpPr>
          <p:cNvPr id="9" name="Espace réservé du numéro de diapositive 8"/>
          <p:cNvSpPr>
            <a:spLocks noGrp="1"/>
          </p:cNvSpPr>
          <p:nvPr>
            <p:ph type="sldNum" sz="quarter" idx="12"/>
          </p:nvPr>
        </p:nvSpPr>
        <p:spPr/>
        <p:txBody>
          <a:bodyPr/>
          <a:lstStyle>
            <a:extLst/>
          </a:lstStyle>
          <a:p>
            <a:fld id="{D081680E-D3F6-4157-8233-A778C8A0F431}" type="slidenum">
              <a:rPr lang="ar-DZ" smtClean="0"/>
              <a:pPr/>
              <a:t>‹N°›</a:t>
            </a:fld>
            <a:endParaRPr lang="ar-D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4" name="Espace réservé du pied de page 3"/>
          <p:cNvSpPr>
            <a:spLocks noGrp="1"/>
          </p:cNvSpPr>
          <p:nvPr>
            <p:ph type="ftr" sz="quarter" idx="11"/>
          </p:nvPr>
        </p:nvSpPr>
        <p:spPr/>
        <p:txBody>
          <a:bodyPr/>
          <a:lstStyle>
            <a:extLst/>
          </a:lstStyle>
          <a:p>
            <a:endParaRPr lang="ar-DZ" dirty="0"/>
          </a:p>
        </p:txBody>
      </p:sp>
      <p:sp>
        <p:nvSpPr>
          <p:cNvPr id="5" name="Espace réservé du numéro de diapositive 4"/>
          <p:cNvSpPr>
            <a:spLocks noGrp="1"/>
          </p:cNvSpPr>
          <p:nvPr>
            <p:ph type="sldNum" sz="quarter" idx="12"/>
          </p:nvPr>
        </p:nvSpPr>
        <p:spPr/>
        <p:txBody>
          <a:bodyPr/>
          <a:lstStyle>
            <a:extLst/>
          </a:lstStyle>
          <a:p>
            <a:fld id="{D081680E-D3F6-4157-8233-A778C8A0F431}" type="slidenum">
              <a:rPr lang="ar-DZ" smtClean="0"/>
              <a:pPr/>
              <a:t>‹N°›</a:t>
            </a:fld>
            <a:endParaRPr lang="ar-D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3" name="Espace réservé du pied de page 2"/>
          <p:cNvSpPr>
            <a:spLocks noGrp="1"/>
          </p:cNvSpPr>
          <p:nvPr>
            <p:ph type="ftr" sz="quarter" idx="11"/>
          </p:nvPr>
        </p:nvSpPr>
        <p:spPr/>
        <p:txBody>
          <a:bodyPr/>
          <a:lstStyle>
            <a:extLst/>
          </a:lstStyle>
          <a:p>
            <a:endParaRPr lang="ar-DZ" dirty="0"/>
          </a:p>
        </p:txBody>
      </p:sp>
      <p:sp>
        <p:nvSpPr>
          <p:cNvPr id="4" name="Espace réservé du numéro de diapositive 3"/>
          <p:cNvSpPr>
            <a:spLocks noGrp="1"/>
          </p:cNvSpPr>
          <p:nvPr>
            <p:ph type="sldNum" sz="quarter" idx="12"/>
          </p:nvPr>
        </p:nvSpPr>
        <p:spPr/>
        <p:txBody>
          <a:bodyPr/>
          <a:lstStyle>
            <a:extLst/>
          </a:lstStyle>
          <a:p>
            <a:fld id="{D081680E-D3F6-4157-8233-A778C8A0F431}" type="slidenum">
              <a:rPr lang="ar-DZ" smtClean="0"/>
              <a:pPr/>
              <a:t>‹N°›</a:t>
            </a:fld>
            <a:endParaRPr lang="ar-DZ"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6" name="Espace réservé du pied de page 5"/>
          <p:cNvSpPr>
            <a:spLocks noGrp="1"/>
          </p:cNvSpPr>
          <p:nvPr>
            <p:ph type="ftr" sz="quarter" idx="11"/>
          </p:nvPr>
        </p:nvSpPr>
        <p:spPr/>
        <p:txBody>
          <a:bodyPr/>
          <a:lstStyle>
            <a:extLst/>
          </a:lstStyle>
          <a:p>
            <a:endParaRPr lang="ar-DZ" dirty="0"/>
          </a:p>
        </p:txBody>
      </p:sp>
      <p:sp>
        <p:nvSpPr>
          <p:cNvPr id="7" name="Espace réservé du numéro de diapositive 6"/>
          <p:cNvSpPr>
            <a:spLocks noGrp="1"/>
          </p:cNvSpPr>
          <p:nvPr>
            <p:ph type="sldNum" sz="quarter" idx="12"/>
          </p:nvPr>
        </p:nvSpPr>
        <p:spPr/>
        <p:txBody>
          <a:bodyPr/>
          <a:lstStyle>
            <a:extLst/>
          </a:lstStyle>
          <a:p>
            <a:fld id="{D081680E-D3F6-4157-8233-A778C8A0F431}" type="slidenum">
              <a:rPr lang="ar-DZ" smtClean="0"/>
              <a:pPr/>
              <a:t>‹N°›</a:t>
            </a:fld>
            <a:endParaRPr lang="ar-D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3B8E5BB6-62D8-47DB-A9D3-663EFC9CAEC1}" type="datetimeFigureOut">
              <a:rPr lang="ar-DZ" smtClean="0"/>
              <a:pPr/>
              <a:t>10-04-1442</a:t>
            </a:fld>
            <a:endParaRPr lang="ar-DZ" dirty="0"/>
          </a:p>
        </p:txBody>
      </p:sp>
      <p:sp>
        <p:nvSpPr>
          <p:cNvPr id="6" name="Espace réservé du pied de page 5"/>
          <p:cNvSpPr>
            <a:spLocks noGrp="1"/>
          </p:cNvSpPr>
          <p:nvPr>
            <p:ph type="ftr" sz="quarter" idx="11"/>
          </p:nvPr>
        </p:nvSpPr>
        <p:spPr/>
        <p:txBody>
          <a:bodyPr/>
          <a:lstStyle>
            <a:extLst/>
          </a:lstStyle>
          <a:p>
            <a:endParaRPr lang="ar-DZ" dirty="0"/>
          </a:p>
        </p:txBody>
      </p:sp>
      <p:sp>
        <p:nvSpPr>
          <p:cNvPr id="7" name="Espace réservé du numéro de diapositive 6"/>
          <p:cNvSpPr>
            <a:spLocks noGrp="1"/>
          </p:cNvSpPr>
          <p:nvPr>
            <p:ph type="sldNum" sz="quarter" idx="12"/>
          </p:nvPr>
        </p:nvSpPr>
        <p:spPr/>
        <p:txBody>
          <a:bodyPr/>
          <a:lstStyle>
            <a:extLst/>
          </a:lstStyle>
          <a:p>
            <a:fld id="{D081680E-D3F6-4157-8233-A778C8A0F431}" type="slidenum">
              <a:rPr lang="ar-DZ" smtClean="0"/>
              <a:pPr/>
              <a:t>‹N°›</a:t>
            </a:fld>
            <a:endParaRPr lang="ar-DZ"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4000" b="-24000"/>
          </a:stretch>
        </a:blipFill>
        <a:effectLst/>
      </p:bgPr>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B8E5BB6-62D8-47DB-A9D3-663EFC9CAEC1}" type="datetimeFigureOut">
              <a:rPr lang="ar-DZ" smtClean="0"/>
              <a:pPr/>
              <a:t>10-04-1442</a:t>
            </a:fld>
            <a:endParaRPr lang="ar-DZ" dirty="0"/>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DZ" dirty="0"/>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081680E-D3F6-4157-8233-A778C8A0F431}" type="slidenum">
              <a:rPr lang="ar-DZ" smtClean="0"/>
              <a:pPr/>
              <a:t>‹N°›</a:t>
            </a:fld>
            <a:endParaRPr lang="ar-DZ"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0"/>
            <a:ext cx="9144000" cy="6858000"/>
          </a:xfrm>
        </p:spPr>
        <p:txBody>
          <a:bodyPr>
            <a:normAutofit/>
          </a:bodyPr>
          <a:lstStyle/>
          <a:p>
            <a:pPr lvl="0" algn="ctr" rtl="0" fontAlgn="base">
              <a:spcAft>
                <a:spcPct val="0"/>
              </a:spcAft>
            </a:pPr>
            <a:r>
              <a:rPr lang="fr-FR" sz="1400" dirty="0" smtClean="0">
                <a:solidFill>
                  <a:schemeClr val="tx1"/>
                </a:solidFill>
                <a:effectLst/>
                <a:latin typeface="Arial" pitchFamily="34" charset="0"/>
                <a:cs typeface="Arial" pitchFamily="34" charset="0"/>
              </a:rPr>
              <a:t/>
            </a:r>
            <a:br>
              <a:rPr lang="fr-FR" sz="1400" dirty="0" smtClean="0">
                <a:solidFill>
                  <a:schemeClr val="tx1"/>
                </a:solidFill>
                <a:effectLst/>
                <a:latin typeface="Arial" pitchFamily="34" charset="0"/>
                <a:cs typeface="Arial" pitchFamily="34" charset="0"/>
              </a:rPr>
            </a:br>
            <a:r>
              <a:rPr lang="en-US" sz="1300" dirty="0" smtClean="0"/>
              <a:t/>
            </a:r>
            <a:br>
              <a:rPr lang="en-US" sz="1300" dirty="0" smtClean="0"/>
            </a:br>
            <a:r>
              <a:rPr lang="fr-FR" sz="1300" dirty="0" smtClean="0"/>
              <a:t> </a:t>
            </a:r>
            <a:r>
              <a:rPr lang="en-US" sz="1300" dirty="0" smtClean="0"/>
              <a:t/>
            </a:r>
            <a:br>
              <a:rPr lang="en-US" sz="1300" dirty="0" smtClean="0"/>
            </a:br>
            <a:r>
              <a:rPr lang="fr-FR" sz="1300" dirty="0" smtClean="0"/>
              <a:t> </a:t>
            </a:r>
            <a:r>
              <a:rPr lang="en-US" sz="1300" dirty="0" smtClean="0"/>
              <a:t/>
            </a:r>
            <a:br>
              <a:rPr lang="en-US" sz="1300" dirty="0" smtClean="0"/>
            </a:br>
            <a:r>
              <a:rPr lang="en-US" sz="1300" dirty="0" smtClean="0"/>
              <a:t>                    </a:t>
            </a:r>
            <a:r>
              <a:rPr lang="ar-DZ" sz="1400" b="1" dirty="0" smtClean="0">
                <a:solidFill>
                  <a:schemeClr val="tx1"/>
                </a:solidFill>
                <a:effectLst/>
                <a:latin typeface="Andalus" pitchFamily="18" charset="-78"/>
                <a:cs typeface="Andalus" pitchFamily="18" charset="-78"/>
              </a:rPr>
              <a:t>Anneé universitaire:2019/2020</a:t>
            </a:r>
            <a:endParaRPr lang="ar-DZ" b="1" dirty="0">
              <a:solidFill>
                <a:schemeClr val="tx1"/>
              </a:solidFill>
              <a:effectLst/>
              <a:latin typeface="Andalus" pitchFamily="18" charset="-78"/>
              <a:cs typeface="Andalus" pitchFamily="18" charset="-78"/>
            </a:endParaRPr>
          </a:p>
        </p:txBody>
      </p:sp>
      <p:sp>
        <p:nvSpPr>
          <p:cNvPr id="3" name="Sous-titre 2"/>
          <p:cNvSpPr>
            <a:spLocks noGrp="1"/>
          </p:cNvSpPr>
          <p:nvPr>
            <p:ph type="subTitle" idx="1"/>
          </p:nvPr>
        </p:nvSpPr>
        <p:spPr>
          <a:xfrm>
            <a:off x="785786" y="3643314"/>
            <a:ext cx="7929618" cy="357190"/>
          </a:xfrm>
        </p:spPr>
        <p:txBody>
          <a:bodyPr>
            <a:normAutofit fontScale="92500" lnSpcReduction="20000"/>
          </a:bodyPr>
          <a:lstStyle/>
          <a:p>
            <a:r>
              <a:rPr lang="fr-FR" dirty="0" smtClean="0">
                <a:latin typeface="Times New Roman" pitchFamily="18" charset="0"/>
                <a:cs typeface="Times New Roman" pitchFamily="18" charset="0"/>
              </a:rPr>
              <a:t> </a:t>
            </a:r>
          </a:p>
        </p:txBody>
      </p:sp>
      <p:sp>
        <p:nvSpPr>
          <p:cNvPr id="4" name="ZoneTexte 3"/>
          <p:cNvSpPr txBox="1"/>
          <p:nvPr/>
        </p:nvSpPr>
        <p:spPr>
          <a:xfrm>
            <a:off x="0" y="5286389"/>
            <a:ext cx="9144000" cy="307777"/>
          </a:xfrm>
          <a:prstGeom prst="rect">
            <a:avLst/>
          </a:prstGeom>
          <a:noFill/>
        </p:spPr>
        <p:txBody>
          <a:bodyPr wrap="square" rtlCol="1">
            <a:spAutoFit/>
          </a:bodyPr>
          <a:lstStyle/>
          <a:p>
            <a:pPr algn="ctr" rtl="0"/>
            <a:r>
              <a:rPr lang="fr-FR" sz="1400" b="1" dirty="0" smtClean="0"/>
              <a:t>   </a:t>
            </a:r>
            <a:endParaRPr lang="ar-DZ" sz="1400" b="1" dirty="0"/>
          </a:p>
        </p:txBody>
      </p:sp>
      <p:sp>
        <p:nvSpPr>
          <p:cNvPr id="7" name="ZoneTexte 6"/>
          <p:cNvSpPr txBox="1"/>
          <p:nvPr/>
        </p:nvSpPr>
        <p:spPr>
          <a:xfrm>
            <a:off x="928662" y="0"/>
            <a:ext cx="7286676" cy="646331"/>
          </a:xfrm>
          <a:prstGeom prst="rect">
            <a:avLst/>
          </a:prstGeom>
          <a:noFill/>
        </p:spPr>
        <p:txBody>
          <a:bodyPr wrap="square" rtlCol="1">
            <a:spAutoFit/>
          </a:bodyPr>
          <a:lstStyle/>
          <a:p>
            <a:pPr algn="ctr" rtl="0"/>
            <a:r>
              <a:rPr lang="fr-FR" b="1" dirty="0" smtClean="0"/>
              <a:t>       </a:t>
            </a:r>
          </a:p>
          <a:p>
            <a:pPr algn="ctr" rtl="0"/>
            <a:endParaRPr lang="ar-DZ" b="1" dirty="0"/>
          </a:p>
        </p:txBody>
      </p:sp>
      <p:sp>
        <p:nvSpPr>
          <p:cNvPr id="11" name="ZoneTexte 10"/>
          <p:cNvSpPr txBox="1"/>
          <p:nvPr/>
        </p:nvSpPr>
        <p:spPr>
          <a:xfrm>
            <a:off x="285720" y="1785926"/>
            <a:ext cx="8429684" cy="830997"/>
          </a:xfrm>
          <a:prstGeom prst="rect">
            <a:avLst/>
          </a:prstGeom>
          <a:noFill/>
        </p:spPr>
        <p:txBody>
          <a:bodyPr wrap="square" rtlCol="1">
            <a:spAutoFit/>
          </a:bodyPr>
          <a:lstStyle/>
          <a:p>
            <a:pPr algn="ctr" rtl="0"/>
            <a:endParaRPr lang="fr-FR" sz="1600" b="1" dirty="0" smtClean="0"/>
          </a:p>
          <a:p>
            <a:pPr algn="ctr" rtl="0"/>
            <a:r>
              <a:rPr lang="fr-FR" sz="1600" b="1" dirty="0" smtClean="0"/>
              <a:t> </a:t>
            </a:r>
          </a:p>
          <a:p>
            <a:pPr algn="ctr" rtl="0"/>
            <a:endParaRPr lang="ar-DZ" sz="1600" b="1" dirty="0"/>
          </a:p>
        </p:txBody>
      </p:sp>
      <p:sp>
        <p:nvSpPr>
          <p:cNvPr id="12" name="ZoneTexte 11"/>
          <p:cNvSpPr txBox="1"/>
          <p:nvPr/>
        </p:nvSpPr>
        <p:spPr>
          <a:xfrm>
            <a:off x="1571604" y="5072074"/>
            <a:ext cx="6072230" cy="276999"/>
          </a:xfrm>
          <a:prstGeom prst="rect">
            <a:avLst/>
          </a:prstGeom>
          <a:noFill/>
        </p:spPr>
        <p:txBody>
          <a:bodyPr wrap="square" rtlCol="1">
            <a:spAutoFit/>
          </a:bodyPr>
          <a:lstStyle/>
          <a:p>
            <a:pPr algn="ctr" rtl="0"/>
            <a:endParaRPr lang="ar-DZ" sz="1200" b="1" dirty="0"/>
          </a:p>
        </p:txBody>
      </p:sp>
      <p:sp>
        <p:nvSpPr>
          <p:cNvPr id="17" name="Rectangle 16"/>
          <p:cNvSpPr/>
          <p:nvPr/>
        </p:nvSpPr>
        <p:spPr>
          <a:xfrm>
            <a:off x="0" y="1"/>
            <a:ext cx="9144000" cy="1754326"/>
          </a:xfrm>
          <a:prstGeom prst="rect">
            <a:avLst/>
          </a:prstGeom>
        </p:spPr>
        <p:txBody>
          <a:bodyPr wrap="square">
            <a:spAutoFit/>
          </a:bodyPr>
          <a:lstStyle/>
          <a:p>
            <a:pPr algn="ctr"/>
            <a:r>
              <a:rPr lang="ar-SA" sz="1200" b="1" dirty="0" smtClean="0">
                <a:latin typeface="Traditional Arabic,Bold"/>
                <a:ea typeface="Times New Roman" pitchFamily="18" charset="0"/>
                <a:cs typeface="Arial" pitchFamily="34" charset="0"/>
              </a:rPr>
              <a:t>الجــــــــــــــــــمــهــوريــــــة الجـــــــــــزائــــــريــة الديمـــــقراطــية الشـــعبية</a:t>
            </a:r>
            <a:r>
              <a:rPr lang="fr-FR" sz="1200" dirty="0" smtClean="0">
                <a:latin typeface="Arial" pitchFamily="34" charset="0"/>
                <a:cs typeface="Arial" pitchFamily="34" charset="0"/>
              </a:rPr>
              <a:t/>
            </a:r>
            <a:br>
              <a:rPr lang="fr-FR" sz="1200" dirty="0" smtClean="0">
                <a:latin typeface="Arial" pitchFamily="34" charset="0"/>
                <a:cs typeface="Arial" pitchFamily="34" charset="0"/>
              </a:rPr>
            </a:br>
            <a:r>
              <a:rPr lang="fr-FR" sz="1200" b="1" dirty="0" smtClean="0">
                <a:latin typeface="Arial" pitchFamily="34" charset="0"/>
                <a:ea typeface="Times New Roman" pitchFamily="18" charset="0"/>
                <a:cs typeface="Arial" pitchFamily="34" charset="0"/>
              </a:rPr>
              <a:t>République Algérienne Démocratique et Populaire</a:t>
            </a:r>
            <a:r>
              <a:rPr lang="fr-FR" sz="1200" dirty="0" smtClean="0">
                <a:latin typeface="Arial" pitchFamily="34" charset="0"/>
                <a:cs typeface="Arial" pitchFamily="34" charset="0"/>
              </a:rPr>
              <a:t/>
            </a:r>
            <a:br>
              <a:rPr lang="fr-FR" sz="1200" dirty="0" smtClean="0">
                <a:latin typeface="Arial" pitchFamily="34" charset="0"/>
                <a:cs typeface="Arial" pitchFamily="34" charset="0"/>
              </a:rPr>
            </a:br>
            <a:r>
              <a:rPr lang="ar-SA" sz="1200" b="1" dirty="0" smtClean="0">
                <a:latin typeface="Arial" pitchFamily="34" charset="0"/>
                <a:ea typeface="Times New Roman" pitchFamily="18" charset="0"/>
                <a:cs typeface="Arial" pitchFamily="34" charset="0"/>
              </a:rPr>
              <a:t>وزارة التـــــــــــعلـــــيـــم العــــــــــالــــــي والبـــــــــــحــث العـــلـــمــــي</a:t>
            </a:r>
            <a:r>
              <a:rPr lang="fr-FR" sz="1200" dirty="0" smtClean="0">
                <a:latin typeface="Arial" pitchFamily="34" charset="0"/>
                <a:cs typeface="Arial" pitchFamily="34" charset="0"/>
              </a:rPr>
              <a:t/>
            </a:r>
            <a:br>
              <a:rPr lang="fr-FR" sz="1200" dirty="0" smtClean="0">
                <a:latin typeface="Arial" pitchFamily="34" charset="0"/>
                <a:cs typeface="Arial" pitchFamily="34" charset="0"/>
              </a:rPr>
            </a:br>
            <a:r>
              <a:rPr lang="fr-FR" sz="1200" b="1" dirty="0" smtClean="0">
                <a:latin typeface="Times New Roman" pitchFamily="18" charset="0"/>
                <a:ea typeface="Times New Roman" pitchFamily="18" charset="0"/>
                <a:cs typeface="Times New Roman" pitchFamily="18" charset="0"/>
              </a:rPr>
              <a:t>Ministère de l’Enseignement Supérieur et de la Recherche Scientifique</a:t>
            </a:r>
            <a:r>
              <a:rPr lang="fr-FR" sz="1200" dirty="0" smtClean="0">
                <a:latin typeface="Arial" pitchFamily="34" charset="0"/>
                <a:cs typeface="Arial" pitchFamily="34" charset="0"/>
              </a:rPr>
              <a:t/>
            </a:r>
            <a:br>
              <a:rPr lang="fr-FR" sz="1200" dirty="0" smtClean="0">
                <a:latin typeface="Arial" pitchFamily="34" charset="0"/>
                <a:cs typeface="Arial" pitchFamily="34" charset="0"/>
              </a:rPr>
            </a:br>
            <a:r>
              <a:rPr lang="ar-SA" sz="1200" b="1" dirty="0" smtClean="0">
                <a:latin typeface="Times New Roman,Bold" charset="-78"/>
                <a:ea typeface="Times New Roman" pitchFamily="18" charset="0"/>
                <a:cs typeface="Arial" pitchFamily="34" charset="0"/>
              </a:rPr>
              <a:t>جــــــامعة أبو بكـــــــر </a:t>
            </a:r>
            <a:r>
              <a:rPr lang="ar-SA" sz="1200" b="1" dirty="0" err="1" smtClean="0">
                <a:latin typeface="Times New Roman,Bold" charset="-78"/>
                <a:ea typeface="Times New Roman" pitchFamily="18" charset="0"/>
                <a:cs typeface="Arial" pitchFamily="34" charset="0"/>
              </a:rPr>
              <a:t>بلقايد</a:t>
            </a:r>
            <a:r>
              <a:rPr lang="ar-SA" sz="1200" b="1" dirty="0" smtClean="0">
                <a:latin typeface="Arial" pitchFamily="34" charset="0"/>
                <a:ea typeface="Times New Roman" pitchFamily="18" charset="0"/>
                <a:cs typeface="Times New Roman,Bold" charset="-78"/>
              </a:rPr>
              <a:t>- تلمــــــــــــــــــسان</a:t>
            </a:r>
            <a:endParaRPr lang="fr-FR" sz="1200" b="1" dirty="0" smtClean="0">
              <a:latin typeface="Arial" pitchFamily="34" charset="0"/>
              <a:ea typeface="Times New Roman" pitchFamily="18" charset="0"/>
              <a:cs typeface="Times New Roman,Bold" charset="-78"/>
            </a:endParaRPr>
          </a:p>
          <a:p>
            <a:pPr lvl="0" algn="ctr"/>
            <a:r>
              <a:rPr lang="fr-FR" sz="1200" b="1" dirty="0" smtClean="0">
                <a:latin typeface="Arial" pitchFamily="34" charset="0"/>
                <a:ea typeface="Times New Roman" pitchFamily="18" charset="0"/>
                <a:cs typeface="Arial" pitchFamily="34" charset="0"/>
              </a:rPr>
              <a:t>UNIVERSITE ABOU BAKR BELKAID</a:t>
            </a:r>
          </a:p>
          <a:p>
            <a:pPr lvl="0" algn="ctr"/>
            <a:endParaRPr lang="fr-FR" sz="1200" b="1" dirty="0" smtClean="0">
              <a:latin typeface="Arial" pitchFamily="34" charset="0"/>
              <a:cs typeface="Arial" pitchFamily="34" charset="0"/>
            </a:endParaRPr>
          </a:p>
          <a:p>
            <a:pPr algn="ctr"/>
            <a:endParaRPr lang="fr-FR" sz="1200" b="1" dirty="0" smtClean="0">
              <a:latin typeface="Arial" pitchFamily="34" charset="0"/>
              <a:ea typeface="Times New Roman" pitchFamily="18" charset="0"/>
              <a:cs typeface="Times New Roman,Bold" charset="-78"/>
            </a:endParaRPr>
          </a:p>
          <a:p>
            <a:pPr algn="ctr"/>
            <a:endParaRPr lang="fr-FR" sz="1200" dirty="0"/>
          </a:p>
        </p:txBody>
      </p:sp>
      <p:pic>
        <p:nvPicPr>
          <p:cNvPr id="19" name="Image 12"/>
          <p:cNvPicPr>
            <a:picLocks noChangeAspect="1" noChangeArrowheads="1"/>
          </p:cNvPicPr>
          <p:nvPr/>
        </p:nvPicPr>
        <p:blipFill>
          <a:blip r:embed="rId3"/>
          <a:srcRect/>
          <a:stretch>
            <a:fillRect/>
          </a:stretch>
        </p:blipFill>
        <p:spPr bwMode="auto">
          <a:xfrm>
            <a:off x="2071670" y="1214422"/>
            <a:ext cx="6072230" cy="1012042"/>
          </a:xfrm>
          <a:prstGeom prst="rect">
            <a:avLst/>
          </a:prstGeom>
          <a:noFill/>
        </p:spPr>
      </p:pic>
      <p:sp>
        <p:nvSpPr>
          <p:cNvPr id="20" name="Rectangle 19"/>
          <p:cNvSpPr/>
          <p:nvPr/>
        </p:nvSpPr>
        <p:spPr>
          <a:xfrm>
            <a:off x="2214546" y="2143116"/>
            <a:ext cx="5429287" cy="461665"/>
          </a:xfrm>
          <a:prstGeom prst="rect">
            <a:avLst/>
          </a:prstGeom>
        </p:spPr>
        <p:txBody>
          <a:bodyPr wrap="square">
            <a:spAutoFit/>
          </a:bodyPr>
          <a:lstStyle/>
          <a:p>
            <a:pPr lvl="0" algn="ctr" rtl="0" fontAlgn="base">
              <a:spcBef>
                <a:spcPct val="0"/>
              </a:spcBef>
              <a:spcAft>
                <a:spcPct val="0"/>
              </a:spcAft>
            </a:pPr>
            <a:r>
              <a:rPr lang="fr-FR" sz="2400" b="1" dirty="0" smtClean="0">
                <a:latin typeface="AngsanaUPC" pitchFamily="18" charset="-34"/>
                <a:ea typeface="Dotum" pitchFamily="34" charset="-127"/>
                <a:cs typeface="AngsanaUPC" pitchFamily="18" charset="-34"/>
              </a:rPr>
              <a:t>Option</a:t>
            </a:r>
            <a:r>
              <a:rPr lang="fr-FR" sz="2400" b="1" dirty="0" smtClean="0">
                <a:latin typeface="AngsanaUPC" pitchFamily="18" charset="-34"/>
                <a:ea typeface="Times New Roman" pitchFamily="18" charset="0"/>
                <a:cs typeface="AngsanaUPC" pitchFamily="18" charset="-34"/>
              </a:rPr>
              <a:t> : Ouvrages Hydrauliques</a:t>
            </a:r>
            <a:r>
              <a:rPr lang="fr-FR" sz="2400" dirty="0" smtClean="0">
                <a:latin typeface="AngsanaUPC" pitchFamily="18" charset="-34"/>
                <a:cs typeface="AngsanaUPC" pitchFamily="18" charset="-34"/>
              </a:rPr>
              <a:t> </a:t>
            </a:r>
          </a:p>
        </p:txBody>
      </p:sp>
      <p:sp>
        <p:nvSpPr>
          <p:cNvPr id="21" name="Rectangle 20"/>
          <p:cNvSpPr/>
          <p:nvPr/>
        </p:nvSpPr>
        <p:spPr>
          <a:xfrm>
            <a:off x="1000100" y="2714620"/>
            <a:ext cx="8143900" cy="923330"/>
          </a:xfrm>
          <a:prstGeom prst="rect">
            <a:avLst/>
          </a:prstGeom>
        </p:spPr>
        <p:txBody>
          <a:bodyPr wrap="square">
            <a:spAutoFit/>
          </a:bodyPr>
          <a:lstStyle/>
          <a:p>
            <a:pPr lvl="0" algn="ctr" rtl="0" fontAlgn="base">
              <a:spcBef>
                <a:spcPct val="0"/>
              </a:spcBef>
              <a:spcAft>
                <a:spcPct val="0"/>
              </a:spcAft>
            </a:pPr>
            <a:r>
              <a:rPr lang="fr-FR" b="1" dirty="0" smtClean="0">
                <a:latin typeface="Times New Roman" pitchFamily="18" charset="0"/>
                <a:ea typeface="Times New Roman" pitchFamily="18" charset="0"/>
                <a:cs typeface="Times New Roman" pitchFamily="18" charset="0"/>
              </a:rPr>
              <a:t>Mémoire de projet de fin d’études pour l’obtention du Diplôme de</a:t>
            </a:r>
            <a:endParaRPr lang="fr-FR" dirty="0" smtClean="0">
              <a:latin typeface="Arial" pitchFamily="34" charset="0"/>
              <a:cs typeface="Arial" pitchFamily="34" charset="0"/>
            </a:endParaRPr>
          </a:p>
          <a:p>
            <a:pPr lvl="0" algn="ctr" rtl="0" eaLnBrk="0" fontAlgn="base" hangingPunct="0">
              <a:spcBef>
                <a:spcPct val="0"/>
              </a:spcBef>
              <a:spcAft>
                <a:spcPct val="0"/>
              </a:spcAft>
            </a:pPr>
            <a:r>
              <a:rPr lang="fr-FR" b="1" dirty="0" smtClean="0">
                <a:latin typeface="Times New Roman" pitchFamily="18" charset="0"/>
                <a:ea typeface="Times New Roman" pitchFamily="18" charset="0"/>
                <a:cs typeface="Times New Roman" pitchFamily="18" charset="0"/>
              </a:rPr>
              <a:t>Master en Hydraulique.</a:t>
            </a:r>
          </a:p>
          <a:p>
            <a:pPr lvl="0" algn="ctr" rtl="0" eaLnBrk="0" fontAlgn="base" hangingPunct="0">
              <a:spcBef>
                <a:spcPct val="0"/>
              </a:spcBef>
              <a:spcAft>
                <a:spcPct val="0"/>
              </a:spcAft>
            </a:pPr>
            <a:endParaRPr lang="fr-FR" dirty="0" smtClean="0">
              <a:latin typeface="Arial" pitchFamily="34" charset="0"/>
              <a:cs typeface="Arial" pitchFamily="34" charset="0"/>
            </a:endParaRPr>
          </a:p>
        </p:txBody>
      </p:sp>
      <p:sp>
        <p:nvSpPr>
          <p:cNvPr id="22" name="AutoShape 362"/>
          <p:cNvSpPr>
            <a:spLocks noChangeArrowheads="1"/>
          </p:cNvSpPr>
          <p:nvPr/>
        </p:nvSpPr>
        <p:spPr bwMode="auto">
          <a:xfrm>
            <a:off x="1285852" y="3500438"/>
            <a:ext cx="7643866" cy="1000132"/>
          </a:xfrm>
          <a:prstGeom prst="roundRect">
            <a:avLst>
              <a:gd name="adj" fmla="val 16667"/>
            </a:avLst>
          </a:prstGeom>
          <a:solidFill>
            <a:srgbClr val="FFFFFF"/>
          </a:solidFill>
          <a:ln w="63500" cmpd="thickThin">
            <a:solidFill>
              <a:srgbClr val="205867"/>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chemeClr val="tx1"/>
                </a:solidFill>
                <a:effectLst/>
                <a:latin typeface="Algerian" pitchFamily="82" charset="0"/>
                <a:ea typeface="Times New Roman" pitchFamily="18" charset="0"/>
                <a:cs typeface="Arial" pitchFamily="34" charset="0"/>
              </a:rPr>
              <a:t>Analyse des choix conceptuels du barrage </a:t>
            </a:r>
            <a:r>
              <a:rPr kumimoji="0" lang="fr-FR" sz="2400" b="1" i="1" u="none" strike="noStrike" cap="none" normalizeH="0" baseline="0" dirty="0" err="1" smtClean="0">
                <a:ln>
                  <a:noFill/>
                </a:ln>
                <a:solidFill>
                  <a:schemeClr val="tx1"/>
                </a:solidFill>
                <a:effectLst/>
                <a:latin typeface="Algerian" pitchFamily="82" charset="0"/>
                <a:ea typeface="Times New Roman" pitchFamily="18" charset="0"/>
                <a:cs typeface="Arial" pitchFamily="34" charset="0"/>
              </a:rPr>
              <a:t>Sikkak</a:t>
            </a:r>
            <a:endParaRPr kumimoji="0" lang="fr-FR" sz="2400" b="0" i="0" u="none" strike="noStrike" cap="none" normalizeH="0" baseline="0" dirty="0" smtClean="0">
              <a:ln>
                <a:noFill/>
              </a:ln>
              <a:solidFill>
                <a:schemeClr val="tx1"/>
              </a:solidFill>
              <a:effectLst/>
              <a:latin typeface="Algerian"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
          <p:cNvSpPr>
            <a:spLocks noChangeArrowheads="1"/>
          </p:cNvSpPr>
          <p:nvPr/>
        </p:nvSpPr>
        <p:spPr bwMode="auto">
          <a:xfrm>
            <a:off x="1000100" y="5072074"/>
            <a:ext cx="81439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0" fontAlgn="base">
              <a:spcBef>
                <a:spcPct val="0"/>
              </a:spcBef>
              <a:spcAft>
                <a:spcPct val="0"/>
              </a:spcAft>
              <a:tabLst>
                <a:tab pos="4862513" algn="l"/>
              </a:tabLst>
            </a:pPr>
            <a:r>
              <a:rPr kumimoji="0" lang="fr-FR"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Présenté</a:t>
            </a:r>
            <a:r>
              <a:rPr kumimoji="0" lang="fr-FR" sz="1200" b="1" i="0" u="none" strike="noStrike" cap="none" normalizeH="0" dirty="0" smtClean="0">
                <a:ln>
                  <a:noFill/>
                </a:ln>
                <a:solidFill>
                  <a:schemeClr val="tx1"/>
                </a:solidFill>
                <a:effectLst/>
                <a:latin typeface="Aparajita" pitchFamily="34" charset="0"/>
                <a:ea typeface="Times New Roman" pitchFamily="18" charset="0"/>
                <a:cs typeface="Aparajita" pitchFamily="34" charset="0"/>
              </a:rPr>
              <a:t> par :</a:t>
            </a:r>
            <a:r>
              <a:rPr lang="fr-FR" sz="1200" dirty="0" smtClean="0"/>
              <a:t> </a:t>
            </a:r>
            <a:r>
              <a:rPr lang="fr-FR" sz="1200" b="1" dirty="0" smtClean="0">
                <a:latin typeface="Aparajita" pitchFamily="34" charset="0"/>
                <a:cs typeface="Aparajita" pitchFamily="34" charset="0"/>
              </a:rPr>
              <a:t>M</a:t>
            </a:r>
            <a:r>
              <a:rPr lang="fr-FR" sz="1200" b="1" baseline="30000" dirty="0" smtClean="0">
                <a:latin typeface="Aparajita" pitchFamily="34" charset="0"/>
                <a:cs typeface="Aparajita" pitchFamily="34" charset="0"/>
              </a:rPr>
              <a:t>lle</a:t>
            </a:r>
            <a:r>
              <a:rPr lang="fr-FR" sz="1200" b="1" baseline="30000" dirty="0" smtClean="0"/>
              <a:t> </a:t>
            </a:r>
            <a:r>
              <a:rPr lang="fr-FR" sz="1200" b="1" dirty="0" err="1" smtClean="0">
                <a:latin typeface="Aparajita" pitchFamily="34" charset="0"/>
                <a:ea typeface="Times New Roman" pitchFamily="18" charset="0"/>
                <a:cs typeface="Aparajita" pitchFamily="34" charset="0"/>
              </a:rPr>
              <a:t>Belaidi</a:t>
            </a:r>
            <a:r>
              <a:rPr lang="fr-FR" sz="1200" b="1" dirty="0" smtClean="0">
                <a:latin typeface="Aparajita" pitchFamily="34" charset="0"/>
                <a:ea typeface="Times New Roman" pitchFamily="18" charset="0"/>
                <a:cs typeface="Aparajita" pitchFamily="34" charset="0"/>
              </a:rPr>
              <a:t> </a:t>
            </a:r>
            <a:r>
              <a:rPr lang="fr-FR" sz="1200" b="1" dirty="0" err="1" smtClean="0">
                <a:latin typeface="Aparajita" pitchFamily="34" charset="0"/>
                <a:ea typeface="Times New Roman" pitchFamily="18" charset="0"/>
                <a:cs typeface="Aparajita" pitchFamily="34" charset="0"/>
              </a:rPr>
              <a:t>Hizia</a:t>
            </a:r>
            <a:endParaRPr kumimoji="0" lang="fr-FR" sz="1200" b="1" i="0" u="none" strike="noStrike" cap="none" normalizeH="0" dirty="0" smtClean="0">
              <a:ln>
                <a:noFill/>
              </a:ln>
              <a:solidFill>
                <a:schemeClr val="tx1"/>
              </a:solidFill>
              <a:effectLst/>
              <a:latin typeface="Aparajita" pitchFamily="34" charset="0"/>
              <a:ea typeface="Times New Roman" pitchFamily="18" charset="0"/>
              <a:cs typeface="Aparajit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862513" algn="l"/>
              </a:tabLst>
            </a:pPr>
            <a:r>
              <a:rPr kumimoji="0" lang="fr-FR" sz="1200" b="1" i="0" u="none" strike="noStrike" cap="none" normalizeH="0" dirty="0" smtClean="0">
                <a:ln>
                  <a:noFill/>
                </a:ln>
                <a:solidFill>
                  <a:schemeClr val="tx1"/>
                </a:solidFill>
                <a:effectLst/>
                <a:latin typeface="Aparajita" pitchFamily="34" charset="0"/>
                <a:ea typeface="Times New Roman" pitchFamily="18" charset="0"/>
                <a:cs typeface="Aparajita" pitchFamily="34" charset="0"/>
              </a:rPr>
              <a:t> </a:t>
            </a:r>
            <a:r>
              <a:rPr kumimoji="0" lang="fr-FR" sz="1200" b="1" i="0" u="none" strike="noStrike" cap="none" normalizeH="0" baseline="0" dirty="0" err="1" smtClean="0">
                <a:ln>
                  <a:noFill/>
                </a:ln>
                <a:solidFill>
                  <a:schemeClr val="tx1"/>
                </a:solidFill>
                <a:effectLst/>
                <a:latin typeface="Aparajita" pitchFamily="34" charset="0"/>
                <a:ea typeface="Times New Roman" pitchFamily="18" charset="0"/>
                <a:cs typeface="Aparajita" pitchFamily="34" charset="0"/>
              </a:rPr>
              <a:t>Soutenule</a:t>
            </a:r>
            <a:r>
              <a:rPr kumimoji="0" lang="fr-FR"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 :  </a:t>
            </a:r>
            <a:r>
              <a:rPr lang="fr-FR" sz="1200" b="1" dirty="0" smtClean="0">
                <a:latin typeface="Aparajita" pitchFamily="34" charset="0"/>
                <a:ea typeface="Times New Roman" pitchFamily="18" charset="0"/>
                <a:cs typeface="Aparajita" pitchFamily="34" charset="0"/>
              </a:rPr>
              <a:t>26</a:t>
            </a:r>
            <a:r>
              <a:rPr kumimoji="0" lang="fr-FR"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 /11 / 2020, Devant les membres du Jury :</a:t>
            </a:r>
            <a:endParaRPr kumimoji="0" lang="fr-FR" sz="1200" b="1" i="0" u="none" strike="noStrike" cap="none" normalizeH="0" baseline="0" dirty="0" smtClean="0">
              <a:ln>
                <a:noFill/>
              </a:ln>
              <a:solidFill>
                <a:schemeClr val="tx1"/>
              </a:solidFill>
              <a:effectLst/>
              <a:latin typeface="Aparajita" pitchFamily="34" charset="0"/>
              <a:cs typeface="Aparajit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62513" algn="l"/>
              </a:tabLst>
            </a:pPr>
            <a:r>
              <a:rPr kumimoji="0" lang="en-US"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Mr. BENNADA </a:t>
            </a:r>
            <a:r>
              <a:rPr kumimoji="0" lang="en-US" sz="1200" b="1" i="0" u="none" strike="noStrike" cap="none" normalizeH="0" baseline="0" dirty="0" err="1" smtClean="0">
                <a:ln>
                  <a:noFill/>
                </a:ln>
                <a:solidFill>
                  <a:schemeClr val="tx1"/>
                </a:solidFill>
                <a:effectLst/>
                <a:latin typeface="Aparajita" pitchFamily="34" charset="0"/>
                <a:ea typeface="Times New Roman" pitchFamily="18" charset="0"/>
                <a:cs typeface="Aparajita" pitchFamily="34" charset="0"/>
              </a:rPr>
              <a:t>Lotfi</a:t>
            </a:r>
            <a:r>
              <a:rPr kumimoji="0" lang="en-US"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                                                                                                                   </a:t>
            </a:r>
            <a:r>
              <a:rPr kumimoji="0" lang="en-US" sz="1200" b="1" i="0" u="none" strike="noStrike" cap="none" normalizeH="0" baseline="0" dirty="0" err="1" smtClean="0">
                <a:ln>
                  <a:noFill/>
                </a:ln>
                <a:solidFill>
                  <a:schemeClr val="tx1"/>
                </a:solidFill>
                <a:effectLst/>
                <a:latin typeface="Aparajita" pitchFamily="34" charset="0"/>
                <a:ea typeface="Times New Roman" pitchFamily="18" charset="0"/>
                <a:cs typeface="Aparajita" pitchFamily="34" charset="0"/>
              </a:rPr>
              <a:t>Président</a:t>
            </a:r>
            <a:endParaRPr kumimoji="0" lang="fr-FR" sz="1200" b="0" i="0" u="none" strike="noStrike" cap="none" normalizeH="0" baseline="0" dirty="0" smtClean="0">
              <a:ln>
                <a:noFill/>
              </a:ln>
              <a:solidFill>
                <a:schemeClr val="tx1"/>
              </a:solidFill>
              <a:effectLst/>
              <a:latin typeface="Aparajita" pitchFamily="34" charset="0"/>
              <a:cs typeface="Aparajit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62513" algn="l"/>
              </a:tabLst>
            </a:pPr>
            <a:r>
              <a:rPr kumimoji="0" lang="en-US"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Mr. BESSEDIK </a:t>
            </a:r>
            <a:r>
              <a:rPr kumimoji="0" lang="en-US" sz="1200" b="1" i="0" u="none" strike="noStrike" cap="none" normalizeH="0" baseline="0" dirty="0" err="1" smtClean="0">
                <a:ln>
                  <a:noFill/>
                </a:ln>
                <a:solidFill>
                  <a:schemeClr val="tx1"/>
                </a:solidFill>
                <a:effectLst/>
                <a:latin typeface="Aparajita" pitchFamily="34" charset="0"/>
                <a:ea typeface="Times New Roman" pitchFamily="18" charset="0"/>
                <a:cs typeface="Aparajita" pitchFamily="34" charset="0"/>
              </a:rPr>
              <a:t>Madani</a:t>
            </a:r>
            <a:r>
              <a:rPr kumimoji="0" lang="en-US"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                                                                                                             </a:t>
            </a:r>
            <a:r>
              <a:rPr kumimoji="0" lang="en-US" sz="1200" b="1" i="0" u="none" strike="noStrike" cap="none" normalizeH="0" dirty="0" smtClean="0">
                <a:ln>
                  <a:noFill/>
                </a:ln>
                <a:solidFill>
                  <a:schemeClr val="tx1"/>
                </a:solidFill>
                <a:effectLst/>
                <a:latin typeface="Aparajita" pitchFamily="34" charset="0"/>
                <a:ea typeface="Times New Roman" pitchFamily="18" charset="0"/>
                <a:cs typeface="Aparajita" pitchFamily="34" charset="0"/>
              </a:rPr>
              <a:t> </a:t>
            </a:r>
            <a:r>
              <a:rPr kumimoji="0" lang="en-US" sz="1200" b="1" i="0" u="none" strike="noStrike" cap="none" normalizeH="0" baseline="0" dirty="0" err="1" smtClean="0">
                <a:ln>
                  <a:noFill/>
                </a:ln>
                <a:solidFill>
                  <a:schemeClr val="tx1"/>
                </a:solidFill>
                <a:effectLst/>
                <a:latin typeface="Aparajita" pitchFamily="34" charset="0"/>
                <a:ea typeface="Times New Roman" pitchFamily="18" charset="0"/>
                <a:cs typeface="Aparajita" pitchFamily="34" charset="0"/>
              </a:rPr>
              <a:t>Examinateur</a:t>
            </a:r>
            <a:endParaRPr kumimoji="0" lang="fr-FR" sz="1200" b="0" i="0" u="none" strike="noStrike" cap="none" normalizeH="0" baseline="0" dirty="0" smtClean="0">
              <a:ln>
                <a:noFill/>
              </a:ln>
              <a:solidFill>
                <a:schemeClr val="tx1"/>
              </a:solidFill>
              <a:effectLst/>
              <a:latin typeface="Aparajita" pitchFamily="34" charset="0"/>
              <a:cs typeface="Aparajit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62513" algn="l"/>
              </a:tabLst>
            </a:pPr>
            <a:r>
              <a:rPr kumimoji="0" lang="fr-FR" sz="1200" b="1" i="0" u="none" strike="noStrike" cap="none" normalizeH="0" baseline="0" dirty="0" smtClean="0">
                <a:ln>
                  <a:noFill/>
                </a:ln>
                <a:solidFill>
                  <a:schemeClr val="tx1"/>
                </a:solidFill>
                <a:effectLst/>
                <a:latin typeface="Aparajita" pitchFamily="34" charset="0"/>
                <a:ea typeface="Times New Roman" pitchFamily="18" charset="0"/>
                <a:cs typeface="Aparajita" pitchFamily="34" charset="0"/>
              </a:rPr>
              <a:t>Mme. ROUISSAT Nadia                                                                                                             Encadreur</a:t>
            </a:r>
            <a:endParaRPr kumimoji="0" lang="fr-FR" sz="1200" b="0" i="0" u="none" strike="noStrike" cap="none" normalizeH="0" baseline="0" dirty="0" smtClean="0">
              <a:ln>
                <a:noFill/>
              </a:ln>
              <a:solidFill>
                <a:schemeClr val="tx1"/>
              </a:solidFill>
              <a:effectLst/>
              <a:latin typeface="Aparajita" pitchFamily="34" charset="0"/>
              <a:cs typeface="Aparajit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62513" algn="l"/>
              </a:tabLst>
            </a:pPr>
            <a:r>
              <a:rPr kumimoji="0" lang="fr-FR" sz="1200" b="1" i="0" u="none" strike="noStrike" cap="none" normalizeH="0" baseline="0" dirty="0" smtClean="0">
                <a:ln>
                  <a:noFill/>
                </a:ln>
                <a:solidFill>
                  <a:schemeClr val="tx1"/>
                </a:solidFill>
                <a:effectLst/>
                <a:latin typeface="Aparajita" pitchFamily="34" charset="0"/>
                <a:ea typeface="Calibri" pitchFamily="34" charset="0"/>
                <a:cs typeface="Aparajita" pitchFamily="34" charset="0"/>
              </a:rPr>
              <a:t>Mr. ROUISSAT </a:t>
            </a:r>
            <a:r>
              <a:rPr kumimoji="0" lang="fr-FR" sz="1200" b="1" i="0" u="none" strike="noStrike" cap="none" normalizeH="0" baseline="0" dirty="0" err="1" smtClean="0">
                <a:ln>
                  <a:noFill/>
                </a:ln>
                <a:solidFill>
                  <a:schemeClr val="tx1"/>
                </a:solidFill>
                <a:effectLst/>
                <a:latin typeface="Aparajita" pitchFamily="34" charset="0"/>
                <a:ea typeface="Calibri" pitchFamily="34" charset="0"/>
                <a:cs typeface="Aparajita" pitchFamily="34" charset="0"/>
              </a:rPr>
              <a:t>Bouchrit</a:t>
            </a:r>
            <a:r>
              <a:rPr kumimoji="0" lang="fr-FR" sz="1200" b="1" i="0" u="none" strike="noStrike" cap="none" normalizeH="0" baseline="0" dirty="0" smtClean="0">
                <a:ln>
                  <a:noFill/>
                </a:ln>
                <a:solidFill>
                  <a:schemeClr val="tx1"/>
                </a:solidFill>
                <a:effectLst/>
                <a:latin typeface="Aparajita" pitchFamily="34" charset="0"/>
                <a:ea typeface="Calibri" pitchFamily="34" charset="0"/>
                <a:cs typeface="Aparajita" pitchFamily="34" charset="0"/>
              </a:rPr>
              <a:t>                                                                                                            </a:t>
            </a:r>
            <a:r>
              <a:rPr kumimoji="0" lang="fr-FR" sz="1200" b="1" i="0" u="none" strike="noStrike" cap="none" normalizeH="0" baseline="0" dirty="0" err="1" smtClean="0">
                <a:ln>
                  <a:noFill/>
                </a:ln>
                <a:solidFill>
                  <a:schemeClr val="tx1"/>
                </a:solidFill>
                <a:effectLst/>
                <a:latin typeface="Aparajita" pitchFamily="34" charset="0"/>
                <a:ea typeface="Times New Roman" pitchFamily="18" charset="0"/>
                <a:cs typeface="Aparajita" pitchFamily="34" charset="0"/>
              </a:rPr>
              <a:t>Co_encadreur</a:t>
            </a:r>
            <a:endParaRPr kumimoji="0" lang="fr-FR" sz="1200" b="0" i="0" u="none" strike="noStrike" cap="none" normalizeH="0" baseline="0" dirty="0" smtClean="0">
              <a:ln>
                <a:noFill/>
              </a:ln>
              <a:solidFill>
                <a:schemeClr val="tx1"/>
              </a:solidFill>
              <a:effectLst/>
              <a:latin typeface="Aparajita" pitchFamily="34" charset="0"/>
              <a:cs typeface="Aparajita" pitchFamily="34"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7933588" cy="6858000"/>
          </a:xfrm>
        </p:spPr>
        <p:txBody>
          <a:bodyPr>
            <a:normAutofit/>
          </a:bodyPr>
          <a:lstStyle/>
          <a:p>
            <a:pPr algn="ctr" rtl="0">
              <a:buNone/>
            </a:pPr>
            <a:r>
              <a:rPr lang="fr-FR" sz="2400" b="1" dirty="0" smtClean="0">
                <a:solidFill>
                  <a:srgbClr val="FF0000"/>
                </a:solidFill>
                <a:latin typeface="Segoe UI Symbol" pitchFamily="34" charset="0"/>
                <a:ea typeface="Segoe UI Symbol" pitchFamily="34" charset="0"/>
                <a:cs typeface="Times New Roman" pitchFamily="18" charset="0"/>
              </a:rPr>
              <a:t>4)-PROFILS D’AUSCULTATION</a:t>
            </a:r>
          </a:p>
          <a:p>
            <a:pPr algn="l" rtl="0">
              <a:buNone/>
            </a:pPr>
            <a:endParaRPr lang="fr-FR" sz="2400" i="1" u="sng" dirty="0">
              <a:solidFill>
                <a:srgbClr val="FF0000"/>
              </a:solidFill>
              <a:latin typeface="Times New Roman" pitchFamily="18" charset="0"/>
              <a:cs typeface="Times New Roman" pitchFamily="18" charset="0"/>
            </a:endParaRPr>
          </a:p>
        </p:txBody>
      </p:sp>
      <p:pic>
        <p:nvPicPr>
          <p:cNvPr id="4" name="Image 3" descr="Image1"/>
          <p:cNvPicPr/>
          <p:nvPr/>
        </p:nvPicPr>
        <p:blipFill>
          <a:blip r:embed="rId2" cstate="print"/>
          <a:srcRect/>
          <a:stretch>
            <a:fillRect/>
          </a:stretch>
        </p:blipFill>
        <p:spPr bwMode="auto">
          <a:xfrm>
            <a:off x="1000100" y="571480"/>
            <a:ext cx="8143900" cy="5143536"/>
          </a:xfrm>
          <a:prstGeom prst="rect">
            <a:avLst/>
          </a:prstGeom>
          <a:noFill/>
          <a:ln w="9525">
            <a:noFill/>
            <a:miter lim="800000"/>
            <a:headEnd/>
            <a:tailEnd/>
          </a:ln>
        </p:spPr>
      </p:pic>
      <p:sp>
        <p:nvSpPr>
          <p:cNvPr id="47105" name="Rectangle 1"/>
          <p:cNvSpPr>
            <a:spLocks noChangeArrowheads="1"/>
          </p:cNvSpPr>
          <p:nvPr/>
        </p:nvSpPr>
        <p:spPr bwMode="auto">
          <a:xfrm>
            <a:off x="1071538" y="6000768"/>
            <a:ext cx="77867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Profils sch</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matiques d</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auscultation du barrage </a:t>
            </a:r>
            <a:r>
              <a:rPr kumimoji="0" lang="fr-FR"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sikkak</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8143900" cy="6858000"/>
          </a:xfrm>
        </p:spPr>
        <p:txBody>
          <a:bodyPr/>
          <a:lstStyle/>
          <a:p>
            <a:pPr algn="l" rtl="0">
              <a:buNone/>
            </a:pPr>
            <a:r>
              <a:rPr lang="fr-FR" sz="2000" dirty="0" smtClean="0">
                <a:latin typeface="Segoe UI Symbol" pitchFamily="34" charset="0"/>
                <a:ea typeface="Segoe UI Symbol" pitchFamily="34" charset="0"/>
                <a:cs typeface="Times New Roman" pitchFamily="18" charset="0"/>
              </a:rPr>
              <a:t>Les figures suivantes  schématisent les différents profils du barrage avec les équipements d'auscultation installés au niveau de ces profils.</a:t>
            </a: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smtClean="0">
              <a:latin typeface="Segoe UI Symbol" pitchFamily="34" charset="0"/>
              <a:ea typeface="Segoe UI Symbol" pitchFamily="34" charset="0"/>
              <a:cs typeface="Times New Roman" pitchFamily="18" charset="0"/>
            </a:endParaRPr>
          </a:p>
          <a:p>
            <a:endParaRPr lang="fr-FR" dirty="0">
              <a:latin typeface="Segoe UI Symbol" pitchFamily="34" charset="0"/>
              <a:ea typeface="Segoe UI Symbol" pitchFamily="34" charset="0"/>
            </a:endParaRPr>
          </a:p>
        </p:txBody>
      </p:sp>
      <p:pic>
        <p:nvPicPr>
          <p:cNvPr id="4" name="Image 3" descr="sekkak1"/>
          <p:cNvPicPr/>
          <p:nvPr/>
        </p:nvPicPr>
        <p:blipFill>
          <a:blip r:embed="rId2" cstate="print"/>
          <a:srcRect/>
          <a:stretch>
            <a:fillRect/>
          </a:stretch>
        </p:blipFill>
        <p:spPr bwMode="auto">
          <a:xfrm>
            <a:off x="1142977" y="714356"/>
            <a:ext cx="7572428" cy="2214578"/>
          </a:xfrm>
          <a:prstGeom prst="rect">
            <a:avLst/>
          </a:prstGeom>
          <a:noFill/>
          <a:ln w="9525">
            <a:noFill/>
            <a:miter lim="800000"/>
            <a:headEnd/>
            <a:tailEnd/>
          </a:ln>
        </p:spPr>
      </p:pic>
      <p:sp>
        <p:nvSpPr>
          <p:cNvPr id="48129" name="Rectangle 1"/>
          <p:cNvSpPr>
            <a:spLocks noChangeArrowheads="1"/>
          </p:cNvSpPr>
          <p:nvPr/>
        </p:nvSpPr>
        <p:spPr bwMode="auto">
          <a:xfrm>
            <a:off x="0" y="3000372"/>
            <a:ext cx="87154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Figure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Profil d</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auscultation, PM 120</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Espace réservé du contenu 3" descr="sekkak14"/>
          <p:cNvPicPr>
            <a:picLocks/>
          </p:cNvPicPr>
          <p:nvPr/>
        </p:nvPicPr>
        <p:blipFill>
          <a:blip r:embed="rId3" cstate="print"/>
          <a:srcRect/>
          <a:stretch>
            <a:fillRect/>
          </a:stretch>
        </p:blipFill>
        <p:spPr bwMode="auto">
          <a:xfrm>
            <a:off x="1071538" y="3429000"/>
            <a:ext cx="8072462" cy="3429000"/>
          </a:xfrm>
          <a:prstGeom prst="rect">
            <a:avLst/>
          </a:prstGeom>
          <a:noFill/>
          <a:ln w="9525">
            <a:noFill/>
            <a:miter lim="800000"/>
            <a:headEnd/>
            <a:tailEnd/>
          </a:ln>
        </p:spPr>
      </p:pic>
      <p:sp>
        <p:nvSpPr>
          <p:cNvPr id="7" name="Rectangle 6"/>
          <p:cNvSpPr/>
          <p:nvPr/>
        </p:nvSpPr>
        <p:spPr>
          <a:xfrm>
            <a:off x="1643042" y="6429396"/>
            <a:ext cx="6929486" cy="369332"/>
          </a:xfrm>
          <a:prstGeom prst="rect">
            <a:avLst/>
          </a:prstGeom>
        </p:spPr>
        <p:txBody>
          <a:bodyPr wrap="square">
            <a:spAutoFit/>
          </a:bodyPr>
          <a:lstStyle/>
          <a:p>
            <a:pPr lvl="0" algn="ctr" rtl="0" fontAlgn="base">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Figure  </a:t>
            </a:r>
            <a:r>
              <a:rPr lang="fr-FR" dirty="0" smtClean="0">
                <a:solidFill>
                  <a:srgbClr val="000000"/>
                </a:solidFill>
                <a:latin typeface="Times New Roman" pitchFamily="18" charset="0"/>
                <a:ea typeface="Times New Roman" pitchFamily="18" charset="0"/>
                <a:cs typeface="Times New Roman" pitchFamily="18" charset="0"/>
              </a:rPr>
              <a:t>:Profil d’auscultation, PM 160</a:t>
            </a:r>
            <a:endParaRPr lang="fr-F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29289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6</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Barrage </a:t>
            </a:r>
            <a:r>
              <a:rPr kumimoji="0" lang="fr-FR"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Sikkak</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Profil d</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auscultation, PM 200</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sekkak5"/>
          <p:cNvPicPr/>
          <p:nvPr/>
        </p:nvPicPr>
        <p:blipFill>
          <a:blip r:embed="rId2" cstate="print"/>
          <a:srcRect/>
          <a:stretch>
            <a:fillRect/>
          </a:stretch>
        </p:blipFill>
        <p:spPr bwMode="auto">
          <a:xfrm>
            <a:off x="1000100" y="3429000"/>
            <a:ext cx="8143900" cy="2714644"/>
          </a:xfrm>
          <a:prstGeom prst="rect">
            <a:avLst/>
          </a:prstGeom>
          <a:noFill/>
          <a:ln w="9525">
            <a:noFill/>
            <a:miter lim="800000"/>
            <a:headEnd/>
            <a:tailEnd/>
          </a:ln>
        </p:spPr>
      </p:pic>
      <p:sp>
        <p:nvSpPr>
          <p:cNvPr id="49155" name="Rectangle 3"/>
          <p:cNvSpPr>
            <a:spLocks noChangeArrowheads="1"/>
          </p:cNvSpPr>
          <p:nvPr/>
        </p:nvSpPr>
        <p:spPr bwMode="auto">
          <a:xfrm>
            <a:off x="0" y="5977896"/>
            <a:ext cx="97155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Profil d</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auscultation, PM 217</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Espace réservé du contenu 7" descr="sekkak13"/>
          <p:cNvPicPr>
            <a:picLocks noGrp="1"/>
          </p:cNvPicPr>
          <p:nvPr>
            <p:ph idx="1"/>
          </p:nvPr>
        </p:nvPicPr>
        <p:blipFill>
          <a:blip r:embed="rId3" cstate="print"/>
          <a:srcRect/>
          <a:stretch>
            <a:fillRect/>
          </a:stretch>
        </p:blipFill>
        <p:spPr bwMode="auto">
          <a:xfrm>
            <a:off x="1000100" y="0"/>
            <a:ext cx="7934350" cy="3286125"/>
          </a:xfrm>
          <a:prstGeom prst="rect">
            <a:avLst/>
          </a:prstGeom>
          <a:noFill/>
          <a:ln w="9525">
            <a:noFill/>
            <a:miter lim="800000"/>
            <a:headEnd/>
            <a:tailEnd/>
          </a:ln>
        </p:spPr>
      </p:pic>
      <p:sp>
        <p:nvSpPr>
          <p:cNvPr id="9" name="Rectangle 8"/>
          <p:cNvSpPr/>
          <p:nvPr/>
        </p:nvSpPr>
        <p:spPr>
          <a:xfrm>
            <a:off x="928662" y="3105835"/>
            <a:ext cx="8215338" cy="369332"/>
          </a:xfrm>
          <a:prstGeom prst="rect">
            <a:avLst/>
          </a:prstGeom>
        </p:spPr>
        <p:txBody>
          <a:bodyPr wrap="square">
            <a:spAutoFit/>
          </a:bodyPr>
          <a:lstStyle/>
          <a:p>
            <a:pPr lvl="0" algn="ctr" rtl="0" fontAlgn="base">
              <a:spcBef>
                <a:spcPct val="0"/>
              </a:spcBef>
              <a:spcAft>
                <a:spcPct val="0"/>
              </a:spcAft>
            </a:pPr>
            <a:r>
              <a:rPr lang="fr-FR" b="1" dirty="0" smtClean="0">
                <a:solidFill>
                  <a:srgbClr val="000000"/>
                </a:solidFill>
                <a:latin typeface="Times New Roman" pitchFamily="18" charset="0"/>
                <a:ea typeface="Calibri" pitchFamily="34" charset="0"/>
                <a:cs typeface="Times New Roman" pitchFamily="18" charset="0"/>
              </a:rPr>
              <a:t>Figure  </a:t>
            </a:r>
            <a:r>
              <a:rPr lang="fr-FR" b="1" dirty="0" smtClean="0">
                <a:solidFill>
                  <a:srgbClr val="000000"/>
                </a:solidFill>
                <a:latin typeface="Calibri"/>
                <a:ea typeface="Calibri" pitchFamily="34" charset="0"/>
                <a:cs typeface="Times New Roman" pitchFamily="18" charset="0"/>
              </a:rPr>
              <a:t> </a:t>
            </a:r>
            <a:r>
              <a:rPr lang="fr-FR" b="1" dirty="0" smtClean="0">
                <a:solidFill>
                  <a:srgbClr val="000000"/>
                </a:solidFill>
                <a:latin typeface="Times New Roman" pitchFamily="18" charset="0"/>
                <a:ea typeface="Calibri" pitchFamily="34" charset="0"/>
                <a:cs typeface="Times New Roman" pitchFamily="18" charset="0"/>
              </a:rPr>
              <a:t>:</a:t>
            </a:r>
            <a:r>
              <a:rPr lang="fr-FR" dirty="0" smtClean="0">
                <a:solidFill>
                  <a:srgbClr val="000000"/>
                </a:solidFill>
                <a:latin typeface="Times New Roman" pitchFamily="18" charset="0"/>
                <a:ea typeface="Calibri" pitchFamily="34" charset="0"/>
                <a:cs typeface="Times New Roman" pitchFamily="18" charset="0"/>
              </a:rPr>
              <a:t> Profil d</a:t>
            </a:r>
            <a:r>
              <a:rPr lang="fr-FR" dirty="0" smtClean="0">
                <a:solidFill>
                  <a:srgbClr val="000000"/>
                </a:solidFill>
                <a:latin typeface="Calibri"/>
                <a:ea typeface="Calibri" pitchFamily="34" charset="0"/>
                <a:cs typeface="Times New Roman" pitchFamily="18" charset="0"/>
              </a:rPr>
              <a:t>’</a:t>
            </a:r>
            <a:r>
              <a:rPr lang="fr-FR" dirty="0" smtClean="0">
                <a:solidFill>
                  <a:srgbClr val="000000"/>
                </a:solidFill>
                <a:latin typeface="Times New Roman" pitchFamily="18" charset="0"/>
                <a:ea typeface="Calibri" pitchFamily="34" charset="0"/>
                <a:cs typeface="Times New Roman" pitchFamily="18" charset="0"/>
              </a:rPr>
              <a:t>auscultation, PM 200</a:t>
            </a:r>
            <a:endParaRPr lang="fr-F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ekkak12"/>
          <p:cNvPicPr>
            <a:picLocks noGrp="1"/>
          </p:cNvPicPr>
          <p:nvPr>
            <p:ph idx="1"/>
          </p:nvPr>
        </p:nvPicPr>
        <p:blipFill>
          <a:blip r:embed="rId2" cstate="print"/>
          <a:srcRect/>
          <a:stretch>
            <a:fillRect/>
          </a:stretch>
        </p:blipFill>
        <p:spPr bwMode="auto">
          <a:xfrm>
            <a:off x="1000125" y="0"/>
            <a:ext cx="7934325" cy="3571876"/>
          </a:xfrm>
          <a:prstGeom prst="rect">
            <a:avLst/>
          </a:prstGeom>
          <a:noFill/>
          <a:ln w="9525">
            <a:noFill/>
            <a:miter lim="800000"/>
            <a:headEnd/>
            <a:tailEnd/>
          </a:ln>
        </p:spPr>
      </p:pic>
      <p:sp>
        <p:nvSpPr>
          <p:cNvPr id="51201" name="Rectangle 1"/>
          <p:cNvSpPr>
            <a:spLocks noChangeArrowheads="1"/>
          </p:cNvSpPr>
          <p:nvPr/>
        </p:nvSpPr>
        <p:spPr bwMode="auto">
          <a:xfrm>
            <a:off x="0" y="2950186"/>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Figure  :</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Profil d’auscultation, PM 230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descr="sekkak11"/>
          <p:cNvPicPr/>
          <p:nvPr/>
        </p:nvPicPr>
        <p:blipFill>
          <a:blip r:embed="rId3" cstate="print"/>
          <a:srcRect/>
          <a:stretch>
            <a:fillRect/>
          </a:stretch>
        </p:blipFill>
        <p:spPr bwMode="auto">
          <a:xfrm>
            <a:off x="1000100" y="3357562"/>
            <a:ext cx="7929618" cy="2571768"/>
          </a:xfrm>
          <a:prstGeom prst="rect">
            <a:avLst/>
          </a:prstGeom>
          <a:noFill/>
          <a:ln w="9525">
            <a:noFill/>
            <a:miter lim="800000"/>
            <a:headEnd/>
            <a:tailEnd/>
          </a:ln>
        </p:spPr>
      </p:pic>
      <p:sp>
        <p:nvSpPr>
          <p:cNvPr id="10" name="Rectangle 9"/>
          <p:cNvSpPr/>
          <p:nvPr/>
        </p:nvSpPr>
        <p:spPr>
          <a:xfrm>
            <a:off x="1285852" y="5691157"/>
            <a:ext cx="7643866" cy="338554"/>
          </a:xfrm>
          <a:prstGeom prst="rect">
            <a:avLst/>
          </a:prstGeom>
        </p:spPr>
        <p:txBody>
          <a:bodyPr wrap="square">
            <a:spAutoFit/>
          </a:bodyPr>
          <a:lstStyle/>
          <a:p>
            <a:pPr lvl="0" algn="ctr" rtl="0" fontAlgn="base">
              <a:spcBef>
                <a:spcPct val="0"/>
              </a:spcBef>
              <a:spcAft>
                <a:spcPct val="0"/>
              </a:spcAft>
            </a:pPr>
            <a:r>
              <a:rPr lang="fr-FR" sz="1600" b="1" dirty="0" smtClean="0">
                <a:solidFill>
                  <a:srgbClr val="000000"/>
                </a:solidFill>
                <a:latin typeface="Times New Roman" pitchFamily="18" charset="0"/>
                <a:ea typeface="Calibri" pitchFamily="34" charset="0"/>
                <a:cs typeface="Times New Roman" pitchFamily="18" charset="0"/>
              </a:rPr>
              <a:t>Figure  </a:t>
            </a:r>
            <a:r>
              <a:rPr lang="fr-FR" sz="1600" b="1" dirty="0" smtClean="0">
                <a:solidFill>
                  <a:srgbClr val="000000"/>
                </a:solidFill>
                <a:latin typeface="Calibri"/>
                <a:ea typeface="Calibri" pitchFamily="34" charset="0"/>
                <a:cs typeface="Times New Roman" pitchFamily="18" charset="0"/>
              </a:rPr>
              <a:t> </a:t>
            </a:r>
            <a:r>
              <a:rPr lang="fr-FR" sz="1600" b="1" dirty="0" smtClean="0">
                <a:solidFill>
                  <a:srgbClr val="000000"/>
                </a:solidFill>
                <a:latin typeface="Times New Roman" pitchFamily="18" charset="0"/>
                <a:ea typeface="Calibri" pitchFamily="34" charset="0"/>
                <a:cs typeface="Times New Roman" pitchFamily="18" charset="0"/>
              </a:rPr>
              <a:t>:</a:t>
            </a:r>
            <a:r>
              <a:rPr lang="fr-FR" sz="1600" dirty="0" smtClean="0">
                <a:solidFill>
                  <a:srgbClr val="000000"/>
                </a:solidFill>
                <a:latin typeface="Times New Roman" pitchFamily="18" charset="0"/>
                <a:ea typeface="Calibri" pitchFamily="34" charset="0"/>
                <a:cs typeface="Times New Roman" pitchFamily="18" charset="0"/>
              </a:rPr>
              <a:t>  Profil d</a:t>
            </a:r>
            <a:r>
              <a:rPr lang="fr-FR" sz="1600" dirty="0" smtClean="0">
                <a:solidFill>
                  <a:srgbClr val="000000"/>
                </a:solidFill>
                <a:latin typeface="Calibri"/>
                <a:ea typeface="Calibri" pitchFamily="34" charset="0"/>
                <a:cs typeface="Times New Roman" pitchFamily="18" charset="0"/>
              </a:rPr>
              <a:t>’</a:t>
            </a:r>
            <a:r>
              <a:rPr lang="fr-FR" sz="1600" dirty="0" smtClean="0">
                <a:solidFill>
                  <a:srgbClr val="000000"/>
                </a:solidFill>
                <a:latin typeface="Times New Roman" pitchFamily="18" charset="0"/>
                <a:ea typeface="Calibri" pitchFamily="34" charset="0"/>
                <a:cs typeface="Times New Roman" pitchFamily="18" charset="0"/>
              </a:rPr>
              <a:t>auscultation, PM 270</a:t>
            </a:r>
            <a:endParaRPr lang="fr-FR"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ekkak4"/>
          <p:cNvPicPr>
            <a:picLocks noGrp="1"/>
          </p:cNvPicPr>
          <p:nvPr>
            <p:ph idx="1"/>
          </p:nvPr>
        </p:nvPicPr>
        <p:blipFill>
          <a:blip r:embed="rId2" cstate="print"/>
          <a:srcRect/>
          <a:stretch>
            <a:fillRect/>
          </a:stretch>
        </p:blipFill>
        <p:spPr bwMode="auto">
          <a:xfrm>
            <a:off x="1000100" y="142853"/>
            <a:ext cx="7934350" cy="3429023"/>
          </a:xfrm>
          <a:prstGeom prst="rect">
            <a:avLst/>
          </a:prstGeom>
          <a:noFill/>
          <a:ln w="9525">
            <a:noFill/>
            <a:miter lim="800000"/>
            <a:headEnd/>
            <a:tailEnd/>
          </a:ln>
        </p:spPr>
      </p:pic>
      <p:sp>
        <p:nvSpPr>
          <p:cNvPr id="52225" name="Rectangle 1"/>
          <p:cNvSpPr>
            <a:spLocks noChangeArrowheads="1"/>
          </p:cNvSpPr>
          <p:nvPr/>
        </p:nvSpPr>
        <p:spPr bwMode="auto">
          <a:xfrm>
            <a:off x="0" y="278605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sz="16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fr-FR" sz="16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Profil d</a:t>
            </a:r>
            <a:r>
              <a:rPr kumimoji="0" lang="fr-FR" sz="16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auscultation, PM 305</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descr="sekkak10"/>
          <p:cNvPicPr/>
          <p:nvPr/>
        </p:nvPicPr>
        <p:blipFill>
          <a:blip r:embed="rId3" cstate="print"/>
          <a:srcRect/>
          <a:stretch>
            <a:fillRect/>
          </a:stretch>
        </p:blipFill>
        <p:spPr bwMode="auto">
          <a:xfrm>
            <a:off x="1214414" y="3071810"/>
            <a:ext cx="7643866" cy="3786190"/>
          </a:xfrm>
          <a:prstGeom prst="rect">
            <a:avLst/>
          </a:prstGeom>
          <a:noFill/>
          <a:ln w="9525">
            <a:noFill/>
            <a:miter lim="800000"/>
            <a:headEnd/>
            <a:tailEnd/>
          </a:ln>
        </p:spPr>
      </p:pic>
      <p:sp>
        <p:nvSpPr>
          <p:cNvPr id="52226" name="Rectangle 2"/>
          <p:cNvSpPr>
            <a:spLocks noChangeArrowheads="1"/>
          </p:cNvSpPr>
          <p:nvPr/>
        </p:nvSpPr>
        <p:spPr bwMode="auto">
          <a:xfrm>
            <a:off x="0" y="600076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a:t>
            </a:r>
            <a:r>
              <a:rPr kumimoji="0" lang="fr-FR" sz="16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Profil d’auscultation, PM 310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ekkak3"/>
          <p:cNvPicPr>
            <a:picLocks noGrp="1"/>
          </p:cNvPicPr>
          <p:nvPr>
            <p:ph idx="1"/>
          </p:nvPr>
        </p:nvPicPr>
        <p:blipFill>
          <a:blip r:embed="rId2" cstate="print"/>
          <a:srcRect/>
          <a:stretch>
            <a:fillRect/>
          </a:stretch>
        </p:blipFill>
        <p:spPr bwMode="auto">
          <a:xfrm>
            <a:off x="1000125" y="0"/>
            <a:ext cx="7934325" cy="3643314"/>
          </a:xfrm>
          <a:prstGeom prst="rect">
            <a:avLst/>
          </a:prstGeom>
          <a:noFill/>
          <a:ln w="9525">
            <a:noFill/>
            <a:miter lim="800000"/>
            <a:headEnd/>
            <a:tailEnd/>
          </a:ln>
        </p:spPr>
      </p:pic>
      <p:sp>
        <p:nvSpPr>
          <p:cNvPr id="53249" name="Rectangle 1"/>
          <p:cNvSpPr>
            <a:spLocks noChangeArrowheads="1"/>
          </p:cNvSpPr>
          <p:nvPr/>
        </p:nvSpPr>
        <p:spPr bwMode="auto">
          <a:xfrm>
            <a:off x="0" y="278605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a:t>
            </a:r>
            <a:r>
              <a:rPr kumimoji="0" lang="fr-FR" sz="16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Profil d’auscultation, PM 360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descr="sekkak9"/>
          <p:cNvPicPr/>
          <p:nvPr/>
        </p:nvPicPr>
        <p:blipFill>
          <a:blip r:embed="rId3" cstate="print"/>
          <a:srcRect/>
          <a:stretch>
            <a:fillRect/>
          </a:stretch>
        </p:blipFill>
        <p:spPr bwMode="auto">
          <a:xfrm>
            <a:off x="1071539" y="3214686"/>
            <a:ext cx="7786742" cy="3357586"/>
          </a:xfrm>
          <a:prstGeom prst="rect">
            <a:avLst/>
          </a:prstGeom>
          <a:noFill/>
          <a:ln w="9525">
            <a:noFill/>
            <a:miter lim="800000"/>
            <a:headEnd/>
            <a:tailEnd/>
          </a:ln>
        </p:spPr>
      </p:pic>
      <p:sp>
        <p:nvSpPr>
          <p:cNvPr id="53250" name="Rectangle 2"/>
          <p:cNvSpPr>
            <a:spLocks noChangeArrowheads="1"/>
          </p:cNvSpPr>
          <p:nvPr/>
        </p:nvSpPr>
        <p:spPr bwMode="auto">
          <a:xfrm>
            <a:off x="0" y="572017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Profil d’auscultation, PM 380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ekkak2"/>
          <p:cNvPicPr>
            <a:picLocks noGrp="1"/>
          </p:cNvPicPr>
          <p:nvPr>
            <p:ph idx="1"/>
          </p:nvPr>
        </p:nvPicPr>
        <p:blipFill>
          <a:blip r:embed="rId2" cstate="print"/>
          <a:srcRect/>
          <a:stretch>
            <a:fillRect/>
          </a:stretch>
        </p:blipFill>
        <p:spPr bwMode="auto">
          <a:xfrm>
            <a:off x="1071563" y="0"/>
            <a:ext cx="7862887" cy="3286123"/>
          </a:xfrm>
          <a:prstGeom prst="rect">
            <a:avLst/>
          </a:prstGeom>
          <a:noFill/>
          <a:ln w="9525">
            <a:noFill/>
            <a:miter lim="800000"/>
            <a:headEnd/>
            <a:tailEnd/>
          </a:ln>
        </p:spPr>
      </p:pic>
      <p:sp>
        <p:nvSpPr>
          <p:cNvPr id="6" name="Rectangle 5"/>
          <p:cNvSpPr/>
          <p:nvPr/>
        </p:nvSpPr>
        <p:spPr>
          <a:xfrm>
            <a:off x="1000100" y="2786058"/>
            <a:ext cx="8143900" cy="338554"/>
          </a:xfrm>
          <a:prstGeom prst="rect">
            <a:avLst/>
          </a:prstGeom>
        </p:spPr>
        <p:txBody>
          <a:bodyPr wrap="square">
            <a:spAutoFit/>
          </a:bodyPr>
          <a:lstStyle/>
          <a:p>
            <a:pPr lvl="0" algn="ctr" rtl="0" fontAlgn="base">
              <a:spcBef>
                <a:spcPct val="0"/>
              </a:spcBef>
              <a:spcAft>
                <a:spcPct val="0"/>
              </a:spcAft>
            </a:pPr>
            <a:r>
              <a:rPr lang="fr-FR" sz="1600" b="1" dirty="0" smtClean="0">
                <a:solidFill>
                  <a:srgbClr val="000000"/>
                </a:solidFill>
                <a:latin typeface="Times New Roman" pitchFamily="18" charset="0"/>
                <a:ea typeface="Calibri" pitchFamily="34" charset="0"/>
                <a:cs typeface="Times New Roman" pitchFamily="18" charset="0"/>
              </a:rPr>
              <a:t>Figure  </a:t>
            </a:r>
            <a:r>
              <a:rPr lang="fr-FR" sz="1600" b="1" dirty="0" smtClean="0">
                <a:solidFill>
                  <a:srgbClr val="000000"/>
                </a:solidFill>
                <a:latin typeface="Calibri"/>
                <a:ea typeface="Calibri" pitchFamily="34" charset="0"/>
                <a:cs typeface="Times New Roman" pitchFamily="18" charset="0"/>
              </a:rPr>
              <a:t> </a:t>
            </a:r>
            <a:r>
              <a:rPr lang="fr-FR" sz="1600" b="1" dirty="0" smtClean="0">
                <a:solidFill>
                  <a:srgbClr val="000000"/>
                </a:solidFill>
                <a:latin typeface="Times New Roman" pitchFamily="18" charset="0"/>
                <a:ea typeface="Calibri" pitchFamily="34" charset="0"/>
                <a:cs typeface="Times New Roman" pitchFamily="18" charset="0"/>
              </a:rPr>
              <a:t>:</a:t>
            </a:r>
            <a:r>
              <a:rPr lang="fr-FR" sz="1600" dirty="0" smtClean="0">
                <a:solidFill>
                  <a:srgbClr val="000000"/>
                </a:solidFill>
                <a:latin typeface="Times New Roman" pitchFamily="18" charset="0"/>
                <a:ea typeface="Calibri" pitchFamily="34" charset="0"/>
                <a:cs typeface="Times New Roman" pitchFamily="18" charset="0"/>
              </a:rPr>
              <a:t> Profil d</a:t>
            </a:r>
            <a:r>
              <a:rPr lang="fr-FR" sz="1600" dirty="0" smtClean="0">
                <a:solidFill>
                  <a:srgbClr val="000000"/>
                </a:solidFill>
                <a:latin typeface="Calibri"/>
                <a:ea typeface="Calibri" pitchFamily="34" charset="0"/>
                <a:cs typeface="Times New Roman" pitchFamily="18" charset="0"/>
              </a:rPr>
              <a:t>’</a:t>
            </a:r>
            <a:r>
              <a:rPr lang="fr-FR" sz="1600" dirty="0" smtClean="0">
                <a:solidFill>
                  <a:srgbClr val="000000"/>
                </a:solidFill>
                <a:latin typeface="Times New Roman" pitchFamily="18" charset="0"/>
                <a:ea typeface="Calibri" pitchFamily="34" charset="0"/>
                <a:cs typeface="Times New Roman" pitchFamily="18" charset="0"/>
              </a:rPr>
              <a:t>auscultation, PM 394.50</a:t>
            </a:r>
            <a:endParaRPr lang="fr-FR" sz="1600" dirty="0" smtClean="0">
              <a:latin typeface="Arial" pitchFamily="34" charset="0"/>
              <a:cs typeface="Arial" pitchFamily="34" charset="0"/>
            </a:endParaRPr>
          </a:p>
        </p:txBody>
      </p:sp>
      <p:pic>
        <p:nvPicPr>
          <p:cNvPr id="7" name="Image 6" descr="sekkak8"/>
          <p:cNvPicPr/>
          <p:nvPr/>
        </p:nvPicPr>
        <p:blipFill>
          <a:blip r:embed="rId3" cstate="print"/>
          <a:srcRect/>
          <a:stretch>
            <a:fillRect/>
          </a:stretch>
        </p:blipFill>
        <p:spPr bwMode="auto">
          <a:xfrm>
            <a:off x="1000100" y="3214686"/>
            <a:ext cx="8143899" cy="3286148"/>
          </a:xfrm>
          <a:prstGeom prst="rect">
            <a:avLst/>
          </a:prstGeom>
          <a:noFill/>
          <a:ln w="9525">
            <a:noFill/>
            <a:miter lim="800000"/>
            <a:headEnd/>
            <a:tailEnd/>
          </a:ln>
        </p:spPr>
      </p:pic>
      <p:sp>
        <p:nvSpPr>
          <p:cNvPr id="54274" name="Rectangle 2"/>
          <p:cNvSpPr>
            <a:spLocks noChangeArrowheads="1"/>
          </p:cNvSpPr>
          <p:nvPr/>
        </p:nvSpPr>
        <p:spPr bwMode="auto">
          <a:xfrm>
            <a:off x="1142976" y="6093967"/>
            <a:ext cx="800102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84275" algn="l"/>
                <a:tab pos="3108325" algn="ctr"/>
              </a:tabLst>
            </a:pPr>
            <a:r>
              <a:rPr kumimoji="0" lang="fr-FR"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a:t>
            </a:r>
            <a:r>
              <a:rPr kumimoji="0" lang="fr-FR" sz="16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Profil d</a:t>
            </a:r>
            <a:r>
              <a:rPr kumimoji="0" lang="fr-FR" sz="16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auscultation, PM 430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ekkak7"/>
          <p:cNvPicPr>
            <a:picLocks noGrp="1"/>
          </p:cNvPicPr>
          <p:nvPr>
            <p:ph idx="1"/>
          </p:nvPr>
        </p:nvPicPr>
        <p:blipFill>
          <a:blip r:embed="rId2" cstate="print"/>
          <a:srcRect/>
          <a:stretch>
            <a:fillRect/>
          </a:stretch>
        </p:blipFill>
        <p:spPr bwMode="auto">
          <a:xfrm>
            <a:off x="1000100" y="0"/>
            <a:ext cx="8143900" cy="3571876"/>
          </a:xfrm>
          <a:prstGeom prst="rect">
            <a:avLst/>
          </a:prstGeom>
          <a:noFill/>
          <a:ln w="9525">
            <a:noFill/>
            <a:miter lim="800000"/>
            <a:headEnd/>
            <a:tailEnd/>
          </a:ln>
        </p:spPr>
      </p:pic>
      <p:sp>
        <p:nvSpPr>
          <p:cNvPr id="6" name="Rectangle 5"/>
          <p:cNvSpPr/>
          <p:nvPr/>
        </p:nvSpPr>
        <p:spPr>
          <a:xfrm>
            <a:off x="1428728" y="3105835"/>
            <a:ext cx="7715272" cy="369332"/>
          </a:xfrm>
          <a:prstGeom prst="rect">
            <a:avLst/>
          </a:prstGeom>
        </p:spPr>
        <p:txBody>
          <a:bodyPr wrap="square">
            <a:spAutoFit/>
          </a:bodyPr>
          <a:lstStyle/>
          <a:p>
            <a:pPr lvl="0" algn="ctr" rtl="0" fontAlgn="base">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Figure  :</a:t>
            </a:r>
            <a:r>
              <a:rPr lang="fr-FR" dirty="0" smtClean="0">
                <a:solidFill>
                  <a:srgbClr val="000000"/>
                </a:solidFill>
                <a:latin typeface="Times New Roman" pitchFamily="18" charset="0"/>
                <a:ea typeface="Times New Roman" pitchFamily="18" charset="0"/>
                <a:cs typeface="Times New Roman" pitchFamily="18" charset="0"/>
              </a:rPr>
              <a:t>  Profil d’auscultation, PM 490</a:t>
            </a:r>
            <a:endParaRPr lang="fr-FR" dirty="0" smtClean="0">
              <a:latin typeface="Arial" pitchFamily="34" charset="0"/>
              <a:cs typeface="Arial" pitchFamily="34" charset="0"/>
            </a:endParaRPr>
          </a:p>
        </p:txBody>
      </p:sp>
      <p:pic>
        <p:nvPicPr>
          <p:cNvPr id="7" name="Image 6" descr="sekkak6"/>
          <p:cNvPicPr/>
          <p:nvPr/>
        </p:nvPicPr>
        <p:blipFill>
          <a:blip r:embed="rId3" cstate="print"/>
          <a:srcRect/>
          <a:stretch>
            <a:fillRect/>
          </a:stretch>
        </p:blipFill>
        <p:spPr bwMode="auto">
          <a:xfrm>
            <a:off x="1000100" y="3500438"/>
            <a:ext cx="8143900" cy="3357562"/>
          </a:xfrm>
          <a:prstGeom prst="rect">
            <a:avLst/>
          </a:prstGeom>
          <a:noFill/>
          <a:ln w="9525">
            <a:noFill/>
            <a:miter lim="800000"/>
            <a:headEnd/>
            <a:tailEnd/>
          </a:ln>
        </p:spPr>
      </p:pic>
      <p:sp>
        <p:nvSpPr>
          <p:cNvPr id="55298" name="Rectangle 2"/>
          <p:cNvSpPr>
            <a:spLocks noChangeArrowheads="1"/>
          </p:cNvSpPr>
          <p:nvPr/>
        </p:nvSpPr>
        <p:spPr bwMode="auto">
          <a:xfrm>
            <a:off x="1000100" y="6079034"/>
            <a:ext cx="81439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Figure</a:t>
            </a:r>
            <a:r>
              <a:rPr kumimoji="0" lang="fr-FR"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Profild</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auscultation,PM590</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285728"/>
            <a:ext cx="7862150" cy="6357982"/>
          </a:xfrm>
        </p:spPr>
        <p:txBody>
          <a:bodyPr/>
          <a:lstStyle/>
          <a:p>
            <a:pPr algn="l">
              <a:buNone/>
            </a:pPr>
            <a:r>
              <a:rPr lang="fr-FR" u="sng" dirty="0" smtClean="0">
                <a:solidFill>
                  <a:srgbClr val="FF0000"/>
                </a:solidFill>
                <a:latin typeface="Segoe UI Symbol" pitchFamily="34" charset="0"/>
                <a:ea typeface="Segoe UI Symbol" pitchFamily="34" charset="0"/>
                <a:cs typeface="Times New Roman" pitchFamily="18" charset="0"/>
              </a:rPr>
              <a:t>La première partie du travail concerne:</a:t>
            </a:r>
          </a:p>
          <a:p>
            <a:pPr algn="l">
              <a:buNone/>
            </a:pPr>
            <a:r>
              <a:rPr lang="fr-FR" dirty="0" smtClean="0">
                <a:latin typeface="Segoe UI Symbol" pitchFamily="34" charset="0"/>
                <a:ea typeface="Segoe UI Symbol" pitchFamily="34" charset="0"/>
                <a:cs typeface="Times New Roman" pitchFamily="18" charset="0"/>
              </a:rPr>
              <a:t>L’analyse de donnée d’auscultation du barrage </a:t>
            </a:r>
          </a:p>
          <a:p>
            <a:pPr algn="l">
              <a:buFontTx/>
              <a:buChar char="-"/>
            </a:pPr>
            <a:endParaRPr lang="fr-FR" dirty="0" smtClean="0">
              <a:latin typeface="Segoe UI Symbol" pitchFamily="34" charset="0"/>
              <a:ea typeface="Segoe UI Symbol" pitchFamily="34" charset="0"/>
              <a:cs typeface="Times New Roman" pitchFamily="18" charset="0"/>
            </a:endParaRPr>
          </a:p>
          <a:p>
            <a:pPr algn="l">
              <a:buFontTx/>
              <a:buChar char="-"/>
            </a:pPr>
            <a:endParaRPr lang="fr-FR" dirty="0" smtClean="0">
              <a:latin typeface="Segoe UI Symbol" pitchFamily="34" charset="0"/>
              <a:ea typeface="Segoe UI Symbol" pitchFamily="34" charset="0"/>
              <a:cs typeface="Times New Roman" pitchFamily="18" charset="0"/>
            </a:endParaRPr>
          </a:p>
          <a:p>
            <a:pPr algn="l">
              <a:buNone/>
            </a:pPr>
            <a:r>
              <a:rPr lang="fr-FR" dirty="0" smtClean="0">
                <a:latin typeface="Segoe UI Symbol" pitchFamily="34" charset="0"/>
                <a:ea typeface="Segoe UI Symbol" pitchFamily="34" charset="0"/>
                <a:cs typeface="Times New Roman" pitchFamily="18" charset="0"/>
              </a:rPr>
              <a:t>- Pressions interstitielles </a:t>
            </a:r>
          </a:p>
          <a:p>
            <a:pPr algn="l">
              <a:buFontTx/>
              <a:buChar char="-"/>
            </a:pPr>
            <a:r>
              <a:rPr lang="fr-FR" dirty="0" smtClean="0">
                <a:latin typeface="Segoe UI Symbol" pitchFamily="34" charset="0"/>
                <a:ea typeface="Segoe UI Symbol" pitchFamily="34" charset="0"/>
                <a:cs typeface="Times New Roman" pitchFamily="18" charset="0"/>
              </a:rPr>
              <a:t>- Niveau piézométrique à l’aval</a:t>
            </a:r>
          </a:p>
          <a:p>
            <a:pPr algn="l">
              <a:buFontTx/>
              <a:buChar char="-"/>
            </a:pPr>
            <a:r>
              <a:rPr lang="fr-FR" dirty="0" smtClean="0">
                <a:latin typeface="Segoe UI Symbol" pitchFamily="34" charset="0"/>
                <a:ea typeface="Segoe UI Symbol" pitchFamily="34" charset="0"/>
                <a:cs typeface="Times New Roman" pitchFamily="18" charset="0"/>
              </a:rPr>
              <a:t>- Tassement du barrage                     </a:t>
            </a:r>
            <a:endParaRPr lang="fr-FR" dirty="0">
              <a:latin typeface="Segoe UI Symbol" pitchFamily="34" charset="0"/>
              <a:ea typeface="Segoe UI Symbo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1"/>
          <p:cNvPicPr>
            <a:picLocks noGrp="1"/>
          </p:cNvPicPr>
          <p:nvPr>
            <p:ph idx="1"/>
          </p:nvPr>
        </p:nvPicPr>
        <p:blipFill>
          <a:blip r:embed="rId2"/>
          <a:srcRect/>
          <a:stretch>
            <a:fillRect/>
          </a:stretch>
        </p:blipFill>
        <p:spPr bwMode="auto">
          <a:xfrm>
            <a:off x="1000100" y="1"/>
            <a:ext cx="7934350" cy="4929197"/>
          </a:xfrm>
          <a:prstGeom prst="rect">
            <a:avLst/>
          </a:prstGeom>
          <a:solidFill>
            <a:schemeClr val="bg1">
              <a:lumMod val="85000"/>
            </a:schemeClr>
          </a:solidFill>
          <a:ln w="9525">
            <a:noFill/>
            <a:miter lim="800000"/>
            <a:headEnd/>
            <a:tailEnd/>
          </a:ln>
        </p:spPr>
      </p:pic>
      <p:sp>
        <p:nvSpPr>
          <p:cNvPr id="4097" name="Rectangle 1"/>
          <p:cNvSpPr>
            <a:spLocks noChangeArrowheads="1"/>
          </p:cNvSpPr>
          <p:nvPr/>
        </p:nvSpPr>
        <p:spPr bwMode="auto">
          <a:xfrm>
            <a:off x="1071538" y="5286388"/>
            <a:ext cx="807246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a:t>
            </a:r>
            <a:r>
              <a:rPr kumimoji="0" lang="fr-FR" sz="20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 des pressions des piézomètres scellés PM 217 en fonction des variation du</a:t>
            </a:r>
            <a:r>
              <a:rPr kumimoji="0" lang="fr-FR" sz="20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plan d’eau</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285728"/>
            <a:ext cx="7786742" cy="113191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1">
            <a:schemeClr val="accent2"/>
          </a:lnRef>
          <a:fillRef idx="2">
            <a:schemeClr val="accent2"/>
          </a:fillRef>
          <a:effectRef idx="1">
            <a:schemeClr val="accent2"/>
          </a:effectRef>
          <a:fontRef idx="minor">
            <a:schemeClr val="dk1"/>
          </a:fontRef>
        </p:style>
        <p:txBody>
          <a:bodyPr>
            <a:noAutofit/>
          </a:bodyPr>
          <a:lstStyle/>
          <a:p>
            <a:pPr algn="ctr"/>
            <a:r>
              <a:rPr lang="fr-FR" sz="4000" b="1" dirty="0" smtClean="0">
                <a:latin typeface="Segoe UI Light" pitchFamily="34" charset="0"/>
                <a:cs typeface="Times New Roman" pitchFamily="18" charset="0"/>
              </a:rPr>
              <a:t>Plan d’exposé </a:t>
            </a:r>
            <a:endParaRPr lang="ar-DZ" sz="4000" b="1" dirty="0">
              <a:latin typeface="Segoe UI Light" pitchFamily="34" charset="0"/>
            </a:endParaRPr>
          </a:p>
        </p:txBody>
      </p:sp>
      <p:sp>
        <p:nvSpPr>
          <p:cNvPr id="3" name="Espace réservé du contenu 2"/>
          <p:cNvSpPr>
            <a:spLocks noGrp="1"/>
          </p:cNvSpPr>
          <p:nvPr>
            <p:ph idx="1"/>
          </p:nvPr>
        </p:nvSpPr>
        <p:spPr>
          <a:xfrm>
            <a:off x="928662" y="1571612"/>
            <a:ext cx="8005026" cy="5072098"/>
          </a:xfrm>
        </p:spPr>
        <p:txBody>
          <a:bodyPr>
            <a:normAutofit fontScale="25000" lnSpcReduction="20000"/>
          </a:bodyPr>
          <a:lstStyle/>
          <a:p>
            <a:pPr algn="l" rtl="0">
              <a:lnSpc>
                <a:spcPct val="120000"/>
              </a:lnSpc>
              <a:buFont typeface="Wingdings" pitchFamily="2" charset="2"/>
              <a:buChar char="Ø"/>
            </a:pPr>
            <a:r>
              <a:rPr lang="fr-FR" sz="7200" b="1" dirty="0" smtClean="0">
                <a:latin typeface="Segoe UI Light" pitchFamily="34" charset="0"/>
                <a:cs typeface="Times New Roman" pitchFamily="18" charset="0"/>
              </a:rPr>
              <a:t>Introduction</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 Objectif </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 Problématique </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Présentation du barrage </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 Profil du barrage</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Dispositif d’auscultations du barrage</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Profils d’auscultation</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Analyse du comportement du barrage en relations avec les critères conceptuels </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 Validations du comportement du barrage par la modélisation numérique</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 Variation des paramètres d'analyse</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 Interprétations des résultats</a:t>
            </a:r>
          </a:p>
          <a:p>
            <a:pPr algn="l" rtl="0">
              <a:lnSpc>
                <a:spcPct val="120000"/>
              </a:lnSpc>
              <a:buFont typeface="Wingdings" pitchFamily="2" charset="2"/>
              <a:buChar char="Ø"/>
            </a:pPr>
            <a:r>
              <a:rPr lang="fr-FR" sz="7200" b="1" dirty="0" smtClean="0">
                <a:latin typeface="Segoe UI Light" pitchFamily="34" charset="0"/>
                <a:cs typeface="Times New Roman" pitchFamily="18" charset="0"/>
              </a:rPr>
              <a:t>Conclusion </a:t>
            </a:r>
          </a:p>
          <a:p>
            <a:endParaRPr lang="ar-DZ" dirty="0">
              <a:latin typeface="Segoe UI Light"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2"/>
          <p:cNvPicPr>
            <a:picLocks noGrp="1"/>
          </p:cNvPicPr>
          <p:nvPr>
            <p:ph idx="1"/>
          </p:nvPr>
        </p:nvPicPr>
        <p:blipFill>
          <a:blip r:embed="rId2"/>
          <a:srcRect/>
          <a:stretch>
            <a:fillRect/>
          </a:stretch>
        </p:blipFill>
        <p:spPr bwMode="auto">
          <a:xfrm>
            <a:off x="1235869" y="428604"/>
            <a:ext cx="7534275" cy="4933971"/>
          </a:xfrm>
          <a:prstGeom prst="rect">
            <a:avLst/>
          </a:prstGeom>
          <a:noFill/>
          <a:ln w="9525">
            <a:noFill/>
            <a:miter lim="800000"/>
            <a:headEnd/>
            <a:tailEnd/>
          </a:ln>
        </p:spPr>
      </p:pic>
      <p:sp>
        <p:nvSpPr>
          <p:cNvPr id="5" name="Rectangle 4"/>
          <p:cNvSpPr/>
          <p:nvPr/>
        </p:nvSpPr>
        <p:spPr>
          <a:xfrm>
            <a:off x="1071538" y="5500703"/>
            <a:ext cx="8072462" cy="707886"/>
          </a:xfrm>
          <a:prstGeom prst="rect">
            <a:avLst/>
          </a:prstGeom>
        </p:spPr>
        <p:txBody>
          <a:bodyPr wrap="square">
            <a:spAutoFit/>
          </a:bodyPr>
          <a:lstStyle/>
          <a:p>
            <a:pPr lvl="0" algn="ctr" rtl="0" fontAlgn="base">
              <a:spcBef>
                <a:spcPct val="0"/>
              </a:spcBef>
              <a:spcAft>
                <a:spcPct val="0"/>
              </a:spcAft>
            </a:pPr>
            <a:r>
              <a:rPr lang="fr-FR" sz="2000" b="1" dirty="0" smtClean="0">
                <a:solidFill>
                  <a:srgbClr val="000000"/>
                </a:solidFill>
                <a:latin typeface="Times New Roman" pitchFamily="18" charset="0"/>
                <a:ea typeface="Calibri" pitchFamily="34" charset="0"/>
                <a:cs typeface="Times New Roman" pitchFamily="18" charset="0"/>
              </a:rPr>
              <a:t>Figure :</a:t>
            </a:r>
            <a:r>
              <a:rPr lang="fr-FR" sz="2000" dirty="0" smtClean="0">
                <a:solidFill>
                  <a:srgbClr val="000000"/>
                </a:solidFill>
                <a:latin typeface="Times New Roman" pitchFamily="18" charset="0"/>
                <a:ea typeface="Calibri" pitchFamily="34" charset="0"/>
                <a:cs typeface="Times New Roman" pitchFamily="18" charset="0"/>
              </a:rPr>
              <a:t>variation des pressions des pi</a:t>
            </a:r>
            <a:r>
              <a:rPr lang="fr-FR" sz="2000" dirty="0" smtClean="0">
                <a:solidFill>
                  <a:srgbClr val="000000"/>
                </a:solidFill>
                <a:latin typeface="Calibri"/>
                <a:ea typeface="Calibri" pitchFamily="34" charset="0"/>
                <a:cs typeface="Times New Roman" pitchFamily="18" charset="0"/>
              </a:rPr>
              <a:t>é</a:t>
            </a:r>
            <a:r>
              <a:rPr lang="fr-FR" sz="2000" dirty="0" smtClean="0">
                <a:solidFill>
                  <a:srgbClr val="000000"/>
                </a:solidFill>
                <a:latin typeface="Times New Roman" pitchFamily="18" charset="0"/>
                <a:ea typeface="Calibri" pitchFamily="34" charset="0"/>
                <a:cs typeface="Times New Roman" pitchFamily="18" charset="0"/>
              </a:rPr>
              <a:t>zom</a:t>
            </a:r>
            <a:r>
              <a:rPr lang="fr-FR" sz="2000" dirty="0" smtClean="0">
                <a:solidFill>
                  <a:srgbClr val="000000"/>
                </a:solidFill>
                <a:latin typeface="Calibri"/>
                <a:ea typeface="Calibri" pitchFamily="34" charset="0"/>
                <a:cs typeface="Times New Roman" pitchFamily="18" charset="0"/>
              </a:rPr>
              <a:t>è</a:t>
            </a:r>
            <a:r>
              <a:rPr lang="fr-FR" sz="2000" dirty="0" smtClean="0">
                <a:solidFill>
                  <a:srgbClr val="000000"/>
                </a:solidFill>
                <a:latin typeface="Times New Roman" pitchFamily="18" charset="0"/>
                <a:ea typeface="Calibri" pitchFamily="34" charset="0"/>
                <a:cs typeface="Times New Roman" pitchFamily="18" charset="0"/>
              </a:rPr>
              <a:t>tres scell</a:t>
            </a:r>
            <a:r>
              <a:rPr lang="fr-FR" sz="2000" dirty="0" smtClean="0">
                <a:solidFill>
                  <a:srgbClr val="000000"/>
                </a:solidFill>
                <a:latin typeface="Calibri"/>
                <a:ea typeface="Calibri" pitchFamily="34" charset="0"/>
                <a:cs typeface="Times New Roman" pitchFamily="18" charset="0"/>
              </a:rPr>
              <a:t>é</a:t>
            </a:r>
            <a:r>
              <a:rPr lang="fr-FR" sz="2000" dirty="0" smtClean="0">
                <a:solidFill>
                  <a:srgbClr val="000000"/>
                </a:solidFill>
                <a:latin typeface="Times New Roman" pitchFamily="18" charset="0"/>
                <a:ea typeface="Calibri" pitchFamily="34" charset="0"/>
                <a:cs typeface="Times New Roman" pitchFamily="18" charset="0"/>
              </a:rPr>
              <a:t>s </a:t>
            </a:r>
          </a:p>
          <a:p>
            <a:pPr lvl="0" algn="ctr" rtl="0" fontAlgn="base">
              <a:spcBef>
                <a:spcPct val="0"/>
              </a:spcBef>
              <a:spcAft>
                <a:spcPct val="0"/>
              </a:spcAft>
            </a:pPr>
            <a:r>
              <a:rPr lang="fr-FR" sz="2000" dirty="0" smtClean="0">
                <a:solidFill>
                  <a:srgbClr val="000000"/>
                </a:solidFill>
                <a:latin typeface="Times New Roman" pitchFamily="18" charset="0"/>
                <a:ea typeface="Calibri" pitchFamily="34" charset="0"/>
                <a:cs typeface="Times New Roman" pitchFamily="18" charset="0"/>
              </a:rPr>
              <a:t>PM 305 en fonction du plan d’eau </a:t>
            </a:r>
            <a:endParaRPr lang="fr-F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3"/>
          <p:cNvPicPr>
            <a:picLocks noGrp="1"/>
          </p:cNvPicPr>
          <p:nvPr>
            <p:ph idx="1"/>
          </p:nvPr>
        </p:nvPicPr>
        <p:blipFill>
          <a:blip r:embed="rId2"/>
          <a:srcRect/>
          <a:stretch>
            <a:fillRect/>
          </a:stretch>
        </p:blipFill>
        <p:spPr bwMode="auto">
          <a:xfrm>
            <a:off x="1071538" y="0"/>
            <a:ext cx="7858181" cy="5500702"/>
          </a:xfrm>
          <a:prstGeom prst="rect">
            <a:avLst/>
          </a:prstGeom>
          <a:noFill/>
          <a:ln w="9525">
            <a:noFill/>
            <a:miter lim="800000"/>
            <a:headEnd/>
            <a:tailEnd/>
          </a:ln>
        </p:spPr>
      </p:pic>
      <p:sp>
        <p:nvSpPr>
          <p:cNvPr id="40961" name="Rectangle 1"/>
          <p:cNvSpPr>
            <a:spLocks noChangeArrowheads="1"/>
          </p:cNvSpPr>
          <p:nvPr/>
        </p:nvSpPr>
        <p:spPr bwMode="auto">
          <a:xfrm>
            <a:off x="1142976" y="5663088"/>
            <a:ext cx="78581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a:t>
            </a:r>
            <a:r>
              <a:rPr kumimoji="0" lang="fr-FR" sz="20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 des pressions des pi</a:t>
            </a:r>
            <a:r>
              <a:rPr kumimoji="0" lang="fr-FR" sz="2000"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zom</a:t>
            </a:r>
            <a:r>
              <a:rPr kumimoji="0" lang="fr-FR" sz="2000" b="0" i="0" u="none" strike="noStrike" cap="none" normalizeH="0" baseline="0" dirty="0" smtClean="0">
                <a:ln>
                  <a:noFill/>
                </a:ln>
                <a:solidFill>
                  <a:srgbClr val="000000"/>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tres scell</a:t>
            </a:r>
            <a:r>
              <a:rPr kumimoji="0" lang="fr-FR" sz="2000"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PM 360 en fonction du plan d’eau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7933588" cy="857232"/>
          </a:xfrm>
        </p:spPr>
        <p:txBody>
          <a:bodyPr>
            <a:normAutofit/>
          </a:bodyPr>
          <a:lstStyle/>
          <a:p>
            <a:pPr algn="l" rtl="0">
              <a:buNone/>
            </a:pPr>
            <a:r>
              <a:rPr lang="fr-FR" sz="2400" b="1" dirty="0" smtClean="0">
                <a:solidFill>
                  <a:srgbClr val="FF0000"/>
                </a:solidFill>
                <a:latin typeface="Segoe UI Symbol" pitchFamily="34" charset="0"/>
                <a:ea typeface="Segoe UI Symbol" pitchFamily="34" charset="0"/>
                <a:cs typeface="Times New Roman" pitchFamily="18" charset="0"/>
              </a:rPr>
              <a:t>5)-ANALYSE DU COMPORTEMENT DU BARRAGE EN RELATION AVEC LES CRITERE CONCEPTUELS</a:t>
            </a:r>
            <a:endParaRPr lang="fr-FR" sz="2400" dirty="0">
              <a:solidFill>
                <a:srgbClr val="FF0000"/>
              </a:solidFill>
              <a:latin typeface="Segoe UI Symbol" pitchFamily="34" charset="0"/>
              <a:ea typeface="Segoe UI Symbol" pitchFamily="34" charset="0"/>
              <a:cs typeface="Times New Roman" pitchFamily="18" charset="0"/>
            </a:endParaRPr>
          </a:p>
        </p:txBody>
      </p:sp>
      <p:sp>
        <p:nvSpPr>
          <p:cNvPr id="56321" name="Rectangle 1"/>
          <p:cNvSpPr>
            <a:spLocks noChangeArrowheads="1"/>
          </p:cNvSpPr>
          <p:nvPr/>
        </p:nvSpPr>
        <p:spPr bwMode="auto">
          <a:xfrm>
            <a:off x="1000100" y="785794"/>
            <a:ext cx="8143900" cy="6314509"/>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fr-FR" sz="2400" b="1" dirty="0" smtClean="0">
                <a:solidFill>
                  <a:srgbClr val="00B0F0"/>
                </a:solidFill>
                <a:latin typeface="Segoe UI Symbol" pitchFamily="34" charset="0"/>
                <a:ea typeface="Segoe UI Symbol" pitchFamily="34" charset="0"/>
                <a:cs typeface="Times New Roman" pitchFamily="18" charset="0"/>
              </a:rPr>
              <a:t>A)-</a:t>
            </a:r>
            <a:r>
              <a:rPr kumimoji="0" lang="fr-FR" sz="2400" b="1" strike="noStrike" cap="none" normalizeH="0" baseline="0" dirty="0" smtClean="0">
                <a:ln>
                  <a:noFill/>
                </a:ln>
                <a:solidFill>
                  <a:srgbClr val="00B0F0"/>
                </a:solidFill>
                <a:effectLst/>
                <a:latin typeface="Segoe UI Symbol" pitchFamily="34" charset="0"/>
                <a:ea typeface="Segoe UI Symbol" pitchFamily="34" charset="0"/>
                <a:cs typeface="Times New Roman" pitchFamily="18" charset="0"/>
              </a:rPr>
              <a:t>Pressions interstitielles</a:t>
            </a:r>
            <a:r>
              <a:rPr kumimoji="0" lang="fr-FR" b="1" i="0" strike="noStrike" cap="none" normalizeH="0" baseline="0" dirty="0" smtClean="0">
                <a:ln>
                  <a:noFill/>
                </a:ln>
                <a:solidFill>
                  <a:schemeClr val="tx1"/>
                </a:solidFill>
                <a:effectLst/>
                <a:latin typeface="Segoe UI Symbol" pitchFamily="34" charset="0"/>
                <a:ea typeface="Segoe UI Symbol" pitchFamily="34" charset="0"/>
                <a:cs typeface="Times New Roman" pitchFamily="18" charset="0"/>
              </a:rPr>
              <a:t>	</a:t>
            </a:r>
            <a:endParaRPr kumimoji="0" lang="fr-FR" b="1" i="0" strike="noStrike" cap="none" normalizeH="0" baseline="0" dirty="0" smtClean="0">
              <a:ln>
                <a:noFill/>
              </a:ln>
              <a:solidFill>
                <a:srgbClr val="4F81BD"/>
              </a:solidFill>
              <a:effectLst/>
              <a:latin typeface="Segoe UI Symbol" pitchFamily="34" charset="0"/>
              <a:ea typeface="Segoe UI Symbol"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Segoe UI Symbol" pitchFamily="34" charset="0"/>
                <a:ea typeface="Segoe UI Symbol" pitchFamily="34" charset="0"/>
                <a:cs typeface="Times New Roman" pitchFamily="18" charset="0"/>
              </a:rPr>
              <a:t>L’analyse de la série des pressions  interstitielles en unités de pression et en colonne manométrique permet de dégager les constats suivants :</a:t>
            </a: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Ø"/>
              <a:tabLst/>
            </a:pPr>
            <a:r>
              <a:rPr kumimoji="0" lang="fr-FR" sz="2000" b="0" i="0" u="none" strike="noStrike" cap="none" normalizeH="0" baseline="0" dirty="0" smtClean="0">
                <a:ln>
                  <a:noFill/>
                </a:ln>
                <a:solidFill>
                  <a:schemeClr val="tx1"/>
                </a:solidFill>
                <a:effectLst/>
                <a:latin typeface="Segoe UI Symbol" pitchFamily="34" charset="0"/>
                <a:ea typeface="Segoe UI Symbol" pitchFamily="34" charset="0"/>
                <a:cs typeface="Times New Roman" pitchFamily="18" charset="0"/>
              </a:rPr>
              <a:t>Les valeurs des pressions interstitielles augmentent en profondeurs pour la tranche de hauteur atteinte par les niveaux d’eau. </a:t>
            </a:r>
          </a:p>
          <a:p>
            <a:pPr algn="l" rtl="0" eaLnBrk="0" fontAlgn="base" hangingPunct="0">
              <a:lnSpc>
                <a:spcPct val="150000"/>
              </a:lnSpc>
              <a:spcBef>
                <a:spcPct val="0"/>
              </a:spcBef>
              <a:spcAft>
                <a:spcPct val="0"/>
              </a:spcAft>
              <a:buFont typeface="Wingdings" pitchFamily="2" charset="2"/>
              <a:buChar char="Ø"/>
            </a:pPr>
            <a:r>
              <a:rPr lang="fr-FR" sz="2000" dirty="0" smtClean="0">
                <a:latin typeface="Segoe UI Symbol" pitchFamily="34" charset="0"/>
                <a:ea typeface="Segoe UI Symbol" pitchFamily="34" charset="0"/>
                <a:cs typeface="Times New Roman" pitchFamily="18" charset="0"/>
              </a:rPr>
              <a:t> L’allure des courbes de variation des pressions interstitielles est marquée par deux paliers :</a:t>
            </a:r>
          </a:p>
          <a:p>
            <a:pPr lvl="0" algn="l" rtl="0">
              <a:lnSpc>
                <a:spcPct val="150000"/>
              </a:lnSpc>
            </a:pPr>
            <a:r>
              <a:rPr lang="fr-FR" sz="2000" dirty="0" smtClean="0">
                <a:latin typeface="Segoe UI Symbol" pitchFamily="34" charset="0"/>
                <a:ea typeface="Segoe UI Symbol" pitchFamily="34" charset="0"/>
                <a:cs typeface="Times New Roman" pitchFamily="18" charset="0"/>
              </a:rPr>
              <a:t> </a:t>
            </a:r>
            <a:r>
              <a:rPr lang="fr-FR" sz="2000" b="1" i="1" u="sng" dirty="0" smtClean="0">
                <a:solidFill>
                  <a:srgbClr val="00B050"/>
                </a:solidFill>
                <a:latin typeface="Segoe UI Symbol" pitchFamily="34" charset="0"/>
                <a:ea typeface="Segoe UI Symbol" pitchFamily="34" charset="0"/>
                <a:cs typeface="Times New Roman" pitchFamily="18" charset="0"/>
              </a:rPr>
              <a:t>Un premier pallier</a:t>
            </a:r>
            <a:r>
              <a:rPr lang="fr-FR" sz="2000" dirty="0" smtClean="0">
                <a:latin typeface="Segoe UI Symbol" pitchFamily="34" charset="0"/>
                <a:ea typeface="Segoe UI Symbol" pitchFamily="34" charset="0"/>
                <a:cs typeface="Times New Roman" pitchFamily="18" charset="0"/>
              </a:rPr>
              <a:t>, où les pressions sont stables et ne connaissent pas d’augmentation, s’étale de la mise en eau jusqu’à janvier 2005.</a:t>
            </a:r>
          </a:p>
          <a:p>
            <a:pPr lvl="0" algn="l">
              <a:lnSpc>
                <a:spcPct val="150000"/>
              </a:lnSpc>
            </a:pPr>
            <a:r>
              <a:rPr lang="fr-FR" sz="2000" b="1" dirty="0" smtClean="0">
                <a:solidFill>
                  <a:srgbClr val="00B050"/>
                </a:solidFill>
                <a:latin typeface="Segoe UI Symbol" pitchFamily="34" charset="0"/>
                <a:ea typeface="Segoe UI Symbol" pitchFamily="34" charset="0"/>
                <a:cs typeface="Times New Roman" pitchFamily="18" charset="0"/>
              </a:rPr>
              <a:t> </a:t>
            </a:r>
            <a:r>
              <a:rPr lang="fr-FR" sz="2000" b="1" i="1" u="sng" dirty="0" smtClean="0">
                <a:solidFill>
                  <a:srgbClr val="00B050"/>
                </a:solidFill>
                <a:latin typeface="Segoe UI Symbol" pitchFamily="34" charset="0"/>
                <a:ea typeface="Segoe UI Symbol" pitchFamily="34" charset="0"/>
                <a:cs typeface="Times New Roman" pitchFamily="18" charset="0"/>
              </a:rPr>
              <a:t>Un deuxième pallier</a:t>
            </a:r>
            <a:r>
              <a:rPr lang="fr-FR" sz="2000" dirty="0" smtClean="0">
                <a:latin typeface="Segoe UI Symbol" pitchFamily="34" charset="0"/>
                <a:ea typeface="Segoe UI Symbol" pitchFamily="34" charset="0"/>
                <a:cs typeface="Times New Roman" pitchFamily="18" charset="0"/>
              </a:rPr>
              <a:t>, marqué par une évolution des pressions interstitielles et une montée considérable du niveau du plan d’eau.</a:t>
            </a:r>
          </a:p>
          <a:p>
            <a:pPr algn="l" rtl="0" eaLnBrk="0" fontAlgn="base" hangingPunct="0">
              <a:spcBef>
                <a:spcPct val="0"/>
              </a:spcBef>
              <a:spcAft>
                <a:spcPct val="0"/>
              </a:spcAft>
            </a:pPr>
            <a:endParaRPr lang="fr-FR" dirty="0" smtClean="0">
              <a:latin typeface="Segoe UI Symbol" pitchFamily="34" charset="0"/>
              <a:ea typeface="Segoe UI Symbo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Segoe UI Symbol" pitchFamily="34" charset="0"/>
              <a:ea typeface="Segoe UI Symbo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4"/>
          <p:cNvPicPr>
            <a:picLocks noGrp="1"/>
          </p:cNvPicPr>
          <p:nvPr>
            <p:ph idx="1"/>
          </p:nvPr>
        </p:nvPicPr>
        <p:blipFill>
          <a:blip r:embed="rId2"/>
          <a:srcRect/>
          <a:stretch>
            <a:fillRect/>
          </a:stretch>
        </p:blipFill>
        <p:spPr bwMode="auto">
          <a:xfrm>
            <a:off x="1009650" y="2381"/>
            <a:ext cx="8134350" cy="5212569"/>
          </a:xfrm>
          <a:prstGeom prst="rect">
            <a:avLst/>
          </a:prstGeom>
          <a:noFill/>
          <a:ln w="9525">
            <a:noFill/>
            <a:miter lim="800000"/>
            <a:headEnd/>
            <a:tailEnd/>
          </a:ln>
        </p:spPr>
      </p:pic>
      <p:sp>
        <p:nvSpPr>
          <p:cNvPr id="43009" name="Rectangle 1"/>
          <p:cNvSpPr>
            <a:spLocks noChangeArrowheads="1"/>
          </p:cNvSpPr>
          <p:nvPr/>
        </p:nvSpPr>
        <p:spPr bwMode="auto">
          <a:xfrm>
            <a:off x="1000100" y="5429264"/>
            <a:ext cx="77867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sz="20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variation </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des pressions des pi</a:t>
            </a:r>
            <a:r>
              <a:rPr kumimoji="0" lang="fr-FR" sz="2000"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zom</a:t>
            </a:r>
            <a:r>
              <a:rPr kumimoji="0" lang="fr-FR" sz="2000" b="0" i="0" u="none" strike="noStrike" cap="none" normalizeH="0" baseline="0" dirty="0" smtClean="0">
                <a:ln>
                  <a:noFill/>
                </a:ln>
                <a:solidFill>
                  <a:srgbClr val="000000"/>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tres scell</a:t>
            </a:r>
            <a:r>
              <a:rPr kumimoji="0" lang="fr-FR" sz="2000"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PM </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394.50 en fonction du pla</a:t>
            </a:r>
            <a:r>
              <a:rPr lang="fr-FR" sz="2000" dirty="0" smtClean="0">
                <a:solidFill>
                  <a:srgbClr val="000000"/>
                </a:solidFill>
                <a:latin typeface="Times New Roman" pitchFamily="18" charset="0"/>
                <a:ea typeface="Calibri" pitchFamily="34" charset="0"/>
                <a:cs typeface="Times New Roman" pitchFamily="18" charset="0"/>
              </a:rPr>
              <a:t>n d’eau</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57166"/>
            <a:ext cx="7498080" cy="5891234"/>
          </a:xfrm>
        </p:spPr>
        <p:txBody>
          <a:bodyPr/>
          <a:lstStyle/>
          <a:p>
            <a:endParaRPr lang="fr-FR" dirty="0" smtClean="0"/>
          </a:p>
          <a:p>
            <a:endParaRPr lang="fr-FR" dirty="0"/>
          </a:p>
        </p:txBody>
      </p:sp>
      <p:pic>
        <p:nvPicPr>
          <p:cNvPr id="4" name="Image 3" descr="Image1"/>
          <p:cNvPicPr/>
          <p:nvPr/>
        </p:nvPicPr>
        <p:blipFill>
          <a:blip r:embed="rId2"/>
          <a:srcRect/>
          <a:stretch>
            <a:fillRect/>
          </a:stretch>
        </p:blipFill>
        <p:spPr bwMode="auto">
          <a:xfrm>
            <a:off x="1071539" y="0"/>
            <a:ext cx="8072462" cy="5715016"/>
          </a:xfrm>
          <a:prstGeom prst="rect">
            <a:avLst/>
          </a:prstGeom>
          <a:noFill/>
          <a:ln w="9525">
            <a:noFill/>
            <a:miter lim="800000"/>
            <a:headEnd/>
            <a:tailEnd/>
          </a:ln>
        </p:spPr>
      </p:pic>
      <p:sp>
        <p:nvSpPr>
          <p:cNvPr id="44033" name="Rectangle 1"/>
          <p:cNvSpPr>
            <a:spLocks noChangeArrowheads="1"/>
          </p:cNvSpPr>
          <p:nvPr/>
        </p:nvSpPr>
        <p:spPr bwMode="auto">
          <a:xfrm>
            <a:off x="1000100" y="5780782"/>
            <a:ext cx="81439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0"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variation des coefficients des pressions des piézomètres scell</a:t>
            </a:r>
            <a:r>
              <a:rPr kumimoji="0" lang="fr-FR" sz="200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és</a:t>
            </a:r>
            <a:r>
              <a:rPr lang="fr-FR" sz="2000" dirty="0" smtClean="0">
                <a:latin typeface="Andalus" pitchFamily="18" charset="-78"/>
                <a:cs typeface="Andalus" pitchFamily="18" charset="-78"/>
              </a:rPr>
              <a:t> </a:t>
            </a:r>
            <a:r>
              <a:rPr lang="fr-FR" sz="2000" dirty="0" smtClean="0">
                <a:latin typeface="Andalus" pitchFamily="18" charset="-78"/>
                <a:cs typeface="Andalus" pitchFamily="18" charset="-78"/>
              </a:rPr>
              <a:t>430 en fonction du plan d’eau</a:t>
            </a:r>
            <a:r>
              <a:rPr kumimoji="0" lang="fr-FR" sz="200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a:t>
            </a:r>
            <a:endParaRPr kumimoji="0" lang="fr-FR" sz="200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7933588" cy="6248400"/>
          </a:xfrm>
        </p:spPr>
        <p:txBody>
          <a:bodyPr>
            <a:normAutofit/>
          </a:bodyPr>
          <a:lstStyle/>
          <a:p>
            <a:pPr algn="l" rtl="0">
              <a:buNone/>
            </a:pPr>
            <a:endParaRPr lang="fr-FR" sz="2800" dirty="0" smtClean="0">
              <a:solidFill>
                <a:srgbClr val="FF0000"/>
              </a:solidFill>
              <a:latin typeface="Segoe UI Symbol" pitchFamily="34" charset="0"/>
              <a:ea typeface="Segoe UI Symbol" pitchFamily="34" charset="0"/>
              <a:cs typeface="Times New Roman" pitchFamily="18" charset="0"/>
            </a:endParaRPr>
          </a:p>
          <a:p>
            <a:pPr algn="l" rtl="0">
              <a:buNone/>
            </a:pPr>
            <a:r>
              <a:rPr lang="fr-FR" sz="2800" dirty="0" smtClean="0">
                <a:solidFill>
                  <a:srgbClr val="FF0000"/>
                </a:solidFill>
                <a:latin typeface="Segoe UI Symbol" pitchFamily="34" charset="0"/>
                <a:ea typeface="Segoe UI Symbol" pitchFamily="34" charset="0"/>
                <a:cs typeface="Times New Roman" pitchFamily="18" charset="0"/>
              </a:rPr>
              <a:t>Le deuxième paramètre d’auscultation analysé sont : </a:t>
            </a:r>
          </a:p>
          <a:p>
            <a:pPr algn="l" rtl="0">
              <a:buNone/>
            </a:pPr>
            <a:r>
              <a:rPr lang="fr-FR" sz="2800" dirty="0" smtClean="0">
                <a:latin typeface="Segoe UI Symbol" pitchFamily="34" charset="0"/>
                <a:ea typeface="Segoe UI Symbol" pitchFamily="34" charset="0"/>
                <a:cs typeface="Times New Roman" pitchFamily="18" charset="0"/>
              </a:rPr>
              <a:t>  Les niveaux piézométriques à aval qui sont :</a:t>
            </a:r>
          </a:p>
          <a:p>
            <a:pPr algn="l" rtl="0">
              <a:buNone/>
            </a:pPr>
            <a:r>
              <a:rPr lang="fr-FR" sz="2800" dirty="0" smtClean="0">
                <a:latin typeface="Segoe UI Symbol" pitchFamily="34" charset="0"/>
                <a:ea typeface="Segoe UI Symbol" pitchFamily="34" charset="0"/>
                <a:cs typeface="Times New Roman" pitchFamily="18" charset="0"/>
              </a:rPr>
              <a:t>  </a:t>
            </a:r>
            <a:r>
              <a:rPr lang="fr-FR" sz="2800" dirty="0" smtClean="0">
                <a:solidFill>
                  <a:srgbClr val="00B050"/>
                </a:solidFill>
                <a:latin typeface="Segoe UI Symbol" pitchFamily="34" charset="0"/>
                <a:ea typeface="Segoe UI Symbol" pitchFamily="34" charset="0"/>
                <a:cs typeface="Times New Roman" pitchFamily="18" charset="0"/>
              </a:rPr>
              <a:t>12 piézomètre </a:t>
            </a:r>
            <a:r>
              <a:rPr lang="fr-FR" sz="2800" dirty="0" smtClean="0">
                <a:latin typeface="Segoe UI Symbol" pitchFamily="34" charset="0"/>
                <a:ea typeface="Segoe UI Symbol" pitchFamily="34" charset="0"/>
                <a:cs typeface="Times New Roman" pitchFamily="18" charset="0"/>
              </a:rPr>
              <a:t>sont installés à l’aval du barrage pour suivre les rabattements depuis l’amont jusqu'un l’aval</a:t>
            </a:r>
          </a:p>
          <a:p>
            <a:pPr algn="l" rtl="0"/>
            <a:endParaRPr lang="fr-FR" sz="2800" dirty="0" smtClean="0">
              <a:latin typeface="Segoe UI Symbol" pitchFamily="34" charset="0"/>
              <a:ea typeface="Segoe UI Symbol" pitchFamily="34" charset="0"/>
            </a:endParaRPr>
          </a:p>
          <a:p>
            <a:pPr algn="l" rtl="0">
              <a:buNone/>
            </a:pPr>
            <a:endParaRPr lang="fr-FR" sz="2800" dirty="0">
              <a:latin typeface="Segoe UI Symbol" pitchFamily="34" charset="0"/>
              <a:ea typeface="Segoe UI Symbol" pitchFamily="34" charset="0"/>
            </a:endParaRPr>
          </a:p>
        </p:txBody>
      </p:sp>
      <p:pic>
        <p:nvPicPr>
          <p:cNvPr id="4" name="Image 3" descr="Image1"/>
          <p:cNvPicPr/>
          <p:nvPr/>
        </p:nvPicPr>
        <p:blipFill>
          <a:blip r:embed="rId2" cstate="print"/>
          <a:srcRect/>
          <a:stretch>
            <a:fillRect/>
          </a:stretch>
        </p:blipFill>
        <p:spPr bwMode="auto">
          <a:xfrm>
            <a:off x="1571604" y="3429000"/>
            <a:ext cx="7000924" cy="3143272"/>
          </a:xfrm>
          <a:prstGeom prst="rect">
            <a:avLst/>
          </a:prstGeom>
          <a:noFill/>
          <a:ln w="9525">
            <a:noFill/>
            <a:miter lim="800000"/>
            <a:headEnd/>
            <a:tailEnd/>
          </a:ln>
        </p:spPr>
      </p:pic>
      <p:sp>
        <p:nvSpPr>
          <p:cNvPr id="5" name="Ellipse 4"/>
          <p:cNvSpPr/>
          <p:nvPr/>
        </p:nvSpPr>
        <p:spPr>
          <a:xfrm rot="19388414">
            <a:off x="2007056" y="4123579"/>
            <a:ext cx="2491908" cy="9417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rot="814183">
            <a:off x="4410484" y="3726301"/>
            <a:ext cx="2732862" cy="795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15983057">
            <a:off x="7059260" y="4182497"/>
            <a:ext cx="1711100" cy="780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8143900" cy="6248400"/>
          </a:xfrm>
        </p:spPr>
        <p:txBody>
          <a:bodyPr>
            <a:normAutofit/>
          </a:bodyPr>
          <a:lstStyle/>
          <a:p>
            <a:pPr algn="l" rtl="0">
              <a:buNone/>
            </a:pPr>
            <a:r>
              <a:rPr lang="fr-FR" sz="2800" b="1" dirty="0" smtClean="0">
                <a:solidFill>
                  <a:srgbClr val="00B0F0"/>
                </a:solidFill>
                <a:latin typeface="Segoe UI Symbol" pitchFamily="34" charset="0"/>
                <a:ea typeface="Segoe UI Symbol" pitchFamily="34" charset="0"/>
                <a:cs typeface="Times New Roman" pitchFamily="18" charset="0"/>
              </a:rPr>
              <a:t>B)-Piézométrie</a:t>
            </a:r>
            <a:endParaRPr lang="fr-FR" sz="2800" dirty="0">
              <a:latin typeface="Segoe UI Symbol" pitchFamily="34" charset="0"/>
              <a:ea typeface="Segoe UI Symbol" pitchFamily="34" charset="0"/>
            </a:endParaRPr>
          </a:p>
        </p:txBody>
      </p:sp>
      <p:pic>
        <p:nvPicPr>
          <p:cNvPr id="4" name="Image 3" descr="Image2"/>
          <p:cNvPicPr/>
          <p:nvPr/>
        </p:nvPicPr>
        <p:blipFill>
          <a:blip r:embed="rId2"/>
          <a:srcRect/>
          <a:stretch>
            <a:fillRect/>
          </a:stretch>
        </p:blipFill>
        <p:spPr bwMode="auto">
          <a:xfrm>
            <a:off x="1071538" y="642918"/>
            <a:ext cx="8072462" cy="4643470"/>
          </a:xfrm>
          <a:prstGeom prst="rect">
            <a:avLst/>
          </a:prstGeom>
          <a:noFill/>
          <a:ln w="9525">
            <a:noFill/>
            <a:miter lim="800000"/>
            <a:headEnd/>
            <a:tailEnd/>
          </a:ln>
        </p:spPr>
      </p:pic>
      <p:sp>
        <p:nvSpPr>
          <p:cNvPr id="45057" name="Rectangle 1"/>
          <p:cNvSpPr>
            <a:spLocks noChangeArrowheads="1"/>
          </p:cNvSpPr>
          <p:nvPr/>
        </p:nvSpPr>
        <p:spPr bwMode="auto">
          <a:xfrm>
            <a:off x="1000100" y="5572140"/>
            <a:ext cx="81439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 des niveaux piézométriques hydrauliques </a:t>
            </a:r>
            <a:r>
              <a:rPr lang="fr-FR" sz="2000" dirty="0" smtClean="0">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en fonction du plan d'eau - Rive gauche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3"/>
          <p:cNvPicPr>
            <a:picLocks noGrp="1"/>
          </p:cNvPicPr>
          <p:nvPr>
            <p:ph idx="1"/>
          </p:nvPr>
        </p:nvPicPr>
        <p:blipFill>
          <a:blip r:embed="rId2"/>
          <a:srcRect/>
          <a:stretch>
            <a:fillRect/>
          </a:stretch>
        </p:blipFill>
        <p:spPr bwMode="auto">
          <a:xfrm>
            <a:off x="1142976" y="214290"/>
            <a:ext cx="7715304" cy="5357850"/>
          </a:xfrm>
          <a:prstGeom prst="rect">
            <a:avLst/>
          </a:prstGeom>
          <a:noFill/>
          <a:ln w="9525">
            <a:noFill/>
            <a:miter lim="800000"/>
            <a:headEnd/>
            <a:tailEnd/>
          </a:ln>
        </p:spPr>
      </p:pic>
      <p:sp>
        <p:nvSpPr>
          <p:cNvPr id="6" name="Rectangle 5"/>
          <p:cNvSpPr/>
          <p:nvPr/>
        </p:nvSpPr>
        <p:spPr>
          <a:xfrm>
            <a:off x="1142976" y="5643578"/>
            <a:ext cx="7572428" cy="707886"/>
          </a:xfrm>
          <a:prstGeom prst="rect">
            <a:avLst/>
          </a:prstGeom>
        </p:spPr>
        <p:txBody>
          <a:bodyPr wrap="square">
            <a:spAutoFit/>
          </a:bodyPr>
          <a:lstStyle/>
          <a:p>
            <a:pPr lvl="0" algn="ctr" rtl="0" fontAlgn="base">
              <a:spcBef>
                <a:spcPct val="0"/>
              </a:spcBef>
              <a:spcAft>
                <a:spcPct val="0"/>
              </a:spcAft>
            </a:pPr>
            <a:r>
              <a:rPr lang="fr-FR" sz="2000" b="1" dirty="0" smtClean="0">
                <a:solidFill>
                  <a:srgbClr val="000000"/>
                </a:solidFill>
                <a:latin typeface="Times New Roman" pitchFamily="18" charset="0"/>
                <a:ea typeface="Calibri" pitchFamily="34" charset="0"/>
                <a:cs typeface="Times New Roman" pitchFamily="18" charset="0"/>
              </a:rPr>
              <a:t>Figure :</a:t>
            </a:r>
            <a:r>
              <a:rPr lang="fr-FR" sz="2000" dirty="0" smtClean="0">
                <a:solidFill>
                  <a:srgbClr val="000000"/>
                </a:solidFill>
                <a:latin typeface="Times New Roman" pitchFamily="18" charset="0"/>
                <a:ea typeface="Calibri" pitchFamily="34" charset="0"/>
                <a:cs typeface="Times New Roman" pitchFamily="18" charset="0"/>
              </a:rPr>
              <a:t> Variation des niveaux pi</a:t>
            </a:r>
            <a:r>
              <a:rPr lang="fr-FR" sz="2000" dirty="0" smtClean="0">
                <a:solidFill>
                  <a:srgbClr val="000000"/>
                </a:solidFill>
                <a:latin typeface="Calibri"/>
                <a:ea typeface="Calibri" pitchFamily="34" charset="0"/>
                <a:cs typeface="Times New Roman" pitchFamily="18" charset="0"/>
              </a:rPr>
              <a:t>é</a:t>
            </a:r>
            <a:r>
              <a:rPr lang="fr-FR" sz="2000" dirty="0" smtClean="0">
                <a:solidFill>
                  <a:srgbClr val="000000"/>
                </a:solidFill>
                <a:latin typeface="Times New Roman" pitchFamily="18" charset="0"/>
                <a:ea typeface="Calibri" pitchFamily="34" charset="0"/>
                <a:cs typeface="Times New Roman" pitchFamily="18" charset="0"/>
              </a:rPr>
              <a:t>zom</a:t>
            </a:r>
            <a:r>
              <a:rPr lang="fr-FR" sz="2000" dirty="0" smtClean="0">
                <a:solidFill>
                  <a:srgbClr val="000000"/>
                </a:solidFill>
                <a:latin typeface="Calibri"/>
                <a:ea typeface="Calibri" pitchFamily="34" charset="0"/>
                <a:cs typeface="Times New Roman" pitchFamily="18" charset="0"/>
              </a:rPr>
              <a:t>é</a:t>
            </a:r>
            <a:r>
              <a:rPr lang="fr-FR" sz="2000" dirty="0" smtClean="0">
                <a:solidFill>
                  <a:srgbClr val="000000"/>
                </a:solidFill>
                <a:latin typeface="Times New Roman" pitchFamily="18" charset="0"/>
                <a:ea typeface="Calibri" pitchFamily="34" charset="0"/>
                <a:cs typeface="Times New Roman" pitchFamily="18" charset="0"/>
              </a:rPr>
              <a:t>triques hydrauliques en fonction du plan d'eau - Rive droite</a:t>
            </a:r>
            <a:endParaRPr lang="fr-F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8662" y="0"/>
            <a:ext cx="8005026" cy="6858000"/>
          </a:xfrm>
        </p:spPr>
        <p:txBody>
          <a:bodyPr>
            <a:normAutofit fontScale="25000" lnSpcReduction="20000"/>
          </a:bodyPr>
          <a:lstStyle/>
          <a:p>
            <a:pPr algn="l" rtl="0">
              <a:buNone/>
            </a:pPr>
            <a:r>
              <a:rPr lang="fr-FR" sz="9600" b="1" dirty="0" smtClean="0">
                <a:solidFill>
                  <a:srgbClr val="00B0F0"/>
                </a:solidFill>
                <a:latin typeface="Segoe UI Symbol" pitchFamily="34" charset="0"/>
                <a:ea typeface="Segoe UI Symbol" pitchFamily="34" charset="0"/>
                <a:cs typeface="Times New Roman" pitchFamily="18" charset="0"/>
              </a:rPr>
              <a:t>1)-Variation des niveaux </a:t>
            </a:r>
            <a:r>
              <a:rPr lang="fr-FR" sz="9600" b="1" dirty="0" err="1" smtClean="0">
                <a:solidFill>
                  <a:srgbClr val="00B0F0"/>
                </a:solidFill>
                <a:latin typeface="Segoe UI Symbol" pitchFamily="34" charset="0"/>
                <a:ea typeface="Segoe UI Symbol" pitchFamily="34" charset="0"/>
                <a:cs typeface="Times New Roman" pitchFamily="18" charset="0"/>
              </a:rPr>
              <a:t>piézomètriques</a:t>
            </a:r>
            <a:r>
              <a:rPr lang="fr-FR" sz="9600" b="1" dirty="0" smtClean="0">
                <a:solidFill>
                  <a:srgbClr val="00B0F0"/>
                </a:solidFill>
                <a:latin typeface="Segoe UI Symbol" pitchFamily="34" charset="0"/>
                <a:ea typeface="Segoe UI Symbol" pitchFamily="34" charset="0"/>
                <a:cs typeface="Times New Roman" pitchFamily="18" charset="0"/>
              </a:rPr>
              <a:t> en fonction du plan d’eau (Rive gauche)</a:t>
            </a:r>
            <a:r>
              <a:rPr lang="fr-FR" sz="9600" dirty="0" smtClean="0">
                <a:solidFill>
                  <a:srgbClr val="00B0F0"/>
                </a:solidFill>
                <a:latin typeface="Segoe UI Symbol" pitchFamily="34" charset="0"/>
                <a:ea typeface="Segoe UI Symbol" pitchFamily="34" charset="0"/>
                <a:cs typeface="Times New Roman" pitchFamily="18" charset="0"/>
              </a:rPr>
              <a:t> </a:t>
            </a:r>
          </a:p>
          <a:p>
            <a:pPr algn="l" rtl="0">
              <a:lnSpc>
                <a:spcPct val="170000"/>
              </a:lnSpc>
              <a:buNone/>
            </a:pPr>
            <a:r>
              <a:rPr lang="fr-FR" sz="8000" dirty="0" smtClean="0">
                <a:latin typeface="Segoe UI Symbol" pitchFamily="34" charset="0"/>
                <a:ea typeface="Segoe UI Symbol" pitchFamily="34" charset="0"/>
                <a:cs typeface="Times New Roman" pitchFamily="18" charset="0"/>
              </a:rPr>
              <a:t>- Lors du premier remplissage, les niveaux </a:t>
            </a:r>
            <a:r>
              <a:rPr lang="fr-FR" sz="8000" dirty="0" err="1" smtClean="0">
                <a:latin typeface="Segoe UI Symbol" pitchFamily="34" charset="0"/>
                <a:ea typeface="Segoe UI Symbol" pitchFamily="34" charset="0"/>
                <a:cs typeface="Times New Roman" pitchFamily="18" charset="0"/>
              </a:rPr>
              <a:t>piézomètriques</a:t>
            </a:r>
            <a:r>
              <a:rPr lang="fr-FR" sz="8000" dirty="0" smtClean="0">
                <a:latin typeface="Segoe UI Symbol" pitchFamily="34" charset="0"/>
                <a:ea typeface="Segoe UI Symbol" pitchFamily="34" charset="0"/>
                <a:cs typeface="Times New Roman" pitchFamily="18" charset="0"/>
              </a:rPr>
              <a:t> enregistrée par le piézomètre PH1 sont supérieurs aux niveaux du plan d’eau avec un écart de 5 m.</a:t>
            </a:r>
          </a:p>
          <a:p>
            <a:pPr algn="l" rtl="0">
              <a:lnSpc>
                <a:spcPct val="170000"/>
              </a:lnSpc>
              <a:buNone/>
            </a:pPr>
            <a:r>
              <a:rPr lang="fr-FR" sz="8000" dirty="0" smtClean="0">
                <a:latin typeface="Segoe UI Symbol" pitchFamily="34" charset="0"/>
                <a:ea typeface="Segoe UI Symbol" pitchFamily="34" charset="0"/>
                <a:cs typeface="Times New Roman" pitchFamily="18" charset="0"/>
              </a:rPr>
              <a:t>- A partir du 21.11.2004, les niveaux </a:t>
            </a:r>
            <a:r>
              <a:rPr lang="fr-FR" sz="8000" dirty="0" err="1" smtClean="0">
                <a:latin typeface="Segoe UI Symbol" pitchFamily="34" charset="0"/>
                <a:ea typeface="Segoe UI Symbol" pitchFamily="34" charset="0"/>
                <a:cs typeface="Times New Roman" pitchFamily="18" charset="0"/>
              </a:rPr>
              <a:t>piézomètriques</a:t>
            </a:r>
            <a:r>
              <a:rPr lang="fr-FR" sz="8000" dirty="0" smtClean="0">
                <a:latin typeface="Segoe UI Symbol" pitchFamily="34" charset="0"/>
                <a:ea typeface="Segoe UI Symbol" pitchFamily="34" charset="0"/>
                <a:cs typeface="Times New Roman" pitchFamily="18" charset="0"/>
              </a:rPr>
              <a:t> enregistrés par le piézomètre PH1 deviennent inférieurs aux niveaux du plan d’eau.</a:t>
            </a:r>
          </a:p>
          <a:p>
            <a:pPr algn="l" rtl="0">
              <a:lnSpc>
                <a:spcPct val="170000"/>
              </a:lnSpc>
              <a:buNone/>
            </a:pPr>
            <a:r>
              <a:rPr lang="fr-FR" sz="8000" dirty="0" smtClean="0">
                <a:latin typeface="Segoe UI Symbol" pitchFamily="34" charset="0"/>
                <a:ea typeface="Segoe UI Symbol" pitchFamily="34" charset="0"/>
                <a:cs typeface="Times New Roman" pitchFamily="18" charset="0"/>
              </a:rPr>
              <a:t>- Si on considère l’évidence que les niveaux </a:t>
            </a:r>
            <a:r>
              <a:rPr lang="fr-FR" sz="8000" dirty="0" err="1" smtClean="0">
                <a:latin typeface="Segoe UI Symbol" pitchFamily="34" charset="0"/>
                <a:ea typeface="Segoe UI Symbol" pitchFamily="34" charset="0"/>
                <a:cs typeface="Times New Roman" pitchFamily="18" charset="0"/>
              </a:rPr>
              <a:t>piézomètriques</a:t>
            </a:r>
            <a:r>
              <a:rPr lang="fr-FR" sz="8000" dirty="0" smtClean="0">
                <a:latin typeface="Segoe UI Symbol" pitchFamily="34" charset="0"/>
                <a:ea typeface="Segoe UI Symbol" pitchFamily="34" charset="0"/>
                <a:cs typeface="Times New Roman" pitchFamily="18" charset="0"/>
              </a:rPr>
              <a:t> sont en fonction de la profondeur, le niveau </a:t>
            </a:r>
            <a:r>
              <a:rPr lang="fr-FR" sz="8000" dirty="0" err="1" smtClean="0">
                <a:latin typeface="Segoe UI Symbol" pitchFamily="34" charset="0"/>
                <a:ea typeface="Segoe UI Symbol" pitchFamily="34" charset="0"/>
                <a:cs typeface="Times New Roman" pitchFamily="18" charset="0"/>
              </a:rPr>
              <a:t>piézomètrique</a:t>
            </a:r>
            <a:r>
              <a:rPr lang="fr-FR" sz="8000" dirty="0" smtClean="0">
                <a:latin typeface="Segoe UI Symbol" pitchFamily="34" charset="0"/>
                <a:ea typeface="Segoe UI Symbol" pitchFamily="34" charset="0"/>
                <a:cs typeface="Times New Roman" pitchFamily="18" charset="0"/>
              </a:rPr>
              <a:t>  PH1 devait être inférieur à celui du PH4. L’écart lors de la mise en eau est de 10 m.</a:t>
            </a:r>
          </a:p>
          <a:p>
            <a:pPr algn="l" rtl="0">
              <a:lnSpc>
                <a:spcPct val="170000"/>
              </a:lnSpc>
              <a:buNone/>
            </a:pPr>
            <a:r>
              <a:rPr lang="fr-FR" sz="8000" dirty="0" smtClean="0">
                <a:latin typeface="Segoe UI Symbol" pitchFamily="34" charset="0"/>
                <a:ea typeface="Segoe UI Symbol" pitchFamily="34" charset="0"/>
                <a:cs typeface="Times New Roman" pitchFamily="18" charset="0"/>
              </a:rPr>
              <a:t> - La rive gauche est en contact avec le lac du barrage. Ceci peut être lié à la suppression de la 3</a:t>
            </a:r>
            <a:r>
              <a:rPr lang="fr-FR" sz="8000" baseline="30000" dirty="0" smtClean="0">
                <a:latin typeface="Segoe UI Symbol" pitchFamily="34" charset="0"/>
                <a:ea typeface="Segoe UI Symbol" pitchFamily="34" charset="0"/>
                <a:cs typeface="Times New Roman" pitchFamily="18" charset="0"/>
              </a:rPr>
              <a:t>ème</a:t>
            </a:r>
            <a:r>
              <a:rPr lang="fr-FR" sz="8000" dirty="0" smtClean="0">
                <a:latin typeface="Segoe UI Symbol" pitchFamily="34" charset="0"/>
                <a:ea typeface="Segoe UI Symbol" pitchFamily="34" charset="0"/>
                <a:cs typeface="Times New Roman" pitchFamily="18" charset="0"/>
              </a:rPr>
              <a:t> ligne du voile d’injection réalisé en rive droite.</a:t>
            </a:r>
          </a:p>
          <a:p>
            <a:pPr algn="l" rtl="0">
              <a:lnSpc>
                <a:spcPct val="170000"/>
              </a:lnSpc>
              <a:buFontTx/>
              <a:buChar char="-"/>
            </a:pPr>
            <a:r>
              <a:rPr lang="fr-FR" sz="8000" dirty="0" smtClean="0">
                <a:latin typeface="Segoe UI Symbol" pitchFamily="34" charset="0"/>
                <a:ea typeface="Segoe UI Symbol" pitchFamily="34" charset="0"/>
                <a:cs typeface="Times New Roman" pitchFamily="18" charset="0"/>
              </a:rPr>
              <a:t>Les variations des niveaux </a:t>
            </a:r>
            <a:r>
              <a:rPr lang="fr-FR" sz="8000" dirty="0" err="1" smtClean="0">
                <a:latin typeface="Segoe UI Symbol" pitchFamily="34" charset="0"/>
                <a:ea typeface="Segoe UI Symbol" pitchFamily="34" charset="0"/>
                <a:cs typeface="Times New Roman" pitchFamily="18" charset="0"/>
              </a:rPr>
              <a:t>piézomètriques</a:t>
            </a:r>
            <a:r>
              <a:rPr lang="fr-FR" sz="8000" dirty="0" smtClean="0">
                <a:latin typeface="Segoe UI Symbol" pitchFamily="34" charset="0"/>
                <a:ea typeface="Segoe UI Symbol" pitchFamily="34" charset="0"/>
                <a:cs typeface="Times New Roman" pitchFamily="18" charset="0"/>
              </a:rPr>
              <a:t> PH2, PH3, PH4, PH5, PH6 et PH7 sont en adéquation avec la variation des niveaux du plan d’eau.</a:t>
            </a:r>
          </a:p>
          <a:p>
            <a:pPr algn="l" rtl="0">
              <a:buFontTx/>
              <a:buChar char="-"/>
            </a:pPr>
            <a:endParaRPr lang="fr-FR" sz="8000" dirty="0" smtClean="0">
              <a:latin typeface="Segoe UI Symbol" pitchFamily="34" charset="0"/>
              <a:ea typeface="Segoe UI Symbol" pitchFamily="34" charset="0"/>
              <a:cs typeface="Times New Roman" pitchFamily="18" charset="0"/>
            </a:endParaRPr>
          </a:p>
          <a:p>
            <a:endParaRPr lang="fr-FR" dirty="0">
              <a:latin typeface="Segoe UI Symbol" pitchFamily="34" charset="0"/>
              <a:ea typeface="Segoe UI Symbo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0"/>
            <a:ext cx="8143900" cy="4832092"/>
          </a:xfrm>
          <a:prstGeom prst="rect">
            <a:avLst/>
          </a:prstGeom>
        </p:spPr>
        <p:txBody>
          <a:bodyPr wrap="square">
            <a:spAutoFit/>
          </a:bodyPr>
          <a:lstStyle/>
          <a:p>
            <a:pPr algn="l" rtl="0">
              <a:buNone/>
            </a:pPr>
            <a:r>
              <a:rPr lang="fr-FR" sz="2800" b="1" dirty="0" smtClean="0">
                <a:solidFill>
                  <a:srgbClr val="00B0F0"/>
                </a:solidFill>
                <a:latin typeface="Segoe UI Symbol" pitchFamily="34" charset="0"/>
                <a:ea typeface="Segoe UI Symbol" pitchFamily="34" charset="0"/>
                <a:cs typeface="Times New Roman" pitchFamily="18" charset="0"/>
              </a:rPr>
              <a:t>2)-Variation des niveaux piézométriques en fonction du plan d’eau (Rive droite)</a:t>
            </a:r>
            <a:r>
              <a:rPr lang="fr-FR" sz="2800" dirty="0" smtClean="0">
                <a:solidFill>
                  <a:srgbClr val="00B0F0"/>
                </a:solidFill>
                <a:latin typeface="Segoe UI Symbol" pitchFamily="34" charset="0"/>
                <a:ea typeface="Segoe UI Symbol" pitchFamily="34" charset="0"/>
                <a:cs typeface="Times New Roman" pitchFamily="18" charset="0"/>
              </a:rPr>
              <a:t> </a:t>
            </a:r>
          </a:p>
          <a:p>
            <a:pPr algn="l" rtl="0">
              <a:lnSpc>
                <a:spcPct val="150000"/>
              </a:lnSpc>
              <a:buFontTx/>
              <a:buChar char="-"/>
            </a:pPr>
            <a:r>
              <a:rPr lang="fr-FR" sz="2800" dirty="0" smtClean="0">
                <a:latin typeface="Segoe UI Symbol" pitchFamily="34" charset="0"/>
                <a:ea typeface="Segoe UI Symbol" pitchFamily="34" charset="0"/>
                <a:cs typeface="Times New Roman" pitchFamily="18" charset="0"/>
              </a:rPr>
              <a:t>Tous les niveaux piézométriques enregistrés par les piézomètres qui se localisent en rive droite sont inférieurs aux niveaux du plan d’eau et en adéquation avec ces derniers.</a:t>
            </a:r>
          </a:p>
          <a:p>
            <a:pPr algn="l" rtl="0">
              <a:lnSpc>
                <a:spcPct val="150000"/>
              </a:lnSpc>
              <a:buNone/>
            </a:pPr>
            <a:r>
              <a:rPr lang="fr-FR" sz="2800" dirty="0" smtClean="0">
                <a:latin typeface="Segoe UI Symbol" pitchFamily="34" charset="0"/>
                <a:ea typeface="Segoe UI Symbol" pitchFamily="34" charset="0"/>
                <a:cs typeface="Times New Roman" pitchFamily="18" charset="0"/>
              </a:rPr>
              <a:t>- Les niveaux piézométriques diminuent avec la profondeur.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857232"/>
            <a:ext cx="8358214" cy="6000768"/>
          </a:xfrm>
        </p:spPr>
        <p:txBody>
          <a:bodyPr>
            <a:noAutofit/>
          </a:bodyPr>
          <a:lstStyle/>
          <a:p>
            <a:pPr algn="l" rtl="0">
              <a:lnSpc>
                <a:spcPct val="150000"/>
              </a:lnSpc>
              <a:buFont typeface="Arial" pitchFamily="34" charset="0"/>
              <a:buChar char="•"/>
            </a:pPr>
            <a:r>
              <a:rPr lang="fr-FR" sz="2000" dirty="0" smtClean="0">
                <a:latin typeface="Segoe UI Semilight" pitchFamily="34" charset="0"/>
                <a:cs typeface="Segoe UI Semilight" pitchFamily="34" charset="0"/>
              </a:rPr>
              <a:t>Les barrages sont parmi les constructions humaines les plus importantes, à la fois par leurs dimensions parfois exceptionnelles et par leur utilité sociale. </a:t>
            </a:r>
            <a:r>
              <a:rPr lang="fr-FR" sz="2000" b="1" dirty="0" smtClean="0">
                <a:solidFill>
                  <a:srgbClr val="0070C0"/>
                </a:solidFill>
                <a:latin typeface="Segoe UI Semilight" pitchFamily="34" charset="0"/>
                <a:cs typeface="Segoe UI Semilight" pitchFamily="34" charset="0"/>
              </a:rPr>
              <a:t>L’analyse de leur comportement est un paramètre essentiel dans la validation des choix conceptuels initiaux et par rapport à leur sécurité en phase d’exploitation.</a:t>
            </a:r>
          </a:p>
          <a:p>
            <a:pPr algn="l" rtl="0">
              <a:lnSpc>
                <a:spcPct val="150000"/>
              </a:lnSpc>
            </a:pPr>
            <a:r>
              <a:rPr lang="fr-FR" sz="2000" dirty="0" smtClean="0">
                <a:latin typeface="Segoe UI Semilight" pitchFamily="34" charset="0"/>
                <a:cs typeface="Segoe UI Semilight" pitchFamily="34" charset="0"/>
              </a:rPr>
              <a:t>Le </a:t>
            </a:r>
            <a:r>
              <a:rPr lang="fr-FR" sz="2000" dirty="0" smtClean="0">
                <a:latin typeface="Segoe UI Semilight" pitchFamily="34" charset="0"/>
                <a:cs typeface="Segoe UI Semilight" pitchFamily="34" charset="0"/>
              </a:rPr>
              <a:t>barrage de </a:t>
            </a:r>
            <a:r>
              <a:rPr lang="fr-FR" sz="2000" dirty="0" err="1" smtClean="0">
                <a:latin typeface="Segoe UI Semilight" pitchFamily="34" charset="0"/>
                <a:cs typeface="Segoe UI Semilight" pitchFamily="34" charset="0"/>
              </a:rPr>
              <a:t>Sikkak</a:t>
            </a:r>
            <a:r>
              <a:rPr lang="fr-FR" sz="2000" dirty="0" smtClean="0">
                <a:latin typeface="Segoe UI Semilight" pitchFamily="34" charset="0"/>
                <a:cs typeface="Segoe UI Semilight" pitchFamily="34" charset="0"/>
              </a:rPr>
              <a:t>, situé dans la wilaya de Tlemcen, est un barrage zoné à noyau central, d'une hauteur de 53 m.</a:t>
            </a:r>
          </a:p>
          <a:p>
            <a:pPr algn="l" rtl="0">
              <a:lnSpc>
                <a:spcPct val="150000"/>
              </a:lnSpc>
            </a:pPr>
            <a:r>
              <a:rPr lang="fr-FR" sz="1800" dirty="0" smtClean="0">
                <a:latin typeface="Segoe UI Semilight" pitchFamily="34" charset="0"/>
                <a:cs typeface="Segoe UI Semilight" pitchFamily="34" charset="0"/>
              </a:rPr>
              <a:t>é</a:t>
            </a:r>
            <a:endParaRPr lang="fr-FR" sz="1800" b="1" dirty="0" smtClean="0">
              <a:solidFill>
                <a:srgbClr val="0070C0"/>
              </a:solidFill>
              <a:latin typeface="Segoe UI Semilight" pitchFamily="34" charset="0"/>
              <a:cs typeface="Segoe UI Semilight" pitchFamily="34" charset="0"/>
            </a:endParaRPr>
          </a:p>
          <a:p>
            <a:pPr algn="l" rtl="0">
              <a:lnSpc>
                <a:spcPct val="150000"/>
              </a:lnSpc>
              <a:buFont typeface="Arial" pitchFamily="34" charset="0"/>
              <a:buChar char="•"/>
            </a:pPr>
            <a:endParaRPr lang="fr-FR" sz="2000" b="1" dirty="0" smtClean="0">
              <a:latin typeface="Segoe UI Semilight" pitchFamily="34" charset="0"/>
              <a:cs typeface="Segoe UI Semilight" pitchFamily="34" charset="0"/>
            </a:endParaRPr>
          </a:p>
          <a:p>
            <a:pPr algn="just" rtl="0">
              <a:lnSpc>
                <a:spcPct val="150000"/>
              </a:lnSpc>
              <a:buFont typeface="Arial" pitchFamily="34" charset="0"/>
              <a:buChar char="•"/>
            </a:pPr>
            <a:r>
              <a:rPr lang="fr-FR" sz="2000" b="1" dirty="0" smtClean="0">
                <a:latin typeface="Segoe UI Semilight" pitchFamily="34" charset="0"/>
                <a:cs typeface="Segoe UI Semilight" pitchFamily="34" charset="0"/>
              </a:rPr>
              <a:t> </a:t>
            </a:r>
          </a:p>
          <a:p>
            <a:pPr>
              <a:buFont typeface="Arial" pitchFamily="34" charset="0"/>
              <a:buChar char="•"/>
            </a:pPr>
            <a:endParaRPr lang="ar-DZ" sz="2000" b="1" dirty="0">
              <a:latin typeface="Segoe UI Semilight" pitchFamily="34" charset="0"/>
              <a:cs typeface="Segoe UI Semilight" pitchFamily="34" charset="0"/>
            </a:endParaRPr>
          </a:p>
        </p:txBody>
      </p:sp>
      <p:sp>
        <p:nvSpPr>
          <p:cNvPr id="4" name="ZoneTexte 3"/>
          <p:cNvSpPr txBox="1"/>
          <p:nvPr/>
        </p:nvSpPr>
        <p:spPr>
          <a:xfrm>
            <a:off x="1000100" y="0"/>
            <a:ext cx="8143900" cy="73924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1">
            <a:schemeClr val="accent2"/>
          </a:lnRef>
          <a:fillRef idx="2">
            <a:schemeClr val="accent2"/>
          </a:fillRef>
          <a:effectRef idx="1">
            <a:schemeClr val="accent2"/>
          </a:effectRef>
          <a:fontRef idx="minor">
            <a:schemeClr val="dk1"/>
          </a:fontRef>
        </p:style>
        <p:txBody>
          <a:bodyPr wrap="square" rtlCol="1">
            <a:spAutoFit/>
          </a:bodyPr>
          <a:lstStyle/>
          <a:p>
            <a:pPr lvl="2" algn="ctr" rtl="0">
              <a:lnSpc>
                <a:spcPct val="150000"/>
              </a:lnSpc>
            </a:pPr>
            <a:r>
              <a:rPr lang="fr-FR" sz="3200" b="1" dirty="0" smtClean="0">
                <a:solidFill>
                  <a:schemeClr val="tx1"/>
                </a:solidFill>
                <a:latin typeface="Segoe UI Symbol" pitchFamily="34" charset="0"/>
                <a:ea typeface="Segoe UI Symbol" pitchFamily="34" charset="0"/>
                <a:cs typeface="Times New Roman" pitchFamily="18" charset="0"/>
              </a:rPr>
              <a:t>Introduction </a:t>
            </a:r>
            <a:endParaRPr lang="fr-FR" sz="3200" b="1" dirty="0">
              <a:solidFill>
                <a:schemeClr val="tx1"/>
              </a:solidFill>
              <a:latin typeface="Segoe UI Symbol" pitchFamily="34" charset="0"/>
              <a:ea typeface="Segoe UI Symbol" pitchFamily="34"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214290"/>
            <a:ext cx="7498080" cy="5891258"/>
          </a:xfrm>
        </p:spPr>
        <p:txBody>
          <a:bodyPr/>
          <a:lstStyle/>
          <a:p>
            <a:pPr algn="l">
              <a:buNone/>
            </a:pPr>
            <a:r>
              <a:rPr lang="fr-FR" sz="3600" dirty="0" smtClean="0">
                <a:solidFill>
                  <a:srgbClr val="FF0000"/>
                </a:solidFill>
                <a:latin typeface="Segoe UI Symbol" pitchFamily="34" charset="0"/>
                <a:ea typeface="Segoe UI Symbol" pitchFamily="34" charset="0"/>
                <a:cs typeface="Times New Roman" pitchFamily="18" charset="0"/>
              </a:rPr>
              <a:t>Dans une 3éme étape :</a:t>
            </a:r>
          </a:p>
          <a:p>
            <a:pPr algn="l">
              <a:buNone/>
            </a:pPr>
            <a:r>
              <a:rPr lang="fr-FR" dirty="0" smtClean="0">
                <a:latin typeface="Segoe UI Symbol" pitchFamily="34" charset="0"/>
                <a:ea typeface="Segoe UI Symbol" pitchFamily="34" charset="0"/>
                <a:cs typeface="Times New Roman" pitchFamily="18" charset="0"/>
              </a:rPr>
              <a:t>nous avons analysé la variation des débits des de sources et de drainage à l’aval en fonction de l’évolution du plan d’eau </a:t>
            </a:r>
            <a:endParaRPr lang="fr-FR" dirty="0">
              <a:latin typeface="Segoe UI Symbol" pitchFamily="34" charset="0"/>
              <a:ea typeface="Segoe UI Symbol" pitchFamily="34"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1643042" y="2857496"/>
            <a:ext cx="6638925" cy="2933700"/>
          </a:xfrm>
          <a:prstGeom prst="rect">
            <a:avLst/>
          </a:prstGeom>
          <a:noFill/>
          <a:ln w="9525">
            <a:noFill/>
            <a:miter lim="800000"/>
            <a:headEnd/>
            <a:tailEnd/>
          </a:ln>
          <a:effectLst/>
        </p:spPr>
      </p:pic>
      <p:sp>
        <p:nvSpPr>
          <p:cNvPr id="5" name="Rectangle 4"/>
          <p:cNvSpPr/>
          <p:nvPr/>
        </p:nvSpPr>
        <p:spPr>
          <a:xfrm>
            <a:off x="2942224" y="6072206"/>
            <a:ext cx="3521157" cy="369332"/>
          </a:xfrm>
          <a:prstGeom prst="rect">
            <a:avLst/>
          </a:prstGeom>
        </p:spPr>
        <p:txBody>
          <a:bodyPr wrap="none">
            <a:spAutoFit/>
          </a:bodyPr>
          <a:lstStyle/>
          <a:p>
            <a:r>
              <a:rPr lang="fr-FR" b="1" dirty="0" smtClean="0">
                <a:solidFill>
                  <a:srgbClr val="FF0000"/>
                </a:solidFill>
                <a:latin typeface="Segoe UI Symbol" pitchFamily="34" charset="0"/>
                <a:ea typeface="Segoe UI Symbol" pitchFamily="34" charset="0"/>
                <a:cs typeface="Times New Roman" pitchFamily="18" charset="0"/>
              </a:rPr>
              <a:t>Barrage </a:t>
            </a:r>
            <a:r>
              <a:rPr lang="fr-FR" b="1" dirty="0" err="1" smtClean="0">
                <a:solidFill>
                  <a:srgbClr val="FF0000"/>
                </a:solidFill>
                <a:latin typeface="Segoe UI Symbol" pitchFamily="34" charset="0"/>
                <a:ea typeface="Segoe UI Symbol" pitchFamily="34" charset="0"/>
                <a:cs typeface="Times New Roman" pitchFamily="18" charset="0"/>
              </a:rPr>
              <a:t>Sikkak</a:t>
            </a:r>
            <a:r>
              <a:rPr lang="fr-FR" b="1" dirty="0" smtClean="0">
                <a:solidFill>
                  <a:srgbClr val="FF0000"/>
                </a:solidFill>
                <a:latin typeface="Segoe UI Symbol" pitchFamily="34" charset="0"/>
                <a:ea typeface="Segoe UI Symbol" pitchFamily="34" charset="0"/>
                <a:cs typeface="Times New Roman" pitchFamily="18" charset="0"/>
              </a:rPr>
              <a:t> – Sources à l’aval</a:t>
            </a:r>
            <a:endParaRPr lang="fr-FR" b="1" dirty="0">
              <a:solidFill>
                <a:srgbClr val="FF0000"/>
              </a:solidFill>
              <a:latin typeface="Segoe UI Symbol" pitchFamily="34" charset="0"/>
              <a:ea typeface="Segoe UI Symbo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4"/>
          <p:cNvPicPr>
            <a:picLocks noGrp="1"/>
          </p:cNvPicPr>
          <p:nvPr>
            <p:ph idx="1"/>
          </p:nvPr>
        </p:nvPicPr>
        <p:blipFill>
          <a:blip r:embed="rId2"/>
          <a:srcRect/>
          <a:stretch>
            <a:fillRect/>
          </a:stretch>
        </p:blipFill>
        <p:spPr bwMode="auto">
          <a:xfrm>
            <a:off x="1142976" y="0"/>
            <a:ext cx="7791474" cy="5550285"/>
          </a:xfrm>
          <a:prstGeom prst="rect">
            <a:avLst/>
          </a:prstGeom>
          <a:noFill/>
          <a:ln w="9525">
            <a:noFill/>
            <a:miter lim="800000"/>
            <a:headEnd/>
            <a:tailEnd/>
          </a:ln>
        </p:spPr>
      </p:pic>
      <p:sp>
        <p:nvSpPr>
          <p:cNvPr id="47105" name="Rectangle 1"/>
          <p:cNvSpPr>
            <a:spLocks noChangeArrowheads="1"/>
          </p:cNvSpPr>
          <p:nvPr/>
        </p:nvSpPr>
        <p:spPr bwMode="auto">
          <a:xfrm>
            <a:off x="1142977" y="5643578"/>
            <a:ext cx="80010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sz="20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 des d</a:t>
            </a:r>
            <a:r>
              <a:rPr kumimoji="0" lang="fr-FR" sz="2000"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bits des sources et de drainage en</a:t>
            </a:r>
            <a:r>
              <a:rPr lang="fr-FR" sz="2000" dirty="0" smtClean="0">
                <a:latin typeface="Arial" pitchFamily="34" charset="0"/>
                <a:ea typeface="Calibri" pitchFamily="34" charset="0"/>
                <a:cs typeface="Arial" pitchFamily="34" charset="0"/>
              </a:rPr>
              <a:t> </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fonction du plan d'eau</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7933588" cy="6572272"/>
          </a:xfrm>
        </p:spPr>
        <p:txBody>
          <a:bodyPr>
            <a:normAutofit fontScale="85000" lnSpcReduction="10000"/>
          </a:bodyPr>
          <a:lstStyle/>
          <a:p>
            <a:pPr algn="l" rtl="0">
              <a:buNone/>
            </a:pPr>
            <a:r>
              <a:rPr lang="fr-FR" sz="3600" b="1" dirty="0" smtClean="0">
                <a:solidFill>
                  <a:srgbClr val="00B0F0"/>
                </a:solidFill>
                <a:latin typeface="Segoe UI Symbol" pitchFamily="34" charset="0"/>
                <a:ea typeface="Segoe UI Symbol" pitchFamily="34" charset="0"/>
                <a:cs typeface="Times New Roman" pitchFamily="18" charset="0"/>
              </a:rPr>
              <a:t>3)-Débits des sources et de drainage a l’aval du barrage</a:t>
            </a:r>
            <a:r>
              <a:rPr lang="fr-FR" sz="3600" dirty="0" smtClean="0">
                <a:solidFill>
                  <a:srgbClr val="00B0F0"/>
                </a:solidFill>
                <a:latin typeface="Segoe UI Symbol" pitchFamily="34" charset="0"/>
                <a:ea typeface="Segoe UI Symbol" pitchFamily="34" charset="0"/>
                <a:cs typeface="Times New Roman" pitchFamily="18" charset="0"/>
              </a:rPr>
              <a:t> </a:t>
            </a:r>
          </a:p>
          <a:p>
            <a:pPr algn="l" rtl="0">
              <a:buNone/>
            </a:pPr>
            <a:r>
              <a:rPr lang="fr-FR" dirty="0" smtClean="0">
                <a:latin typeface="Segoe UI Symbol" pitchFamily="34" charset="0"/>
                <a:ea typeface="Segoe UI Symbol" pitchFamily="34" charset="0"/>
                <a:cs typeface="Times New Roman" pitchFamily="18" charset="0"/>
              </a:rPr>
              <a:t>En relation avec la figure au dessus, on déduit:</a:t>
            </a:r>
          </a:p>
          <a:p>
            <a:pPr algn="l" rtl="0">
              <a:lnSpc>
                <a:spcPct val="150000"/>
              </a:lnSpc>
              <a:buFontTx/>
              <a:buChar char="-"/>
            </a:pPr>
            <a:r>
              <a:rPr lang="fr-FR" dirty="0" smtClean="0">
                <a:latin typeface="Segoe UI Symbol" pitchFamily="34" charset="0"/>
                <a:ea typeface="Segoe UI Symbol" pitchFamily="34" charset="0"/>
                <a:cs typeface="Times New Roman" pitchFamily="18" charset="0"/>
              </a:rPr>
              <a:t>La variation du débit de la source N°1 située en rive gauche sur les fondations de grés suit fidèlement la variation des niveaux du plan d’eau. Cette source, à priori, est en relation avec le lac du barrage et est à surveiller. </a:t>
            </a:r>
          </a:p>
          <a:p>
            <a:pPr algn="l" rtl="0">
              <a:lnSpc>
                <a:spcPct val="150000"/>
              </a:lnSpc>
              <a:buNone/>
            </a:pPr>
            <a:r>
              <a:rPr lang="fr-FR" dirty="0" smtClean="0">
                <a:latin typeface="Segoe UI Symbol" pitchFamily="34" charset="0"/>
                <a:ea typeface="Segoe UI Symbol" pitchFamily="34" charset="0"/>
                <a:cs typeface="Times New Roman" pitchFamily="18" charset="0"/>
              </a:rPr>
              <a:t>- Le débit de drainage est relativement faible et en harmonie avec la variation  des niveaux du plan d’eau.</a:t>
            </a:r>
          </a:p>
          <a:p>
            <a:endParaRPr lang="fr-FR" dirty="0">
              <a:latin typeface="Segoe UI Symbol" pitchFamily="34" charset="0"/>
              <a:ea typeface="Segoe UI Symbo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0"/>
            <a:ext cx="7862150" cy="1500174"/>
          </a:xfrm>
        </p:spPr>
        <p:txBody>
          <a:bodyPr>
            <a:normAutofit lnSpcReduction="10000"/>
          </a:bodyPr>
          <a:lstStyle/>
          <a:p>
            <a:pPr algn="l" rtl="0">
              <a:buNone/>
            </a:pPr>
            <a:r>
              <a:rPr lang="fr-FR" sz="2600" b="1" dirty="0" smtClean="0">
                <a:solidFill>
                  <a:srgbClr val="00B0F0"/>
                </a:solidFill>
                <a:latin typeface="Segoe UI Symbol" pitchFamily="34" charset="0"/>
                <a:ea typeface="Segoe UI Symbol" pitchFamily="34" charset="0"/>
                <a:cs typeface="Times New Roman" pitchFamily="18" charset="0"/>
              </a:rPr>
              <a:t>C )-Tassements du barrage</a:t>
            </a:r>
            <a:r>
              <a:rPr lang="fr-FR" sz="2600" dirty="0" smtClean="0">
                <a:solidFill>
                  <a:srgbClr val="00B0F0"/>
                </a:solidFill>
                <a:latin typeface="Segoe UI Symbol" pitchFamily="34" charset="0"/>
                <a:ea typeface="Segoe UI Symbol" pitchFamily="34" charset="0"/>
                <a:cs typeface="Times New Roman" pitchFamily="18" charset="0"/>
              </a:rPr>
              <a:t> </a:t>
            </a:r>
          </a:p>
          <a:p>
            <a:pPr algn="l" rtl="0">
              <a:buNone/>
            </a:pPr>
            <a:r>
              <a:rPr lang="fr-FR" sz="2000" dirty="0" smtClean="0">
                <a:latin typeface="Segoe UI Symbol" pitchFamily="34" charset="0"/>
                <a:ea typeface="Segoe UI Symbol" pitchFamily="34" charset="0"/>
                <a:cs typeface="Times New Roman" pitchFamily="18" charset="0"/>
              </a:rPr>
              <a:t> Le tableau suivant  illustre les tassements totaux enregistrés sur les 10 anneaux installés.</a:t>
            </a:r>
          </a:p>
          <a:p>
            <a:pPr algn="l" rtl="0">
              <a:buNone/>
            </a:pPr>
            <a:r>
              <a:rPr lang="fr-FR" sz="2000" dirty="0" smtClean="0">
                <a:latin typeface="Segoe UI Symbol" pitchFamily="34" charset="0"/>
                <a:ea typeface="Segoe UI Symbol" pitchFamily="34" charset="0"/>
                <a:cs typeface="Times New Roman" pitchFamily="18" charset="0"/>
              </a:rPr>
              <a:t>               </a:t>
            </a:r>
            <a:r>
              <a:rPr lang="fr-FR" sz="2000" b="1" dirty="0" smtClean="0">
                <a:latin typeface="Segoe UI Symbol" pitchFamily="34" charset="0"/>
                <a:ea typeface="Segoe UI Symbol" pitchFamily="34" charset="0"/>
                <a:cs typeface="Times New Roman" pitchFamily="18" charset="0"/>
              </a:rPr>
              <a:t>Tableau  :</a:t>
            </a:r>
            <a:r>
              <a:rPr lang="fr-FR" sz="2000" dirty="0" smtClean="0">
                <a:latin typeface="Segoe UI Symbol" pitchFamily="34" charset="0"/>
                <a:ea typeface="Segoe UI Symbol" pitchFamily="34" charset="0"/>
                <a:cs typeface="Times New Roman" pitchFamily="18" charset="0"/>
              </a:rPr>
              <a:t> valeurs des tassements totaux</a:t>
            </a:r>
            <a:endParaRPr lang="fr-FR" sz="2000" b="1" dirty="0" smtClean="0">
              <a:latin typeface="Segoe UI Symbol" pitchFamily="34" charset="0"/>
              <a:ea typeface="Segoe UI Symbol" pitchFamily="34" charset="0"/>
              <a:cs typeface="Times New Roman" pitchFamily="18" charset="0"/>
            </a:endParaRPr>
          </a:p>
          <a:p>
            <a:endParaRPr lang="fr-FR" dirty="0" smtClean="0">
              <a:latin typeface="Segoe UI Symbol" pitchFamily="34" charset="0"/>
              <a:ea typeface="Segoe UI Symbol" pitchFamily="34" charset="0"/>
            </a:endParaRPr>
          </a:p>
          <a:p>
            <a:endParaRPr lang="fr-FR" dirty="0">
              <a:latin typeface="Segoe UI Symbol" pitchFamily="34" charset="0"/>
              <a:ea typeface="Segoe UI Symbol" pitchFamily="34" charset="0"/>
            </a:endParaRPr>
          </a:p>
        </p:txBody>
      </p:sp>
      <p:pic>
        <p:nvPicPr>
          <p:cNvPr id="4" name="Picture 2"/>
          <p:cNvPicPr>
            <a:picLocks noChangeAspect="1" noChangeArrowheads="1"/>
          </p:cNvPicPr>
          <p:nvPr/>
        </p:nvPicPr>
        <p:blipFill>
          <a:blip r:embed="rId2"/>
          <a:srcRect/>
          <a:stretch>
            <a:fillRect/>
          </a:stretch>
        </p:blipFill>
        <p:spPr bwMode="auto">
          <a:xfrm>
            <a:off x="1142976" y="1571612"/>
            <a:ext cx="7643866" cy="5286388"/>
          </a:xfrm>
          <a:prstGeom prst="rect">
            <a:avLst/>
          </a:prstGeom>
          <a:noFill/>
          <a:ln w="9525">
            <a:noFill/>
            <a:miter lim="800000"/>
            <a:headEnd/>
            <a:tailEnd/>
          </a:ln>
          <a:effectLst/>
        </p:spPr>
      </p:pic>
      <p:sp>
        <p:nvSpPr>
          <p:cNvPr id="5" name="Rectangle à coins arrondis 4"/>
          <p:cNvSpPr/>
          <p:nvPr/>
        </p:nvSpPr>
        <p:spPr>
          <a:xfrm>
            <a:off x="6858016" y="2285992"/>
            <a:ext cx="1571636" cy="4286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5"/>
          <p:cNvPicPr>
            <a:picLocks noGrp="1"/>
          </p:cNvPicPr>
          <p:nvPr>
            <p:ph idx="1"/>
          </p:nvPr>
        </p:nvPicPr>
        <p:blipFill>
          <a:blip r:embed="rId2"/>
          <a:srcRect/>
          <a:stretch>
            <a:fillRect/>
          </a:stretch>
        </p:blipFill>
        <p:spPr bwMode="auto">
          <a:xfrm>
            <a:off x="1127312" y="357167"/>
            <a:ext cx="7751388" cy="4859392"/>
          </a:xfrm>
          <a:prstGeom prst="rect">
            <a:avLst/>
          </a:prstGeom>
          <a:noFill/>
          <a:ln w="9525">
            <a:noFill/>
            <a:miter lim="800000"/>
            <a:headEnd/>
            <a:tailEnd/>
          </a:ln>
        </p:spPr>
      </p:pic>
      <p:sp>
        <p:nvSpPr>
          <p:cNvPr id="2049" name="Rectangle 1"/>
          <p:cNvSpPr>
            <a:spLocks noChangeArrowheads="1"/>
          </p:cNvSpPr>
          <p:nvPr/>
        </p:nvSpPr>
        <p:spPr bwMode="auto">
          <a:xfrm>
            <a:off x="1285851" y="5286389"/>
            <a:ext cx="742955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a:t>
            </a:r>
            <a:r>
              <a:rPr kumimoji="0" lang="fr-FR" sz="20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Variation tassements totaux du barrage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0"/>
            <a:ext cx="8290778" cy="6858000"/>
          </a:xfrm>
        </p:spPr>
        <p:txBody>
          <a:bodyPr>
            <a:normAutofit fontScale="92500" lnSpcReduction="20000"/>
          </a:bodyPr>
          <a:lstStyle/>
          <a:p>
            <a:pPr algn="l">
              <a:buNone/>
            </a:pPr>
            <a:r>
              <a:rPr lang="fr-FR" sz="2400" b="1" dirty="0" smtClean="0">
                <a:solidFill>
                  <a:srgbClr val="FF0000"/>
                </a:solidFill>
                <a:latin typeface="Segoe UI Symbol" pitchFamily="34" charset="0"/>
                <a:ea typeface="Segoe UI Symbol" pitchFamily="34" charset="0"/>
                <a:cs typeface="Times New Roman" pitchFamily="18" charset="0"/>
              </a:rPr>
              <a:t>     6)-VALIDATION DU COMPORTEMENT DU BARRAGE                     PAR  LA MODELISATION NUMERIQUE  </a:t>
            </a:r>
          </a:p>
          <a:p>
            <a:pPr algn="l" rtl="0">
              <a:lnSpc>
                <a:spcPct val="150000"/>
              </a:lnSpc>
              <a:buNone/>
            </a:pPr>
            <a:r>
              <a:rPr lang="fr-FR" sz="2000" dirty="0" smtClean="0">
                <a:latin typeface="Segoe UI Symbol" pitchFamily="34" charset="0"/>
                <a:ea typeface="Segoe UI Symbol" pitchFamily="34" charset="0"/>
                <a:cs typeface="Times New Roman" pitchFamily="18" charset="0"/>
              </a:rPr>
              <a:t>    L’analyse des diverses réponses d’un barrage par une modélisation numérique permet de comparer les résultats d’auscultation avec les prévisions des calculs théoriques</a:t>
            </a:r>
          </a:p>
          <a:p>
            <a:pPr algn="l" rtl="0">
              <a:lnSpc>
                <a:spcPct val="150000"/>
              </a:lnSpc>
              <a:buNone/>
            </a:pPr>
            <a:r>
              <a:rPr lang="fr-FR" sz="2000" dirty="0" smtClean="0">
                <a:latin typeface="Segoe UI Symbol" pitchFamily="34" charset="0"/>
                <a:ea typeface="Segoe UI Symbol" pitchFamily="34" charset="0"/>
                <a:cs typeface="Times New Roman" pitchFamily="18" charset="0"/>
              </a:rPr>
              <a:t>      </a:t>
            </a:r>
            <a:r>
              <a:rPr lang="fr-FR" sz="2000" b="1" dirty="0" smtClean="0">
                <a:solidFill>
                  <a:srgbClr val="00B0F0"/>
                </a:solidFill>
                <a:latin typeface="Segoe UI Symbol" pitchFamily="34" charset="0"/>
                <a:ea typeface="Segoe UI Symbol" pitchFamily="34" charset="0"/>
                <a:cs typeface="Times New Roman" pitchFamily="18" charset="0"/>
              </a:rPr>
              <a:t>A)-</a:t>
            </a:r>
            <a:r>
              <a:rPr lang="fr-FR" sz="2600" b="1" dirty="0" smtClean="0">
                <a:solidFill>
                  <a:srgbClr val="00B0F0"/>
                </a:solidFill>
                <a:latin typeface="Segoe UI Symbol" pitchFamily="34" charset="0"/>
                <a:ea typeface="Segoe UI Symbol" pitchFamily="34" charset="0"/>
                <a:cs typeface="Times New Roman" pitchFamily="18" charset="0"/>
              </a:rPr>
              <a:t>Modélisation du barrage SIKKAK</a:t>
            </a:r>
          </a:p>
          <a:p>
            <a:pPr algn="l" rtl="0">
              <a:lnSpc>
                <a:spcPct val="150000"/>
              </a:lnSpc>
              <a:buNone/>
            </a:pPr>
            <a:r>
              <a:rPr lang="fr-FR" sz="2000" dirty="0" smtClean="0">
                <a:latin typeface="Segoe UI Symbol" pitchFamily="34" charset="0"/>
                <a:ea typeface="Segoe UI Symbol" pitchFamily="34" charset="0"/>
                <a:cs typeface="Times New Roman" pitchFamily="18" charset="0"/>
              </a:rPr>
              <a:t>     Pour la validation du comportement du barrage en fonction des mesures d'auscultation, une modélisation du barrage a été élaboré dans deux cas:</a:t>
            </a:r>
          </a:p>
          <a:p>
            <a:pPr algn="l" rtl="0">
              <a:lnSpc>
                <a:spcPct val="150000"/>
              </a:lnSpc>
              <a:buNone/>
            </a:pPr>
            <a:r>
              <a:rPr lang="fr-FR" sz="2000" dirty="0" smtClean="0">
                <a:latin typeface="Segoe UI Symbol" pitchFamily="34" charset="0"/>
                <a:ea typeface="Segoe UI Symbol" pitchFamily="34" charset="0"/>
                <a:cs typeface="Times New Roman" pitchFamily="18" charset="0"/>
              </a:rPr>
              <a:t>    - Voile implanté en amont du barrage,</a:t>
            </a:r>
          </a:p>
          <a:p>
            <a:pPr algn="l" rtl="0">
              <a:lnSpc>
                <a:spcPct val="150000"/>
              </a:lnSpc>
              <a:buNone/>
            </a:pPr>
            <a:r>
              <a:rPr lang="fr-FR" sz="2000" dirty="0" smtClean="0">
                <a:latin typeface="Segoe UI Symbol" pitchFamily="34" charset="0"/>
                <a:ea typeface="Segoe UI Symbol" pitchFamily="34" charset="0"/>
                <a:cs typeface="Times New Roman" pitchFamily="18" charset="0"/>
              </a:rPr>
              <a:t>    -Voile implanté au niveau de la position de la galerie d'injection et de drainage non réalisée.</a:t>
            </a:r>
          </a:p>
          <a:p>
            <a:pPr algn="l" rtl="0">
              <a:lnSpc>
                <a:spcPct val="150000"/>
              </a:lnSpc>
              <a:buNone/>
            </a:pPr>
            <a:r>
              <a:rPr lang="fr-FR" sz="2000" dirty="0" smtClean="0">
                <a:latin typeface="Segoe UI Symbol" pitchFamily="34" charset="0"/>
                <a:ea typeface="Segoe UI Symbol" pitchFamily="34" charset="0"/>
                <a:cs typeface="Times New Roman" pitchFamily="18" charset="0"/>
              </a:rPr>
              <a:t>    la validation du comportement a été guidée en fonction de l'analyse des pressions interstitielles, des gradients hydrauliques et des intensités de vitesses. Les résultats sont présenté sous forme graphique (champs de variation des paramètres) et sous forme analytique (valeurs des paramètres au niveau des points de référence.</a:t>
            </a:r>
          </a:p>
          <a:p>
            <a:pPr algn="l" rtl="0">
              <a:buNone/>
            </a:pPr>
            <a:endParaRPr lang="fr-FR" sz="2000" dirty="0" smtClean="0">
              <a:latin typeface="Segoe UI Symbol" pitchFamily="34" charset="0"/>
              <a:ea typeface="Segoe UI Symbol" pitchFamily="34" charset="0"/>
            </a:endParaRPr>
          </a:p>
          <a:p>
            <a:pPr algn="l" rtl="0">
              <a:buNone/>
            </a:pPr>
            <a:endParaRPr lang="fr-FR" sz="2000" dirty="0" smtClean="0">
              <a:latin typeface="Segoe UI Symbol" pitchFamily="34" charset="0"/>
              <a:ea typeface="Segoe UI Symbol" pitchFamily="34" charset="0"/>
              <a:cs typeface="Times New Roman" pitchFamily="18" charset="0"/>
            </a:endParaRPr>
          </a:p>
          <a:p>
            <a:pPr algn="l" rtl="0">
              <a:buNone/>
            </a:pPr>
            <a:endParaRPr lang="fr-FR" sz="2000" dirty="0">
              <a:latin typeface="Segoe UI Symbol" pitchFamily="34" charset="0"/>
              <a:ea typeface="Segoe UI Symbo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8662" y="0"/>
            <a:ext cx="7790712" cy="4071942"/>
          </a:xfrm>
        </p:spPr>
        <p:txBody>
          <a:bodyPr/>
          <a:lstStyle/>
          <a:p>
            <a:pPr algn="l" rtl="0">
              <a:buNone/>
            </a:pPr>
            <a:r>
              <a:rPr lang="fr-FR" sz="2400" b="1" dirty="0" smtClean="0">
                <a:solidFill>
                  <a:srgbClr val="00B0F0"/>
                </a:solidFill>
                <a:latin typeface="Segoe UI Symbol" pitchFamily="34" charset="0"/>
                <a:ea typeface="Segoe UI Symbol" pitchFamily="34" charset="0"/>
                <a:cs typeface="Times New Roman" pitchFamily="18" charset="0"/>
              </a:rPr>
              <a:t>B)-Discrétisation du profil du barrage</a:t>
            </a:r>
          </a:p>
          <a:p>
            <a:pPr algn="l" rtl="0">
              <a:buNone/>
            </a:pPr>
            <a:r>
              <a:rPr lang="fr-FR" sz="1400" dirty="0" smtClean="0">
                <a:latin typeface="Segoe UI Symbol" pitchFamily="34" charset="0"/>
                <a:ea typeface="Segoe UI Symbol" pitchFamily="34" charset="0"/>
                <a:cs typeface="Times New Roman" pitchFamily="18" charset="0"/>
              </a:rPr>
              <a:t>        </a:t>
            </a:r>
            <a:r>
              <a:rPr lang="fr-FR" sz="1600" dirty="0" smtClean="0">
                <a:latin typeface="Segoe UI Symbol" pitchFamily="34" charset="0"/>
                <a:ea typeface="Segoe UI Symbol" pitchFamily="34" charset="0"/>
                <a:cs typeface="Times New Roman" pitchFamily="18" charset="0"/>
              </a:rPr>
              <a:t>Les figures  suivantes illustrent la discrétisation du profil du barrage dans les deux cas de modélisation qui sont : voile implanté a amont du barrage et voile implanté au niveau de galerie d’injection qui n’existe pas sur le barrage </a:t>
            </a:r>
            <a:r>
              <a:rPr lang="fr-FR" sz="1600" dirty="0" err="1" smtClean="0">
                <a:latin typeface="Segoe UI Symbol" pitchFamily="34" charset="0"/>
                <a:ea typeface="Segoe UI Symbol" pitchFamily="34" charset="0"/>
                <a:cs typeface="Times New Roman" pitchFamily="18" charset="0"/>
              </a:rPr>
              <a:t>sikkak</a:t>
            </a:r>
            <a:endParaRPr lang="fr-FR" sz="1600" dirty="0" smtClean="0">
              <a:latin typeface="Segoe UI Symbol" pitchFamily="34" charset="0"/>
              <a:ea typeface="Segoe UI Symbol" pitchFamily="34" charset="0"/>
              <a:cs typeface="Times New Roman" pitchFamily="18" charset="0"/>
            </a:endParaRPr>
          </a:p>
          <a:p>
            <a:pPr algn="l" rtl="0">
              <a:buNone/>
            </a:pPr>
            <a:endParaRPr lang="fr-FR" dirty="0">
              <a:latin typeface="Segoe UI Symbol" pitchFamily="34" charset="0"/>
              <a:ea typeface="Segoe UI Symbol" pitchFamily="34" charset="0"/>
            </a:endParaRPr>
          </a:p>
        </p:txBody>
      </p:sp>
      <p:pic>
        <p:nvPicPr>
          <p:cNvPr id="4" name="Image 3"/>
          <p:cNvPicPr/>
          <p:nvPr/>
        </p:nvPicPr>
        <p:blipFill>
          <a:blip r:embed="rId2"/>
          <a:srcRect/>
          <a:stretch>
            <a:fillRect/>
          </a:stretch>
        </p:blipFill>
        <p:spPr bwMode="auto">
          <a:xfrm>
            <a:off x="1071538" y="1214422"/>
            <a:ext cx="7358114" cy="2143140"/>
          </a:xfrm>
          <a:prstGeom prst="rect">
            <a:avLst/>
          </a:prstGeom>
          <a:noFill/>
          <a:ln w="9525">
            <a:noFill/>
            <a:miter lim="800000"/>
            <a:headEnd/>
            <a:tailEnd/>
          </a:ln>
        </p:spPr>
      </p:pic>
      <p:sp>
        <p:nvSpPr>
          <p:cNvPr id="52225" name="Rectangle 1"/>
          <p:cNvSpPr>
            <a:spLocks noChangeArrowheads="1"/>
          </p:cNvSpPr>
          <p:nvPr/>
        </p:nvSpPr>
        <p:spPr bwMode="auto">
          <a:xfrm>
            <a:off x="928662" y="3357562"/>
            <a:ext cx="821533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a:t>
            </a:r>
            <a:r>
              <a:rPr lang="fr-FR" b="1" dirty="0" smtClean="0">
                <a:solidFill>
                  <a:srgbClr val="000000"/>
                </a:solidFill>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Discr</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tisation du barrage </a:t>
            </a:r>
            <a:r>
              <a:rPr kumimoji="0" lang="fr-FR"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Sikkak</a:t>
            </a:r>
            <a:r>
              <a:rPr kumimoji="0" lang="fr-FR"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 voile implanté au amont du barrage)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p:nvPr/>
        </p:nvPicPr>
        <p:blipFill>
          <a:blip r:embed="rId3" cstate="print"/>
          <a:srcRect/>
          <a:stretch>
            <a:fillRect/>
          </a:stretch>
        </p:blipFill>
        <p:spPr bwMode="auto">
          <a:xfrm>
            <a:off x="1571604" y="3857628"/>
            <a:ext cx="6572296" cy="2286016"/>
          </a:xfrm>
          <a:prstGeom prst="rect">
            <a:avLst/>
          </a:prstGeom>
          <a:noFill/>
          <a:ln w="9525">
            <a:noFill/>
            <a:miter lim="800000"/>
            <a:headEnd/>
            <a:tailEnd/>
          </a:ln>
        </p:spPr>
      </p:pic>
      <p:sp>
        <p:nvSpPr>
          <p:cNvPr id="52227" name="Rectangle 3"/>
          <p:cNvSpPr>
            <a:spLocks noChangeArrowheads="1"/>
          </p:cNvSpPr>
          <p:nvPr/>
        </p:nvSpPr>
        <p:spPr bwMode="auto">
          <a:xfrm>
            <a:off x="1142975" y="6286520"/>
            <a:ext cx="750099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Discr</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tisation du barrage </a:t>
            </a:r>
            <a:r>
              <a:rPr kumimoji="0" lang="fr-FR"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Sikkak</a:t>
            </a:r>
            <a:r>
              <a:rPr lang="fr-FR" dirty="0" smtClean="0">
                <a:solidFill>
                  <a:srgbClr val="000000"/>
                </a:solidFill>
                <a:latin typeface="Times New Roman" pitchFamily="18" charset="0"/>
                <a:ea typeface="Calibri" pitchFamily="34" charset="0"/>
                <a:cs typeface="Times New Roman" pitchFamily="18" charset="0"/>
              </a:rPr>
              <a:t>( voile implante au niveau du galerie non réalisé)</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0"/>
            <a:ext cx="8362216" cy="2571744"/>
          </a:xfrm>
        </p:spPr>
        <p:txBody>
          <a:bodyPr>
            <a:normAutofit fontScale="70000" lnSpcReduction="20000"/>
          </a:bodyPr>
          <a:lstStyle/>
          <a:p>
            <a:pPr algn="l" rtl="0">
              <a:buNone/>
            </a:pPr>
            <a:r>
              <a:rPr lang="fr-FR" sz="2900" b="1" dirty="0" smtClean="0">
                <a:solidFill>
                  <a:srgbClr val="FF0000"/>
                </a:solidFill>
                <a:latin typeface="Segoe UI Symbol" pitchFamily="34" charset="0"/>
                <a:ea typeface="Segoe UI Symbol" pitchFamily="34" charset="0"/>
                <a:cs typeface="Times New Roman" pitchFamily="18" charset="0"/>
              </a:rPr>
              <a:t>      </a:t>
            </a:r>
            <a:r>
              <a:rPr lang="fr-FR" sz="3400" b="1" dirty="0" smtClean="0">
                <a:solidFill>
                  <a:srgbClr val="FF0000"/>
                </a:solidFill>
                <a:latin typeface="Segoe UI Symbol" pitchFamily="34" charset="0"/>
                <a:ea typeface="Segoe UI Symbol" pitchFamily="34" charset="0"/>
                <a:cs typeface="Times New Roman" pitchFamily="18" charset="0"/>
              </a:rPr>
              <a:t>7)-Variation des paramètres d'analyse</a:t>
            </a:r>
            <a:endParaRPr lang="fr-FR" sz="3400" dirty="0" smtClean="0">
              <a:solidFill>
                <a:srgbClr val="FF0000"/>
              </a:solidFill>
              <a:latin typeface="Segoe UI Symbol" pitchFamily="34" charset="0"/>
              <a:ea typeface="Segoe UI Symbol" pitchFamily="34" charset="0"/>
              <a:cs typeface="Times New Roman" pitchFamily="18" charset="0"/>
            </a:endParaRPr>
          </a:p>
          <a:p>
            <a:pPr algn="l" rtl="0">
              <a:buNone/>
            </a:pPr>
            <a:r>
              <a:rPr lang="fr-FR" sz="2300" b="1" dirty="0" smtClean="0">
                <a:solidFill>
                  <a:srgbClr val="00B0F0"/>
                </a:solidFill>
                <a:latin typeface="Segoe UI Symbol" pitchFamily="34" charset="0"/>
                <a:ea typeface="Segoe UI Symbol" pitchFamily="34" charset="0"/>
                <a:cs typeface="Times New Roman" pitchFamily="18" charset="0"/>
              </a:rPr>
              <a:t>     </a:t>
            </a:r>
            <a:r>
              <a:rPr lang="fr-FR" sz="2600" b="1" dirty="0" smtClean="0">
                <a:solidFill>
                  <a:srgbClr val="00B0F0"/>
                </a:solidFill>
                <a:latin typeface="Segoe UI Symbol" pitchFamily="34" charset="0"/>
                <a:ea typeface="Segoe UI Symbol" pitchFamily="34" charset="0"/>
                <a:cs typeface="Times New Roman" pitchFamily="18" charset="0"/>
              </a:rPr>
              <a:t>A-Voile implanté à l'amont du barrage</a:t>
            </a:r>
          </a:p>
          <a:p>
            <a:pPr algn="l" rtl="0">
              <a:buNone/>
            </a:pPr>
            <a:r>
              <a:rPr lang="fr-FR" sz="2300" dirty="0" smtClean="0">
                <a:latin typeface="Segoe UI Symbol" pitchFamily="34" charset="0"/>
                <a:ea typeface="Segoe UI Symbol" pitchFamily="34" charset="0"/>
                <a:cs typeface="Times New Roman" pitchFamily="18" charset="0"/>
              </a:rPr>
              <a:t>     Les figures  suivantes donnent respectivement les champs de variation des gradients hydrauliques, des pressions interstitielles ainsi que des intensités de vitesse pour le premier cas  de modélisation, à savoir voile implanté à l'axe du barrage. Les tableaux  suivantes donnent respectivement les valeurs analytiques aux point de référence des gradients hydrauliques, des pressions interstitielles ainsi que des intensités de vitesse.</a:t>
            </a:r>
            <a:endParaRPr lang="fr-FR" sz="2300" b="1" dirty="0" smtClean="0">
              <a:solidFill>
                <a:srgbClr val="00B0F0"/>
              </a:solidFill>
              <a:latin typeface="Segoe UI Symbol" pitchFamily="34" charset="0"/>
              <a:ea typeface="Segoe UI Symbol" pitchFamily="34" charset="0"/>
              <a:cs typeface="Times New Roman" pitchFamily="18" charset="0"/>
            </a:endParaRPr>
          </a:p>
          <a:p>
            <a:pPr algn="l" rtl="0">
              <a:buNone/>
            </a:pPr>
            <a:endParaRPr lang="fr-FR" sz="2000" dirty="0" smtClean="0">
              <a:solidFill>
                <a:srgbClr val="00B0F0"/>
              </a:solidFill>
              <a:latin typeface="Segoe UI Symbol" pitchFamily="34" charset="0"/>
              <a:ea typeface="Segoe UI Symbol" pitchFamily="34" charset="0"/>
              <a:cs typeface="Times New Roman" pitchFamily="18" charset="0"/>
            </a:endParaRPr>
          </a:p>
          <a:p>
            <a:pPr algn="l" rtl="0">
              <a:lnSpc>
                <a:spcPct val="160000"/>
              </a:lnSpc>
              <a:buNone/>
            </a:pPr>
            <a:r>
              <a:rPr lang="fr-FR" sz="2300" dirty="0" smtClean="0">
                <a:latin typeface="Segoe UI Symbol" pitchFamily="34" charset="0"/>
                <a:ea typeface="Segoe UI Symbol" pitchFamily="34" charset="0"/>
                <a:cs typeface="Times New Roman" pitchFamily="18" charset="0"/>
              </a:rPr>
              <a:t>     </a:t>
            </a:r>
            <a:endParaRPr lang="fr-FR" sz="2100" dirty="0">
              <a:latin typeface="Segoe UI Symbol" pitchFamily="34" charset="0"/>
              <a:ea typeface="Segoe UI Symbol" pitchFamily="34" charset="0"/>
              <a:cs typeface="Times New Roman" pitchFamily="18" charset="0"/>
            </a:endParaRPr>
          </a:p>
        </p:txBody>
      </p:sp>
      <p:pic>
        <p:nvPicPr>
          <p:cNvPr id="6" name="Image 5"/>
          <p:cNvPicPr/>
          <p:nvPr/>
        </p:nvPicPr>
        <p:blipFill>
          <a:blip r:embed="rId2"/>
          <a:srcRect/>
          <a:stretch>
            <a:fillRect/>
          </a:stretch>
        </p:blipFill>
        <p:spPr bwMode="auto">
          <a:xfrm>
            <a:off x="1000100" y="1643050"/>
            <a:ext cx="7786742" cy="2714644"/>
          </a:xfrm>
          <a:prstGeom prst="rect">
            <a:avLst/>
          </a:prstGeom>
          <a:noFill/>
          <a:ln w="9525">
            <a:noFill/>
            <a:miter lim="800000"/>
            <a:headEnd/>
            <a:tailEnd/>
          </a:ln>
        </p:spPr>
      </p:pic>
      <p:sp>
        <p:nvSpPr>
          <p:cNvPr id="54273" name="Rectangle 1"/>
          <p:cNvSpPr>
            <a:spLocks noChangeArrowheads="1"/>
          </p:cNvSpPr>
          <p:nvPr/>
        </p:nvSpPr>
        <p:spPr bwMode="auto">
          <a:xfrm>
            <a:off x="1500166" y="4286256"/>
            <a:ext cx="7143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sz="14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 des gradients hydrauliques </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–(voile implanté au amont du barrage)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857224" y="4500570"/>
            <a:ext cx="807249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0" fontAlgn="base">
              <a:spcBef>
                <a:spcPct val="0"/>
              </a:spcBef>
              <a:spcAft>
                <a:spcPct val="0"/>
              </a:spcAft>
            </a:pPr>
            <a:r>
              <a:rPr kumimoji="0" lang="fr-FR"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Tableau </a:t>
            </a:r>
            <a:r>
              <a:rPr kumimoji="0" lang="fr-FR" sz="14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Valeurs des gradients hydrauliques aux point de </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a:t>
            </a:r>
            <a:r>
              <a:rPr kumimoji="0" lang="fr-FR" sz="1400"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fr-FR" sz="1400"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lang="fr-FR" sz="1400" dirty="0" smtClean="0">
                <a:solidFill>
                  <a:srgbClr val="000000"/>
                </a:solidFill>
                <a:latin typeface="Times New Roman" pitchFamily="18" charset="0"/>
                <a:ea typeface="Calibri" pitchFamily="34" charset="0"/>
                <a:cs typeface="Times New Roman" pitchFamily="18" charset="0"/>
              </a:rPr>
              <a:t>rence –(voile implanté au amont du barrage)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p:nvPr/>
        </p:nvPicPr>
        <p:blipFill>
          <a:blip r:embed="rId3"/>
          <a:srcRect/>
          <a:stretch>
            <a:fillRect/>
          </a:stretch>
        </p:blipFill>
        <p:spPr bwMode="auto">
          <a:xfrm>
            <a:off x="1071538" y="4929198"/>
            <a:ext cx="7715304" cy="1928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000100" y="0"/>
            <a:ext cx="8143900" cy="3500438"/>
          </a:xfrm>
          <a:prstGeom prst="rect">
            <a:avLst/>
          </a:prstGeom>
          <a:noFill/>
          <a:ln w="9525">
            <a:noFill/>
            <a:miter lim="800000"/>
            <a:headEnd/>
            <a:tailEnd/>
          </a:ln>
        </p:spPr>
      </p:pic>
      <p:sp>
        <p:nvSpPr>
          <p:cNvPr id="56321" name="Rectangle 1"/>
          <p:cNvSpPr>
            <a:spLocks noChangeArrowheads="1"/>
          </p:cNvSpPr>
          <p:nvPr/>
        </p:nvSpPr>
        <p:spPr bwMode="auto">
          <a:xfrm>
            <a:off x="857224" y="3357562"/>
            <a:ext cx="82867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Variations des pressions interstitielles (</a:t>
            </a:r>
            <a:r>
              <a:rPr kumimoji="0" lang="fr-FR"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KPa</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 voile implanté au amont du barrage)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Tableau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Valeurs des pressions interstitielles aux points de r</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rence (</a:t>
            </a:r>
            <a:r>
              <a:rPr kumimoji="0" lang="fr-FR"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KPa</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a:t>
            </a:r>
            <a:r>
              <a:rPr lang="fr-FR" dirty="0" smtClean="0">
                <a:solidFill>
                  <a:srgbClr val="000000"/>
                </a:solidFill>
                <a:latin typeface="Times New Roman" pitchFamily="18" charset="0"/>
                <a:ea typeface="Calibri" pitchFamily="34" charset="0"/>
                <a:cs typeface="Times New Roman" pitchFamily="18" charset="0"/>
              </a:rPr>
              <a:t>( voile implanté au amont du barrage)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p:nvPr/>
        </p:nvPicPr>
        <p:blipFill>
          <a:blip r:embed="rId3"/>
          <a:srcRect/>
          <a:stretch>
            <a:fillRect/>
          </a:stretch>
        </p:blipFill>
        <p:spPr bwMode="auto">
          <a:xfrm>
            <a:off x="1428728" y="4643446"/>
            <a:ext cx="7429552"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000100" y="0"/>
            <a:ext cx="8143900" cy="3143247"/>
          </a:xfrm>
          <a:prstGeom prst="rect">
            <a:avLst/>
          </a:prstGeom>
          <a:noFill/>
          <a:ln w="9525">
            <a:noFill/>
            <a:miter lim="800000"/>
            <a:headEnd/>
            <a:tailEnd/>
          </a:ln>
        </p:spPr>
      </p:pic>
      <p:sp>
        <p:nvSpPr>
          <p:cNvPr id="57345" name="Rectangle 1"/>
          <p:cNvSpPr>
            <a:spLocks noChangeArrowheads="1"/>
          </p:cNvSpPr>
          <p:nvPr/>
        </p:nvSpPr>
        <p:spPr bwMode="auto">
          <a:xfrm>
            <a:off x="1071538" y="3143248"/>
            <a:ext cx="78581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 des intensit</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de vitesse (m/s) –( voile implanté au amont du barrage)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Tableau </a:t>
            </a:r>
            <a:r>
              <a:rPr kumimoji="0" lang="fr-FR"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Valeurs des intensit</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de vitesse aux points de r</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rence (m/s) –( voile implanté au amont du barrage)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p:nvPr/>
        </p:nvPicPr>
        <p:blipFill>
          <a:blip r:embed="rId3"/>
          <a:srcRect/>
          <a:stretch>
            <a:fillRect/>
          </a:stretch>
        </p:blipFill>
        <p:spPr bwMode="auto">
          <a:xfrm>
            <a:off x="1285852" y="4357694"/>
            <a:ext cx="7500989"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785794"/>
            <a:ext cx="8143900" cy="2357455"/>
          </a:xfrm>
        </p:spPr>
        <p:txBody>
          <a:bodyPr>
            <a:normAutofit/>
          </a:bodyPr>
          <a:lstStyle/>
          <a:p>
            <a:pPr algn="just" rtl="0">
              <a:lnSpc>
                <a:spcPct val="150000"/>
              </a:lnSpc>
              <a:buNone/>
            </a:pPr>
            <a:r>
              <a:rPr lang="fr-FR" sz="1800" b="1" dirty="0" smtClean="0">
                <a:latin typeface="Segoe UI Semilight" pitchFamily="34" charset="0"/>
                <a:cs typeface="Segoe UI Semilight" pitchFamily="34" charset="0"/>
              </a:rPr>
              <a:t> - </a:t>
            </a:r>
            <a:r>
              <a:rPr lang="fr-FR" sz="1800" dirty="0" smtClean="0">
                <a:latin typeface="Segoe UI Semilight" pitchFamily="34" charset="0"/>
                <a:cs typeface="Segoe UI Semilight" pitchFamily="34" charset="0"/>
              </a:rPr>
              <a:t>Analyse du comportement du barrage </a:t>
            </a:r>
            <a:r>
              <a:rPr lang="fr-FR" sz="1800" dirty="0" err="1" smtClean="0">
                <a:latin typeface="Segoe UI Semilight" pitchFamily="34" charset="0"/>
                <a:cs typeface="Segoe UI Semilight" pitchFamily="34" charset="0"/>
              </a:rPr>
              <a:t>Sikkak</a:t>
            </a:r>
            <a:r>
              <a:rPr lang="fr-FR" sz="1800" dirty="0" smtClean="0">
                <a:latin typeface="Segoe UI Semilight" pitchFamily="34" charset="0"/>
                <a:cs typeface="Segoe UI Semilight" pitchFamily="34" charset="0"/>
              </a:rPr>
              <a:t> à travers l'interprétation des mesures d'auscultations </a:t>
            </a:r>
          </a:p>
          <a:p>
            <a:pPr algn="just" rtl="0">
              <a:lnSpc>
                <a:spcPct val="150000"/>
              </a:lnSpc>
              <a:buNone/>
            </a:pPr>
            <a:r>
              <a:rPr lang="fr-FR" sz="1800" dirty="0" smtClean="0">
                <a:latin typeface="Segoe UI Semilight" pitchFamily="34" charset="0"/>
                <a:cs typeface="Segoe UI Semilight" pitchFamily="34" charset="0"/>
              </a:rPr>
              <a:t>- Modélisation numérique afin de porter un jugement sur les aspects conceptuels du projet initial.</a:t>
            </a:r>
          </a:p>
          <a:p>
            <a:pPr algn="just">
              <a:buNone/>
            </a:pPr>
            <a:endParaRPr lang="ar-DZ" sz="1800" dirty="0">
              <a:latin typeface="Segoe UI Semilight" pitchFamily="34" charset="0"/>
              <a:cs typeface="Segoe UI Semilight" pitchFamily="34" charset="0"/>
            </a:endParaRPr>
          </a:p>
        </p:txBody>
      </p:sp>
      <p:sp>
        <p:nvSpPr>
          <p:cNvPr id="4" name="ZoneTexte 3"/>
          <p:cNvSpPr txBox="1"/>
          <p:nvPr/>
        </p:nvSpPr>
        <p:spPr>
          <a:xfrm>
            <a:off x="1000100" y="0"/>
            <a:ext cx="8143900" cy="58477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fr-FR" sz="3200" b="1" dirty="0" smtClean="0">
                <a:latin typeface="Segoe UI Symbol" pitchFamily="34" charset="0"/>
                <a:ea typeface="Segoe UI Symbol" pitchFamily="34" charset="0"/>
                <a:cs typeface="Times New Roman" pitchFamily="18" charset="0"/>
              </a:rPr>
              <a:t>Objectifs du mémoire</a:t>
            </a:r>
            <a:endParaRPr lang="ar-DZ" sz="3200" dirty="0">
              <a:latin typeface="Segoe UI Symbol" pitchFamily="34" charset="0"/>
              <a:ea typeface="Segoe UI Symbol" pitchFamily="34" charset="0"/>
            </a:endParaRPr>
          </a:p>
        </p:txBody>
      </p:sp>
      <p:sp>
        <p:nvSpPr>
          <p:cNvPr id="6" name="ZoneTexte 5"/>
          <p:cNvSpPr txBox="1"/>
          <p:nvPr/>
        </p:nvSpPr>
        <p:spPr>
          <a:xfrm>
            <a:off x="1000100" y="2571744"/>
            <a:ext cx="8143900" cy="584775"/>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l="-100000" b="-100000"/>
          </a:gradFill>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fr-FR" sz="3200" b="1" dirty="0" smtClean="0">
                <a:latin typeface="Segoe UI Symbol" pitchFamily="34" charset="0"/>
                <a:ea typeface="Segoe UI Symbol" pitchFamily="34" charset="0"/>
                <a:cs typeface="Times New Roman" pitchFamily="18" charset="0"/>
              </a:rPr>
              <a:t>Problématique </a:t>
            </a:r>
          </a:p>
        </p:txBody>
      </p:sp>
      <p:sp>
        <p:nvSpPr>
          <p:cNvPr id="8" name="Rectangle 7"/>
          <p:cNvSpPr/>
          <p:nvPr/>
        </p:nvSpPr>
        <p:spPr>
          <a:xfrm>
            <a:off x="1071538" y="3214686"/>
            <a:ext cx="8072462" cy="3388620"/>
          </a:xfrm>
          <a:prstGeom prst="rect">
            <a:avLst/>
          </a:prstGeom>
        </p:spPr>
        <p:txBody>
          <a:bodyPr wrap="square">
            <a:spAutoFit/>
          </a:bodyPr>
          <a:lstStyle/>
          <a:p>
            <a:pPr algn="l" rtl="0">
              <a:lnSpc>
                <a:spcPct val="170000"/>
              </a:lnSpc>
            </a:pPr>
            <a:r>
              <a:rPr lang="fr-FR" dirty="0" smtClean="0"/>
              <a:t> </a:t>
            </a:r>
            <a:r>
              <a:rPr lang="fr-FR" dirty="0" smtClean="0">
                <a:latin typeface="Segoe UI Semilight" pitchFamily="34" charset="0"/>
                <a:cs typeface="Segoe UI Semilight" pitchFamily="34" charset="0"/>
              </a:rPr>
              <a:t>Au niveau du barrage de </a:t>
            </a:r>
            <a:r>
              <a:rPr lang="fr-FR" dirty="0" err="1" smtClean="0">
                <a:latin typeface="Segoe UI Semilight" pitchFamily="34" charset="0"/>
                <a:cs typeface="Segoe UI Semilight" pitchFamily="34" charset="0"/>
              </a:rPr>
              <a:t>Sikkak</a:t>
            </a:r>
            <a:r>
              <a:rPr lang="fr-FR" dirty="0" smtClean="0">
                <a:latin typeface="Segoe UI Semilight" pitchFamily="34" charset="0"/>
                <a:cs typeface="Segoe UI Semilight" pitchFamily="34" charset="0"/>
              </a:rPr>
              <a:t>, les injections dans les fondations se sont opérées à ciel ouvert et ce en l'absence de galerie d'injection et de drainage. </a:t>
            </a:r>
          </a:p>
          <a:p>
            <a:pPr algn="l" rtl="0">
              <a:lnSpc>
                <a:spcPct val="170000"/>
              </a:lnSpc>
            </a:pPr>
            <a:r>
              <a:rPr lang="fr-FR" dirty="0" smtClean="0">
                <a:latin typeface="Segoe UI Semilight" pitchFamily="34" charset="0"/>
                <a:cs typeface="Segoe UI Semilight" pitchFamily="34" charset="0"/>
              </a:rPr>
              <a:t>Trois voiles d'injection ont été réalisés par conséquent pour pallier à d'éventuelles réhabilitations, pendant la durée de vie du barrage. </a:t>
            </a:r>
          </a:p>
          <a:p>
            <a:pPr algn="l" rtl="0">
              <a:lnSpc>
                <a:spcPct val="170000"/>
              </a:lnSpc>
            </a:pPr>
            <a:r>
              <a:rPr lang="fr-FR" dirty="0" smtClean="0">
                <a:latin typeface="Segoe UI Semilight" pitchFamily="34" charset="0"/>
                <a:cs typeface="Segoe UI Semilight" pitchFamily="34" charset="0"/>
              </a:rPr>
              <a:t>Si la réhabilitation des voiles d'injection s'impose, leur reprise à partir de la galerie est impossible.</a:t>
            </a:r>
          </a:p>
          <a:p>
            <a:pPr algn="l" rtl="0">
              <a:lnSpc>
                <a:spcPct val="170000"/>
              </a:lnSpc>
            </a:pPr>
            <a:r>
              <a:rPr lang="fr-FR" dirty="0" smtClean="0">
                <a:latin typeface="Segoe UI Semilight" pitchFamily="34" charset="0"/>
                <a:cs typeface="Segoe UI Semilight" pitchFamily="34" charset="0"/>
              </a:rPr>
              <a:t>L’objectif est donc d’analyser à travers l’auscultation et à travers la modélisation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20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6"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0"/>
            <a:ext cx="8501090" cy="5286388"/>
          </a:xfrm>
        </p:spPr>
        <p:txBody>
          <a:bodyPr>
            <a:normAutofit/>
          </a:bodyPr>
          <a:lstStyle/>
          <a:p>
            <a:pPr algn="l" rtl="0">
              <a:buNone/>
            </a:pPr>
            <a:r>
              <a:rPr lang="fr-FR" sz="2000" b="1" i="1" dirty="0" smtClean="0">
                <a:solidFill>
                  <a:srgbClr val="00B0F0"/>
                </a:solidFill>
                <a:latin typeface="Times New Roman" pitchFamily="18" charset="0"/>
                <a:cs typeface="Times New Roman" pitchFamily="18" charset="0"/>
              </a:rPr>
              <a:t>      </a:t>
            </a:r>
            <a:r>
              <a:rPr lang="fr-FR" sz="2000" b="1" dirty="0" smtClean="0">
                <a:solidFill>
                  <a:srgbClr val="00B0F0"/>
                </a:solidFill>
                <a:latin typeface="Times New Roman" pitchFamily="18" charset="0"/>
                <a:cs typeface="Times New Roman" pitchFamily="18" charset="0"/>
              </a:rPr>
              <a:t>B)- Voile implanté à l'axe du barrage</a:t>
            </a:r>
            <a:endParaRPr lang="fr-FR" sz="2000" dirty="0" smtClean="0">
              <a:solidFill>
                <a:srgbClr val="00B0F0"/>
              </a:solidFill>
              <a:latin typeface="Times New Roman" pitchFamily="18" charset="0"/>
              <a:cs typeface="Times New Roman" pitchFamily="18" charset="0"/>
            </a:endParaRPr>
          </a:p>
          <a:p>
            <a:pPr algn="l" rtl="0">
              <a:buNone/>
            </a:pPr>
            <a:r>
              <a:rPr lang="fr-FR" sz="1800" dirty="0" smtClean="0">
                <a:latin typeface="Times New Roman" pitchFamily="18" charset="0"/>
                <a:cs typeface="Times New Roman" pitchFamily="18" charset="0"/>
              </a:rPr>
              <a:t>     Les figures suivantes donnent respectivement les champs de variation des gradients hydrauliques, des pressions interstitielles ainsi que des intensités de vitesse pour le deuxième cas de modélisation, à savoir voile implanté à l'axe du barrage. Les tableaux suivantes donnent respectivement les valeurs analytiques aux point de référence des gradients hydrauliques, des pressions interstitielles ainsi que des intensités de vitesse.</a:t>
            </a:r>
          </a:p>
          <a:p>
            <a:pPr algn="l" rtl="0">
              <a:buNone/>
            </a:pPr>
            <a:r>
              <a:rPr lang="fr-FR" sz="1800" dirty="0" smtClean="0">
                <a:latin typeface="Times New Roman" pitchFamily="18" charset="0"/>
                <a:cs typeface="Times New Roman" pitchFamily="18" charset="0"/>
              </a:rPr>
              <a:t>    </a:t>
            </a:r>
            <a:endParaRPr lang="fr-FR" sz="1800" dirty="0">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1357290" y="2071679"/>
            <a:ext cx="6858048" cy="2000263"/>
          </a:xfrm>
          <a:prstGeom prst="rect">
            <a:avLst/>
          </a:prstGeom>
          <a:noFill/>
          <a:ln w="9525">
            <a:noFill/>
            <a:miter lim="800000"/>
            <a:headEnd/>
            <a:tailEnd/>
          </a:ln>
        </p:spPr>
      </p:pic>
      <p:sp>
        <p:nvSpPr>
          <p:cNvPr id="5" name="Rectangle 4"/>
          <p:cNvSpPr/>
          <p:nvPr/>
        </p:nvSpPr>
        <p:spPr>
          <a:xfrm>
            <a:off x="1142976" y="4071942"/>
            <a:ext cx="7858180" cy="646331"/>
          </a:xfrm>
          <a:prstGeom prst="rect">
            <a:avLst/>
          </a:prstGeom>
        </p:spPr>
        <p:txBody>
          <a:bodyPr wrap="square">
            <a:spAutoFit/>
          </a:bodyPr>
          <a:lstStyle/>
          <a:p>
            <a:pPr algn="ctr"/>
            <a:r>
              <a:rPr lang="fr-FR" b="1" dirty="0" smtClean="0">
                <a:latin typeface="Times New Roman" pitchFamily="18" charset="0"/>
                <a:cs typeface="Times New Roman" pitchFamily="18" charset="0"/>
              </a:rPr>
              <a:t>Figure </a:t>
            </a:r>
            <a:r>
              <a:rPr lang="fr-FR" dirty="0" smtClean="0">
                <a:latin typeface="Times New Roman" pitchFamily="18" charset="0"/>
                <a:cs typeface="Times New Roman" pitchFamily="18" charset="0"/>
              </a:rPr>
              <a:t> : Variation des gradients hydrauliques (voile implanté au niveau de galerie qui n’existe pas</a:t>
            </a:r>
            <a:endParaRPr lang="fr-FR" dirty="0">
              <a:latin typeface="Times New Roman" pitchFamily="18" charset="0"/>
              <a:cs typeface="Times New Roman" pitchFamily="18" charset="0"/>
            </a:endParaRPr>
          </a:p>
        </p:txBody>
      </p:sp>
      <p:sp>
        <p:nvSpPr>
          <p:cNvPr id="58369" name="Rectangle 1"/>
          <p:cNvSpPr>
            <a:spLocks noChangeArrowheads="1"/>
          </p:cNvSpPr>
          <p:nvPr/>
        </p:nvSpPr>
        <p:spPr bwMode="auto">
          <a:xfrm>
            <a:off x="1142976" y="4714884"/>
            <a:ext cx="800102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Tableau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Valeurs des gradients hydrauliques aux point de r</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rence</a:t>
            </a:r>
            <a:r>
              <a:rPr kumimoji="0" lang="fr-FR"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 voile implanté au niveau de galerie  qui n’existe pas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p:cNvPicPr/>
          <p:nvPr/>
        </p:nvPicPr>
        <p:blipFill>
          <a:blip r:embed="rId3"/>
          <a:srcRect/>
          <a:stretch>
            <a:fillRect/>
          </a:stretch>
        </p:blipFill>
        <p:spPr bwMode="auto">
          <a:xfrm>
            <a:off x="1142976" y="5357826"/>
            <a:ext cx="7715304" cy="1500174"/>
          </a:xfrm>
          <a:prstGeom prst="rect">
            <a:avLst/>
          </a:prstGeom>
          <a:noFill/>
          <a:ln w="9525">
            <a:noFill/>
            <a:miter lim="800000"/>
            <a:headEnd/>
            <a:tailEnd/>
          </a:ln>
        </p:spPr>
      </p:pic>
      <p:sp>
        <p:nvSpPr>
          <p:cNvPr id="8" name="Rectangle à coins arrondis 7"/>
          <p:cNvSpPr/>
          <p:nvPr/>
        </p:nvSpPr>
        <p:spPr>
          <a:xfrm>
            <a:off x="5214942" y="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a:stretch>
            <a:fillRect/>
          </a:stretch>
        </p:blipFill>
        <p:spPr bwMode="auto">
          <a:xfrm>
            <a:off x="1142976" y="0"/>
            <a:ext cx="7786710" cy="3000371"/>
          </a:xfrm>
          <a:prstGeom prst="rect">
            <a:avLst/>
          </a:prstGeom>
          <a:noFill/>
          <a:ln w="9525">
            <a:noFill/>
            <a:miter lim="800000"/>
            <a:headEnd/>
            <a:tailEnd/>
          </a:ln>
        </p:spPr>
      </p:pic>
      <p:sp>
        <p:nvSpPr>
          <p:cNvPr id="59393" name="Rectangle 1"/>
          <p:cNvSpPr>
            <a:spLocks noChangeArrowheads="1"/>
          </p:cNvSpPr>
          <p:nvPr/>
        </p:nvSpPr>
        <p:spPr bwMode="auto">
          <a:xfrm>
            <a:off x="928662" y="3000372"/>
            <a:ext cx="821533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Variations des pressions interstitielles </a:t>
            </a:r>
            <a:r>
              <a:rPr lang="fr-FR" dirty="0" smtClean="0">
                <a:solidFill>
                  <a:srgbClr val="000000"/>
                </a:solidFill>
                <a:latin typeface="Times New Roman" pitchFamily="18" charset="0"/>
                <a:ea typeface="Calibri" pitchFamily="34" charset="0"/>
                <a:cs typeface="Times New Roman" pitchFamily="18" charset="0"/>
              </a:rPr>
              <a:t>( voile implanté au niveau de galerie qui n’existe pas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lvl="0" algn="ctr" rtl="0" eaLnBrk="0" fontAlgn="base" hangingPunct="0">
              <a:spcBef>
                <a:spcPct val="0"/>
              </a:spcBef>
              <a:spcAft>
                <a:spcPct val="0"/>
              </a:spcAf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Tableau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Valeurs des pressions interstitielles aux points de r</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rence </a:t>
            </a:r>
            <a:r>
              <a:rPr lang="fr-FR" dirty="0" smtClean="0">
                <a:solidFill>
                  <a:srgbClr val="000000"/>
                </a:solidFill>
                <a:latin typeface="Times New Roman" pitchFamily="18" charset="0"/>
                <a:ea typeface="Calibri" pitchFamily="34" charset="0"/>
                <a:cs typeface="Times New Roman" pitchFamily="18" charset="0"/>
              </a:rPr>
              <a:t>( voile implanté au niveau de galerie qui n’existe pas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p:nvPr/>
        </p:nvPicPr>
        <p:blipFill>
          <a:blip r:embed="rId3"/>
          <a:srcRect/>
          <a:stretch>
            <a:fillRect/>
          </a:stretch>
        </p:blipFill>
        <p:spPr bwMode="auto">
          <a:xfrm>
            <a:off x="1000100" y="4143380"/>
            <a:ext cx="8143900"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a:stretch>
            <a:fillRect/>
          </a:stretch>
        </p:blipFill>
        <p:spPr bwMode="auto">
          <a:xfrm>
            <a:off x="1142976" y="0"/>
            <a:ext cx="7785102" cy="2285992"/>
          </a:xfrm>
          <a:prstGeom prst="rect">
            <a:avLst/>
          </a:prstGeom>
          <a:noFill/>
          <a:ln w="9525">
            <a:noFill/>
            <a:miter lim="800000"/>
            <a:headEnd/>
            <a:tailEnd/>
          </a:ln>
        </p:spPr>
      </p:pic>
      <p:sp>
        <p:nvSpPr>
          <p:cNvPr id="60417" name="Rectangle 1"/>
          <p:cNvSpPr>
            <a:spLocks noChangeArrowheads="1"/>
          </p:cNvSpPr>
          <p:nvPr/>
        </p:nvSpPr>
        <p:spPr bwMode="auto">
          <a:xfrm>
            <a:off x="1000100" y="2285992"/>
            <a:ext cx="79296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0" fontAlgn="base">
              <a:spcBef>
                <a:spcPct val="0"/>
              </a:spcBef>
              <a:spcAft>
                <a:spcPct val="0"/>
              </a:spcAf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Variation des intensit</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de vitesse (m/s) -</a:t>
            </a:r>
            <a:r>
              <a:rPr lang="fr-FR" dirty="0" smtClean="0">
                <a:solidFill>
                  <a:srgbClr val="000000"/>
                </a:solidFill>
                <a:latin typeface="Times New Roman" pitchFamily="18" charset="0"/>
                <a:ea typeface="Calibri" pitchFamily="34" charset="0"/>
                <a:cs typeface="Times New Roman" pitchFamily="18" charset="0"/>
              </a:rPr>
              <a:t> ( voile implanté au niveau de galerie qui n’existe pas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lvl="0" algn="ctr" rtl="0" eaLnBrk="0" fontAlgn="base" hangingPunct="0">
              <a:spcBef>
                <a:spcPct val="0"/>
              </a:spcBef>
              <a:spcAft>
                <a:spcPct val="0"/>
              </a:spcAf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Tableau</a:t>
            </a:r>
            <a:r>
              <a:rPr kumimoji="0" lang="fr-FR"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Valeurs des intensit</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de vitesse aux points de r</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fr-FR" b="0" i="0" u="none" strike="noStrike" cap="none" normalizeH="0" baseline="0" dirty="0" smtClean="0">
                <a:ln>
                  <a:noFill/>
                </a:ln>
                <a:solidFill>
                  <a:srgbClr val="000000"/>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rence (m/s) -</a:t>
            </a:r>
            <a:r>
              <a:rPr lang="fr-FR" dirty="0" smtClean="0">
                <a:solidFill>
                  <a:srgbClr val="000000"/>
                </a:solidFill>
                <a:latin typeface="Times New Roman" pitchFamily="18" charset="0"/>
                <a:ea typeface="Calibri" pitchFamily="34" charset="0"/>
                <a:cs typeface="Times New Roman" pitchFamily="18" charset="0"/>
              </a:rPr>
              <a:t> ( voile implanté au niveau de galerie qui n’existe pas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8" name="Picture 2"/>
          <p:cNvPicPr>
            <a:picLocks noChangeAspect="1" noChangeArrowheads="1"/>
          </p:cNvPicPr>
          <p:nvPr/>
        </p:nvPicPr>
        <p:blipFill>
          <a:blip r:embed="rId3"/>
          <a:srcRect/>
          <a:stretch>
            <a:fillRect/>
          </a:stretch>
        </p:blipFill>
        <p:spPr bwMode="auto">
          <a:xfrm>
            <a:off x="1000100" y="3571876"/>
            <a:ext cx="8001056" cy="3286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0"/>
            <a:ext cx="8290778" cy="6858000"/>
          </a:xfrm>
        </p:spPr>
        <p:txBody>
          <a:bodyPr>
            <a:normAutofit/>
          </a:bodyPr>
          <a:lstStyle/>
          <a:p>
            <a:pPr algn="l" rtl="0">
              <a:buNone/>
            </a:pPr>
            <a:r>
              <a:rPr lang="fr-FR" sz="2400" b="1" i="1" dirty="0" smtClean="0">
                <a:solidFill>
                  <a:srgbClr val="FF0000"/>
                </a:solidFill>
                <a:latin typeface="Segoe UI Symbol" pitchFamily="34" charset="0"/>
                <a:ea typeface="Segoe UI Symbol" pitchFamily="34" charset="0"/>
                <a:cs typeface="Times New Roman" pitchFamily="18" charset="0"/>
              </a:rPr>
              <a:t>    </a:t>
            </a:r>
            <a:r>
              <a:rPr lang="fr-FR" sz="2400" b="1" dirty="0" smtClean="0">
                <a:solidFill>
                  <a:srgbClr val="FF0000"/>
                </a:solidFill>
                <a:latin typeface="Segoe UI Symbol" pitchFamily="34" charset="0"/>
                <a:ea typeface="Segoe UI Symbol" pitchFamily="34" charset="0"/>
                <a:cs typeface="Times New Roman" pitchFamily="18" charset="0"/>
              </a:rPr>
              <a:t>8)-INTERPRETATION DES RESULTAS</a:t>
            </a:r>
          </a:p>
          <a:p>
            <a:pPr algn="l" rtl="0">
              <a:buNone/>
            </a:pPr>
            <a:r>
              <a:rPr lang="fr-FR" sz="2000" b="1" dirty="0" smtClean="0">
                <a:latin typeface="Segoe UI Symbol" pitchFamily="34" charset="0"/>
                <a:ea typeface="Segoe UI Symbol" pitchFamily="34" charset="0"/>
                <a:cs typeface="Times New Roman" pitchFamily="18" charset="0"/>
              </a:rPr>
              <a:t>   </a:t>
            </a:r>
            <a:r>
              <a:rPr lang="fr-FR" sz="2000" b="1" dirty="0" smtClean="0">
                <a:solidFill>
                  <a:srgbClr val="00B0F0"/>
                </a:solidFill>
                <a:latin typeface="Segoe UI Symbol" pitchFamily="34" charset="0"/>
                <a:ea typeface="Segoe UI Symbol" pitchFamily="34" charset="0"/>
                <a:cs typeface="Times New Roman" pitchFamily="18" charset="0"/>
              </a:rPr>
              <a:t> A)-Confrontation auscultation - modélisation</a:t>
            </a:r>
            <a:endParaRPr lang="fr-FR" sz="2000" dirty="0" smtClean="0">
              <a:solidFill>
                <a:srgbClr val="00B0F0"/>
              </a:solidFill>
              <a:latin typeface="Segoe UI Symbol" pitchFamily="34" charset="0"/>
              <a:ea typeface="Segoe UI Symbol" pitchFamily="34" charset="0"/>
              <a:cs typeface="Times New Roman" pitchFamily="18" charset="0"/>
            </a:endParaRPr>
          </a:p>
          <a:p>
            <a:pPr algn="l" rtl="0">
              <a:buNone/>
            </a:pPr>
            <a:r>
              <a:rPr lang="fr-FR" sz="2000" dirty="0" smtClean="0">
                <a:latin typeface="Segoe UI Symbol" pitchFamily="34" charset="0"/>
                <a:ea typeface="Segoe UI Symbol" pitchFamily="34" charset="0"/>
                <a:cs typeface="Times New Roman" pitchFamily="18" charset="0"/>
              </a:rPr>
              <a:t>    Cette partie concerne la variante du voile implanté à l'amont du barrage (conception avec laquelle le barrage a été réalisé). La figure suivante donne la comparaison des pressions interstitielles aux points A, B, E H, K et M au niveau desquels le barrage est ausculté par des capteurs de pressions interstitielles.</a:t>
            </a:r>
          </a:p>
          <a:p>
            <a:pPr algn="l" rtl="0">
              <a:buNone/>
            </a:pPr>
            <a:r>
              <a:rPr lang="fr-FR" sz="2000" dirty="0" smtClean="0">
                <a:latin typeface="Segoe UI Symbol" pitchFamily="34" charset="0"/>
                <a:ea typeface="Segoe UI Symbol" pitchFamily="34" charset="0"/>
                <a:cs typeface="Times New Roman" pitchFamily="18" charset="0"/>
              </a:rPr>
              <a:t>     </a:t>
            </a:r>
          </a:p>
          <a:p>
            <a:pPr algn="l" rtl="0">
              <a:buNone/>
            </a:pPr>
            <a:endParaRPr lang="fr-FR" sz="2000" dirty="0" smtClean="0">
              <a:latin typeface="Segoe UI Symbol" pitchFamily="34" charset="0"/>
              <a:ea typeface="Segoe UI Symbol" pitchFamily="34" charset="0"/>
            </a:endParaRPr>
          </a:p>
          <a:p>
            <a:endParaRPr lang="fr-FR" dirty="0">
              <a:latin typeface="Segoe UI Symbol" pitchFamily="34" charset="0"/>
              <a:ea typeface="Segoe UI Symbol" pitchFamily="34" charset="0"/>
            </a:endParaRPr>
          </a:p>
        </p:txBody>
      </p:sp>
      <p:graphicFrame>
        <p:nvGraphicFramePr>
          <p:cNvPr id="4" name="Graphique 3"/>
          <p:cNvGraphicFramePr/>
          <p:nvPr/>
        </p:nvGraphicFramePr>
        <p:xfrm>
          <a:off x="1142976" y="2357430"/>
          <a:ext cx="7572428" cy="2643206"/>
        </p:xfrm>
        <a:graphic>
          <a:graphicData uri="http://schemas.openxmlformats.org/drawingml/2006/chart">
            <c:chart xmlns:c="http://schemas.openxmlformats.org/drawingml/2006/chart" xmlns:r="http://schemas.openxmlformats.org/officeDocument/2006/relationships" r:id="rId2"/>
          </a:graphicData>
        </a:graphic>
      </p:graphicFrame>
      <p:sp>
        <p:nvSpPr>
          <p:cNvPr id="61441" name="Rectangle 1"/>
          <p:cNvSpPr>
            <a:spLocks noChangeArrowheads="1"/>
          </p:cNvSpPr>
          <p:nvPr/>
        </p:nvSpPr>
        <p:spPr bwMode="auto">
          <a:xfrm>
            <a:off x="1000100" y="5072074"/>
            <a:ext cx="81439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Figure   :</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Comparaison des pressions interstitielles auscultation – modélisation</a:t>
            </a:r>
          </a:p>
          <a:p>
            <a:pPr lvl="0" algn="l" rtl="0"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 Les pressions interstitielles obtenues par modélisation sont relativement élevées par rapport à celles auscultés aux points K et M.</a:t>
            </a:r>
            <a:endParaRPr lang="fr-FR" sz="2000" dirty="0" smtClean="0">
              <a:latin typeface="Times New Roman" pitchFamily="18" charset="0"/>
              <a:cs typeface="Times New Roman" pitchFamily="18" charset="0"/>
            </a:endParaRPr>
          </a:p>
          <a:p>
            <a:pPr lvl="0" algn="l" rtl="0"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Les gradients hydrauliques obtenus par modélisation  sont relativement élevés aux points E, F, H, N et au pied aval du barrage.</a:t>
            </a:r>
            <a:endParaRPr lang="fr-FR"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0"/>
            <a:ext cx="8358214" cy="6248400"/>
          </a:xfrm>
        </p:spPr>
        <p:txBody>
          <a:bodyPr>
            <a:normAutofit/>
          </a:bodyPr>
          <a:lstStyle/>
          <a:p>
            <a:pPr algn="l" rtl="0">
              <a:buNone/>
            </a:pPr>
            <a:r>
              <a:rPr lang="fr-FR" sz="1900" b="1" dirty="0" smtClean="0">
                <a:solidFill>
                  <a:srgbClr val="00B0F0"/>
                </a:solidFill>
                <a:latin typeface="Segoe UI Symbol" pitchFamily="34" charset="0"/>
                <a:ea typeface="Segoe UI Symbol" pitchFamily="34" charset="0"/>
                <a:cs typeface="Times New Roman" pitchFamily="18" charset="0"/>
              </a:rPr>
              <a:t> </a:t>
            </a:r>
            <a:r>
              <a:rPr lang="fr-FR" sz="1900" b="1" i="1" dirty="0" smtClean="0">
                <a:solidFill>
                  <a:srgbClr val="00B0F0"/>
                </a:solidFill>
                <a:latin typeface="Segoe UI Symbol" pitchFamily="34" charset="0"/>
                <a:ea typeface="Segoe UI Symbol" pitchFamily="34" charset="0"/>
                <a:cs typeface="Times New Roman" pitchFamily="18" charset="0"/>
              </a:rPr>
              <a:t>B)-INFLUENCE DE L’IMPLATATIONS DU VOILE</a:t>
            </a:r>
          </a:p>
          <a:p>
            <a:pPr algn="l" rtl="0">
              <a:buFont typeface="Wingdings" pitchFamily="2" charset="2"/>
              <a:buChar char="v"/>
            </a:pPr>
            <a:r>
              <a:rPr lang="fr-FR" sz="2000" dirty="0" smtClean="0">
                <a:latin typeface="Segoe UI Symbol" pitchFamily="34" charset="0"/>
                <a:ea typeface="Segoe UI Symbol" pitchFamily="34" charset="0"/>
                <a:cs typeface="Times New Roman" pitchFamily="18" charset="0"/>
              </a:rPr>
              <a:t> Le gradient hydraulique au pied aval du barrage, soit au point P pour le cas d'un voile implanté au pied amont du barrage (i = 0.5) est plus élevé que celui du cas du voile implanté à l'axe du barrage (i = 0.39).</a:t>
            </a:r>
          </a:p>
          <a:p>
            <a:pPr algn="l" rtl="0">
              <a:buFont typeface="Wingdings" pitchFamily="2" charset="2"/>
              <a:buChar char="v"/>
            </a:pPr>
            <a:r>
              <a:rPr lang="fr-FR" sz="2000" dirty="0" smtClean="0">
                <a:latin typeface="Segoe UI Symbol" pitchFamily="34" charset="0"/>
                <a:ea typeface="Segoe UI Symbol" pitchFamily="34" charset="0"/>
                <a:cs typeface="Times New Roman" pitchFamily="18" charset="0"/>
              </a:rPr>
              <a:t> La variation des pressions interstitielles en fondations est similaire pour les deux cas d'implantation du voile à l'exception des zones illustrées la figure suivante  </a:t>
            </a:r>
          </a:p>
          <a:p>
            <a:pPr algn="l" rtl="0">
              <a:buFont typeface="Wingdings" pitchFamily="2" charset="2"/>
              <a:buChar char="v"/>
            </a:pPr>
            <a:r>
              <a:rPr lang="fr-FR" sz="2000" dirty="0" smtClean="0">
                <a:latin typeface="Segoe UI Symbol" pitchFamily="34" charset="0"/>
                <a:ea typeface="Segoe UI Symbol" pitchFamily="34" charset="0"/>
                <a:cs typeface="Times New Roman" pitchFamily="18" charset="0"/>
              </a:rPr>
              <a:t>Les intensité de vitesses sont relativement élevées pour le cas du voile implanté en amont du barrage.</a:t>
            </a:r>
            <a:endParaRPr lang="fr-FR" sz="2000" dirty="0">
              <a:latin typeface="Segoe UI Symbol" pitchFamily="34" charset="0"/>
              <a:ea typeface="Segoe UI Symbol" pitchFamily="34" charset="0"/>
              <a:cs typeface="Times New Roman" pitchFamily="18" charset="0"/>
            </a:endParaRPr>
          </a:p>
        </p:txBody>
      </p:sp>
      <p:graphicFrame>
        <p:nvGraphicFramePr>
          <p:cNvPr id="4" name="Graphique 3"/>
          <p:cNvGraphicFramePr/>
          <p:nvPr/>
        </p:nvGraphicFramePr>
        <p:xfrm>
          <a:off x="1214414" y="3143248"/>
          <a:ext cx="7500990"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62465" name="Rectangle 1"/>
          <p:cNvSpPr>
            <a:spLocks noChangeArrowheads="1"/>
          </p:cNvSpPr>
          <p:nvPr/>
        </p:nvSpPr>
        <p:spPr bwMode="auto">
          <a:xfrm>
            <a:off x="1000100" y="6007262"/>
            <a:ext cx="81439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variation des pressions interstitielles en fondations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2878" y="1071546"/>
            <a:ext cx="8215402" cy="646331"/>
          </a:xfrm>
          <a:prstGeom prst="rect">
            <a:avLst/>
          </a:prstGeom>
        </p:spPr>
        <p:txBody>
          <a:bodyPr wrap="square">
            <a:spAutoFit/>
          </a:bodyPr>
          <a:lstStyle/>
          <a:p>
            <a:pPr lvl="0" algn="just" rtl="0"/>
            <a:endParaRPr lang="fr-FR" dirty="0" smtClean="0">
              <a:latin typeface="Arial" pitchFamily="34" charset="0"/>
              <a:cs typeface="Arial" pitchFamily="34" charset="0"/>
            </a:endParaRPr>
          </a:p>
          <a:p>
            <a:pPr algn="just" rtl="0"/>
            <a:endParaRPr lang="ar-DZ" dirty="0"/>
          </a:p>
        </p:txBody>
      </p:sp>
      <p:sp>
        <p:nvSpPr>
          <p:cNvPr id="12" name="Rectangle 11"/>
          <p:cNvSpPr/>
          <p:nvPr/>
        </p:nvSpPr>
        <p:spPr>
          <a:xfrm>
            <a:off x="1000100" y="1"/>
            <a:ext cx="8143900" cy="646331"/>
          </a:xfrm>
          <a:prstGeom prst="rect">
            <a:avLst/>
          </a:prstGeom>
          <a:gradFill>
            <a:gsLst>
              <a:gs pos="0">
                <a:srgbClr val="FFEFD1"/>
              </a:gs>
              <a:gs pos="64999">
                <a:srgbClr val="F0EBD5"/>
              </a:gs>
              <a:gs pos="100000">
                <a:srgbClr val="D1C39F"/>
              </a:gs>
            </a:gsLst>
            <a:lin ang="5400000" scaled="0"/>
          </a:gradFill>
        </p:spPr>
        <p:style>
          <a:lnRef idx="1">
            <a:schemeClr val="accent2"/>
          </a:lnRef>
          <a:fillRef idx="2">
            <a:schemeClr val="accent2"/>
          </a:fillRef>
          <a:effectRef idx="1">
            <a:schemeClr val="accent2"/>
          </a:effectRef>
          <a:fontRef idx="minor">
            <a:schemeClr val="dk1"/>
          </a:fontRef>
        </p:style>
        <p:txBody>
          <a:bodyPr wrap="square">
            <a:spAutoFit/>
          </a:bodyPr>
          <a:lstStyle/>
          <a:p>
            <a:pPr algn="ctr" rtl="0"/>
            <a:r>
              <a:rPr kumimoji="0" lang="fr-FR" sz="3600" b="1" i="0" u="none" strike="noStrike" cap="none" normalizeH="0" baseline="0" dirty="0" smtClean="0">
                <a:ln>
                  <a:noFill/>
                </a:ln>
                <a:solidFill>
                  <a:schemeClr val="tx1"/>
                </a:solidFill>
                <a:effectLst/>
                <a:latin typeface="Segoe UI Symbol" pitchFamily="34" charset="0"/>
                <a:ea typeface="Segoe UI Symbol" pitchFamily="34" charset="0"/>
                <a:cs typeface="Times New Roman" pitchFamily="18" charset="0"/>
              </a:rPr>
              <a:t>CONCLUSION</a:t>
            </a:r>
            <a:endParaRPr lang="ar-DZ" sz="3600" b="1" dirty="0">
              <a:latin typeface="Segoe UI Symbol" pitchFamily="34" charset="0"/>
              <a:ea typeface="Segoe UI Symbol" pitchFamily="34" charset="0"/>
            </a:endParaRPr>
          </a:p>
        </p:txBody>
      </p:sp>
      <p:sp>
        <p:nvSpPr>
          <p:cNvPr id="3073" name="Rectangle 1"/>
          <p:cNvSpPr>
            <a:spLocks noChangeArrowheads="1"/>
          </p:cNvSpPr>
          <p:nvPr/>
        </p:nvSpPr>
        <p:spPr bwMode="auto">
          <a:xfrm>
            <a:off x="1000100" y="861773"/>
            <a:ext cx="8143900" cy="96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lnSpc>
                <a:spcPct val="150000"/>
              </a:lnSpc>
            </a:pPr>
            <a:endParaRPr lang="fr-FR" sz="2000" dirty="0" smtClean="0">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1000100" y="2214554"/>
            <a:ext cx="8143900" cy="914161"/>
          </a:xfrm>
          <a:prstGeom prst="rect">
            <a:avLst/>
          </a:prstGeom>
        </p:spPr>
        <p:txBody>
          <a:bodyPr wrap="square">
            <a:spAutoFit/>
          </a:bodyPr>
          <a:lstStyle/>
          <a:p>
            <a:pPr algn="l" rtl="0">
              <a:lnSpc>
                <a:spcPct val="150000"/>
              </a:lnSpc>
            </a:pPr>
            <a:endParaRPr lang="fr-FR" dirty="0" smtClean="0">
              <a:latin typeface="Times New Roman" pitchFamily="18" charset="0"/>
              <a:cs typeface="Times New Roman" pitchFamily="18" charset="0"/>
            </a:endParaRPr>
          </a:p>
          <a:p>
            <a:pPr algn="l" rtl="0">
              <a:lnSpc>
                <a:spcPct val="150000"/>
              </a:lnSpc>
            </a:pPr>
            <a:endParaRPr lang="fr-FR" sz="2000" dirty="0">
              <a:latin typeface="Times New Roman" pitchFamily="18" charset="0"/>
              <a:cs typeface="Times New Roman" pitchFamily="18" charset="0"/>
            </a:endParaRPr>
          </a:p>
        </p:txBody>
      </p:sp>
      <p:sp>
        <p:nvSpPr>
          <p:cNvPr id="8" name="Rectangle 7"/>
          <p:cNvSpPr/>
          <p:nvPr/>
        </p:nvSpPr>
        <p:spPr>
          <a:xfrm>
            <a:off x="1000100" y="642918"/>
            <a:ext cx="8143900" cy="6370975"/>
          </a:xfrm>
          <a:prstGeom prst="rect">
            <a:avLst/>
          </a:prstGeom>
        </p:spPr>
        <p:txBody>
          <a:bodyPr wrap="square">
            <a:spAutoFit/>
          </a:bodyPr>
          <a:lstStyle/>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Le comportement d’un aménagement de barrages n’est pas uniquement lié à la réussite de ses études et de sa réalisation, mais également à l’efficacité de son exploitation et auscultation. </a:t>
            </a: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La surveillance des barrages vise principalement à suivre les évolutions du comportement du barrage et permet de décider de la nature et de l'urgence des interventions de maintenance ou de réparation.</a:t>
            </a: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Elle doit permettre de  comparer le comportement de l’ouvrage par rapport aux prévisions du projet, que ce soit pour vérifier certaines hypothèses de calcul, pour valider les résultats de ces calculs ou pour vérifier la pertinence de tel ou tel choix technique. </a:t>
            </a: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L'analyse du comportement concerne souvent l’évolution du plan d’eau, la piézométrie dans différentes zones, les pressions interstitielles et totales et les débits de fuite et de drainage.</a:t>
            </a:r>
            <a:endParaRPr lang="fr-FR" sz="2400" dirty="0">
              <a:latin typeface="Segoe UI Symbol" pitchFamily="34" charset="0"/>
              <a:ea typeface="Segoe UI Symbol" pitchFamily="34"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214290"/>
            <a:ext cx="8143900" cy="6370975"/>
          </a:xfrm>
          <a:prstGeom prst="rect">
            <a:avLst/>
          </a:prstGeom>
        </p:spPr>
        <p:txBody>
          <a:bodyPr wrap="square">
            <a:spAutoFit/>
          </a:bodyPr>
          <a:lstStyle/>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Tenant compte de la géologie complexe des fondations du barrage </a:t>
            </a:r>
            <a:r>
              <a:rPr lang="fr-FR" sz="2400" dirty="0" err="1" smtClean="0">
                <a:latin typeface="Segoe UI Symbol" pitchFamily="34" charset="0"/>
                <a:ea typeface="Segoe UI Symbol" pitchFamily="34" charset="0"/>
                <a:cs typeface="Times New Roman" pitchFamily="18" charset="0"/>
              </a:rPr>
              <a:t>Sikkak</a:t>
            </a:r>
            <a:r>
              <a:rPr lang="fr-FR" sz="2400" dirty="0" smtClean="0">
                <a:latin typeface="Segoe UI Symbol" pitchFamily="34" charset="0"/>
                <a:ea typeface="Segoe UI Symbol" pitchFamily="34" charset="0"/>
                <a:cs typeface="Times New Roman" pitchFamily="18" charset="0"/>
              </a:rPr>
              <a:t>, du système d'injection particulier et de l'absence de la galerie de visite et de drainage permettant la réhabilitation </a:t>
            </a:r>
          </a:p>
          <a:p>
            <a:pPr algn="l" rtl="0"/>
            <a:r>
              <a:rPr lang="fr-FR" sz="2400" dirty="0" smtClean="0">
                <a:latin typeface="Segoe UI Symbol" pitchFamily="34" charset="0"/>
                <a:ea typeface="Segoe UI Symbol" pitchFamily="34" charset="0"/>
                <a:cs typeface="Times New Roman" pitchFamily="18" charset="0"/>
              </a:rPr>
              <a:t>éventuelle des voiles,</a:t>
            </a: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le phénomène des infiltrations dans les fondations du barrage doit être régulièrement contrôlé à travers </a:t>
            </a:r>
          </a:p>
          <a:p>
            <a:pPr algn="l"/>
            <a:r>
              <a:rPr lang="fr-FR" sz="2400" dirty="0" smtClean="0">
                <a:latin typeface="Segoe UI Symbol" pitchFamily="34" charset="0"/>
                <a:ea typeface="Segoe UI Symbol" pitchFamily="34" charset="0"/>
                <a:cs typeface="Times New Roman" pitchFamily="18" charset="0"/>
              </a:rPr>
              <a:t>le suivi des mesures d'auscultation.</a:t>
            </a:r>
          </a:p>
          <a:p>
            <a:pPr algn="l"/>
            <a:endParaRPr lang="fr-FR" sz="2400" dirty="0" smtClean="0">
              <a:latin typeface="Segoe UI Symbol" pitchFamily="34" charset="0"/>
              <a:ea typeface="Segoe UI Symbol" pitchFamily="34" charset="0"/>
              <a:cs typeface="Times New Roman" pitchFamily="18" charset="0"/>
            </a:endParaRP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L'interprétation des mesures d'auscultation au niveau du barrage </a:t>
            </a:r>
            <a:r>
              <a:rPr lang="fr-FR" sz="2400" dirty="0" err="1" smtClean="0">
                <a:latin typeface="Segoe UI Symbol" pitchFamily="34" charset="0"/>
                <a:ea typeface="Segoe UI Symbol" pitchFamily="34" charset="0"/>
                <a:cs typeface="Times New Roman" pitchFamily="18" charset="0"/>
              </a:rPr>
              <a:t>Sikkak</a:t>
            </a:r>
            <a:r>
              <a:rPr lang="fr-FR" sz="2400" dirty="0" smtClean="0">
                <a:latin typeface="Segoe UI Symbol" pitchFamily="34" charset="0"/>
                <a:ea typeface="Segoe UI Symbol" pitchFamily="34" charset="0"/>
                <a:cs typeface="Times New Roman" pitchFamily="18" charset="0"/>
              </a:rPr>
              <a:t> en matière d'évolution des pressions interstitielles, de la piézométrie et des débits de fuite et de drainage a permis de dégager les conclusions ci-dessous:</a:t>
            </a:r>
          </a:p>
          <a:p>
            <a:pPr algn="l"/>
            <a:endParaRPr lang="fr-FR" sz="2400" dirty="0" smtClean="0">
              <a:latin typeface="Segoe UI Symbol" pitchFamily="34" charset="0"/>
              <a:ea typeface="Segoe UI Symbol" pitchFamily="34" charset="0"/>
              <a:cs typeface="Times New Roman" pitchFamily="18" charset="0"/>
            </a:endParaRP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Lors du premier remplissage, les niveaux </a:t>
            </a:r>
            <a:r>
              <a:rPr lang="fr-FR" sz="2400" dirty="0" err="1" smtClean="0">
                <a:latin typeface="Segoe UI Symbol" pitchFamily="34" charset="0"/>
                <a:ea typeface="Segoe UI Symbol" pitchFamily="34" charset="0"/>
                <a:cs typeface="Times New Roman" pitchFamily="18" charset="0"/>
              </a:rPr>
              <a:t>piézomètriques</a:t>
            </a:r>
            <a:r>
              <a:rPr lang="fr-FR" sz="2400" dirty="0" smtClean="0">
                <a:latin typeface="Segoe UI Symbol" pitchFamily="34" charset="0"/>
                <a:ea typeface="Segoe UI Symbol" pitchFamily="34" charset="0"/>
                <a:cs typeface="Times New Roman" pitchFamily="18" charset="0"/>
              </a:rPr>
              <a:t> enregistrée par le piézomètre PH1 sont supérieurs aux niveaux du plan d’eau avec un écart de 5 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142852"/>
            <a:ext cx="81439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rPr>
              <a:t>Le niveau </a:t>
            </a:r>
            <a:r>
              <a:rPr kumimoji="0" lang="fr-FR" sz="2400" b="0" i="0" u="none" strike="noStrike" cap="none" normalizeH="0" baseline="0" dirty="0" err="1" smtClean="0">
                <a:ln>
                  <a:noFill/>
                </a:ln>
                <a:solidFill>
                  <a:schemeClr val="tx1"/>
                </a:solidFill>
                <a:effectLst/>
                <a:latin typeface="Segoe UI Semilight" pitchFamily="34" charset="0"/>
                <a:ea typeface="Times New Roman" pitchFamily="18" charset="0"/>
                <a:cs typeface="Segoe UI Semilight" pitchFamily="34" charset="0"/>
              </a:rPr>
              <a:t>piézomètrique</a:t>
            </a:r>
            <a:r>
              <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rPr>
              <a:t>  PH1 devait être inférieur à celui du PH4. L’écart lors de la mise en eau est de 10 m.</a:t>
            </a:r>
          </a:p>
          <a:p>
            <a:pPr marL="0" marR="0" lvl="0" indent="0" algn="justLow" defTabSz="914400" rtl="0" eaLnBrk="1" fontAlgn="base" latinLnBrk="0" hangingPunct="1">
              <a:lnSpc>
                <a:spcPct val="100000"/>
              </a:lnSpc>
              <a:spcBef>
                <a:spcPct val="0"/>
              </a:spcBef>
              <a:spcAft>
                <a:spcPct val="0"/>
              </a:spcAft>
              <a:buClrTx/>
              <a:buSzTx/>
              <a:buFontTx/>
              <a:buChar char="-"/>
              <a:tabLst/>
            </a:pPr>
            <a:endPar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rPr>
              <a:t>La rive gauche est en contact avec le lac du barrage. Ceci peut être lié à la suppression de la 3</a:t>
            </a:r>
            <a:r>
              <a:rPr kumimoji="0" lang="fr-FR" sz="2400" b="0" i="0" u="none" strike="noStrike" cap="none" normalizeH="0" baseline="30000" dirty="0" smtClean="0">
                <a:ln>
                  <a:noFill/>
                </a:ln>
                <a:solidFill>
                  <a:schemeClr val="tx1"/>
                </a:solidFill>
                <a:effectLst/>
                <a:latin typeface="Segoe UI Semilight" pitchFamily="34" charset="0"/>
                <a:ea typeface="Times New Roman" pitchFamily="18" charset="0"/>
                <a:cs typeface="Segoe UI Semilight" pitchFamily="34" charset="0"/>
              </a:rPr>
              <a:t>ème</a:t>
            </a:r>
            <a:r>
              <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rPr>
              <a:t> ligne du voile d’injection réalisé en rive droite.</a:t>
            </a: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rPr>
              <a:t>La variation du débit de la source N°1 située en rive gauche sur les fondations de grés suit fidèlement la variation des niveaux du plan d’eau. Cette source, à priori, est en relation avec le lac du barrage et est à surveiller. </a:t>
            </a: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rPr>
              <a:t> Le débit de drainage est relativement faible et en harmonie avec la variation  des niveaux du plan d’eau.</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Segoe UI Semilight" pitchFamily="34" charset="0"/>
                <a:ea typeface="Times New Roman" pitchFamily="18" charset="0"/>
                <a:cs typeface="Segoe UI Semilight" pitchFamily="34" charset="0"/>
              </a:rPr>
              <a:t>En terme de validation du comportement du barrage à travers la modélisation numérique, les conclusions ci-dessous sont à énumérer:</a:t>
            </a:r>
            <a:endParaRPr kumimoji="0" lang="fr-FR" sz="2400" b="0" i="0" u="none" strike="noStrike" cap="none" normalizeH="0" baseline="0" dirty="0" smtClean="0">
              <a:ln>
                <a:noFill/>
              </a:ln>
              <a:solidFill>
                <a:schemeClr val="tx1"/>
              </a:solidFill>
              <a:effectLst/>
              <a:latin typeface="Segoe UI Semilight" pitchFamily="34" charset="0"/>
              <a:cs typeface="Segoe UI Semilight"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0"/>
            <a:ext cx="8143900" cy="6278642"/>
          </a:xfrm>
          <a:prstGeom prst="rect">
            <a:avLst/>
          </a:prstGeom>
        </p:spPr>
        <p:txBody>
          <a:bodyPr wrap="square">
            <a:spAutoFit/>
          </a:bodyPr>
          <a:lstStyle/>
          <a:p>
            <a:pPr lvl="0" algn="justLow" rtl="0" eaLnBrk="0" fontAlgn="base" hangingPunct="0">
              <a:spcBef>
                <a:spcPct val="0"/>
              </a:spcBef>
              <a:spcAft>
                <a:spcPct val="0"/>
              </a:spcAft>
            </a:pPr>
            <a:endParaRPr lang="fr-FR" dirty="0" smtClean="0">
              <a:latin typeface="Segoe UI Symbol" pitchFamily="34" charset="0"/>
              <a:ea typeface="Segoe UI Symbol" pitchFamily="34" charset="0"/>
              <a:cs typeface="Times New Roman" pitchFamily="18" charset="0"/>
            </a:endParaRP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Les pressions interstitielles obtenues par modélisation sont relativement élevées par rapport à celles auscultées, notamment au niveau au voisinage du voile d'injection.</a:t>
            </a:r>
          </a:p>
          <a:p>
            <a:pPr algn="l" rtl="0"/>
            <a:endParaRPr lang="fr-FR" sz="2400" dirty="0" smtClean="0">
              <a:latin typeface="Segoe UI Symbol" pitchFamily="34" charset="0"/>
              <a:ea typeface="Segoe UI Symbol" pitchFamily="34" charset="0"/>
              <a:cs typeface="Times New Roman" pitchFamily="18" charset="0"/>
            </a:endParaRP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Le gradient hydraulique au pied aval du barrage, soit au point P pour le cas d'un voile implanté au pied amont du barrage (i = 0.5) est plus élevé que celui du cas du voile implanté à l'axe du barrage (i = 0.39).</a:t>
            </a:r>
          </a:p>
          <a:p>
            <a:pPr algn="l" rtl="0"/>
            <a:endParaRPr lang="fr-FR" sz="2400" dirty="0" smtClean="0">
              <a:latin typeface="Segoe UI Symbol" pitchFamily="34" charset="0"/>
              <a:ea typeface="Segoe UI Symbol" pitchFamily="34" charset="0"/>
              <a:cs typeface="Times New Roman" pitchFamily="18" charset="0"/>
            </a:endParaRP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La variation des pressions interstitielles en fondations est similaire pour les deux cas d'implantation du voile à l'exception du voisinage du voile.</a:t>
            </a:r>
          </a:p>
          <a:p>
            <a:pPr algn="l" rtl="0"/>
            <a:r>
              <a:rPr lang="fr-FR" sz="2400" dirty="0" smtClean="0">
                <a:latin typeface="Segoe UI Symbol" pitchFamily="34" charset="0"/>
                <a:ea typeface="Segoe UI Symbol" pitchFamily="34" charset="0"/>
                <a:cs typeface="Times New Roman" pitchFamily="18" charset="0"/>
              </a:rPr>
              <a:t> </a:t>
            </a:r>
          </a:p>
          <a:p>
            <a:pPr algn="l" rtl="0">
              <a:buFont typeface="Wingdings" pitchFamily="2" charset="2"/>
              <a:buChar char="v"/>
            </a:pPr>
            <a:r>
              <a:rPr lang="fr-FR" sz="2400" dirty="0" smtClean="0">
                <a:latin typeface="Segoe UI Symbol" pitchFamily="34" charset="0"/>
                <a:ea typeface="Segoe UI Symbol" pitchFamily="34" charset="0"/>
                <a:cs typeface="Times New Roman" pitchFamily="18" charset="0"/>
              </a:rPr>
              <a:t> Les intensité de vitesses sont relativement élevées pour le cas du voile implanté en amont du barrage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976" y="1357298"/>
            <a:ext cx="7429551" cy="3570208"/>
          </a:xfrm>
          <a:prstGeom prst="rect">
            <a:avLst/>
          </a:prstGeom>
        </p:spPr>
        <p:txBody>
          <a:bodyPr wrap="square">
            <a:spAutoFit/>
          </a:bodyPr>
          <a:lstStyle/>
          <a:p>
            <a:pPr algn="ctr"/>
            <a:r>
              <a:rPr lang="fr-FR" sz="8000" b="1" dirty="0" smtClean="0">
                <a:ln w="12700">
                  <a:solidFill>
                    <a:schemeClr val="accent5"/>
                  </a:solidFill>
                  <a:prstDash val="solid"/>
                </a:ln>
                <a:solidFill>
                  <a:srgbClr val="C00000"/>
                </a:solidFill>
                <a:latin typeface="Lucida Calligraphy" pitchFamily="66" charset="0"/>
              </a:rPr>
              <a:t>Merci </a:t>
            </a:r>
          </a:p>
          <a:p>
            <a:pPr algn="ctr"/>
            <a:r>
              <a:rPr lang="fr-FR" sz="8000" b="1" dirty="0" smtClean="0">
                <a:ln w="12700">
                  <a:solidFill>
                    <a:schemeClr val="accent5"/>
                  </a:solidFill>
                  <a:prstDash val="solid"/>
                </a:ln>
                <a:solidFill>
                  <a:srgbClr val="C00000"/>
                </a:solidFill>
                <a:latin typeface="Lucida Calligraphy" pitchFamily="66" charset="0"/>
              </a:rPr>
              <a:t>pour votre </a:t>
            </a:r>
            <a:r>
              <a:rPr lang="fr-FR" sz="6600" b="1" dirty="0" smtClean="0">
                <a:ln w="12700">
                  <a:solidFill>
                    <a:schemeClr val="accent5"/>
                  </a:solidFill>
                  <a:prstDash val="solid"/>
                </a:ln>
                <a:solidFill>
                  <a:srgbClr val="C00000"/>
                </a:solidFill>
                <a:latin typeface="Lucida Calligraphy" pitchFamily="66" charset="0"/>
              </a:rPr>
              <a:t>attention</a:t>
            </a:r>
            <a:endParaRPr lang="fr-FR" sz="6600" b="1" dirty="0">
              <a:ln w="12700">
                <a:solidFill>
                  <a:schemeClr val="accent5"/>
                </a:solidFill>
                <a:prstDash val="solid"/>
              </a:ln>
              <a:solidFill>
                <a:srgbClr val="C00000"/>
              </a:solidFill>
              <a:latin typeface="Lucida Calligraphy" pitchFamily="66"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7933588" cy="6572272"/>
          </a:xfrm>
        </p:spPr>
        <p:txBody>
          <a:bodyPr>
            <a:normAutofit/>
          </a:bodyPr>
          <a:lstStyle/>
          <a:p>
            <a:pPr algn="ctr" rtl="0">
              <a:lnSpc>
                <a:spcPct val="150000"/>
              </a:lnSpc>
              <a:buNone/>
            </a:pPr>
            <a:r>
              <a:rPr lang="fr-FR" sz="2400" b="1" dirty="0" smtClean="0">
                <a:solidFill>
                  <a:srgbClr val="FF0000"/>
                </a:solidFill>
                <a:latin typeface="Segoe UI Symbol" pitchFamily="34" charset="0"/>
                <a:ea typeface="Segoe UI Symbol" pitchFamily="34" charset="0"/>
                <a:cs typeface="Times New Roman" pitchFamily="18" charset="0"/>
              </a:rPr>
              <a:t>1)-PRESENTATION DU BARRAGE</a:t>
            </a:r>
            <a:endParaRPr lang="fr-FR" sz="2400" dirty="0" smtClean="0">
              <a:solidFill>
                <a:srgbClr val="FF0000"/>
              </a:solidFill>
              <a:latin typeface="Segoe UI Symbol" pitchFamily="34" charset="0"/>
              <a:ea typeface="Segoe UI Symbol" pitchFamily="34" charset="0"/>
              <a:cs typeface="Times New Roman" pitchFamily="18" charset="0"/>
            </a:endParaRPr>
          </a:p>
          <a:p>
            <a:pPr algn="l" rtl="0">
              <a:lnSpc>
                <a:spcPct val="150000"/>
              </a:lnSpc>
            </a:pPr>
            <a:r>
              <a:rPr lang="fr-FR" sz="2400" dirty="0" smtClean="0">
                <a:latin typeface="Segoe UI Symbol" pitchFamily="34" charset="0"/>
                <a:ea typeface="Segoe UI Symbol" pitchFamily="34" charset="0"/>
                <a:cs typeface="Times New Roman" pitchFamily="18" charset="0"/>
              </a:rPr>
              <a:t>Le barrage d’</a:t>
            </a:r>
            <a:r>
              <a:rPr lang="fr-FR" sz="2400" dirty="0" err="1" smtClean="0">
                <a:latin typeface="Segoe UI Symbol" pitchFamily="34" charset="0"/>
                <a:ea typeface="Segoe UI Symbol" pitchFamily="34" charset="0"/>
                <a:cs typeface="Times New Roman" pitchFamily="18" charset="0"/>
              </a:rPr>
              <a:t>Aїn</a:t>
            </a:r>
            <a:r>
              <a:rPr lang="fr-FR" sz="2400" dirty="0" smtClean="0">
                <a:latin typeface="Segoe UI Symbol" pitchFamily="34" charset="0"/>
                <a:ea typeface="Segoe UI Symbol" pitchFamily="34" charset="0"/>
                <a:cs typeface="Times New Roman" pitchFamily="18" charset="0"/>
              </a:rPr>
              <a:t> </a:t>
            </a:r>
            <a:r>
              <a:rPr lang="fr-FR" sz="2400" dirty="0" err="1" smtClean="0">
                <a:latin typeface="Segoe UI Symbol" pitchFamily="34" charset="0"/>
                <a:ea typeface="Segoe UI Symbol" pitchFamily="34" charset="0"/>
                <a:cs typeface="Times New Roman" pitchFamily="18" charset="0"/>
              </a:rPr>
              <a:t>Youcef</a:t>
            </a:r>
            <a:r>
              <a:rPr lang="fr-FR" sz="2400" dirty="0" smtClean="0">
                <a:latin typeface="Segoe UI Symbol" pitchFamily="34" charset="0"/>
                <a:ea typeface="Segoe UI Symbol" pitchFamily="34" charset="0"/>
                <a:cs typeface="Times New Roman" pitchFamily="18" charset="0"/>
              </a:rPr>
              <a:t> est situé sur l’oued de SIKKAK, à la hauteur de «</a:t>
            </a:r>
            <a:r>
              <a:rPr lang="fr-FR" sz="2400" dirty="0" err="1" smtClean="0">
                <a:latin typeface="Segoe UI Symbol" pitchFamily="34" charset="0"/>
                <a:ea typeface="Segoe UI Symbol" pitchFamily="34" charset="0"/>
                <a:cs typeface="Times New Roman" pitchFamily="18" charset="0"/>
              </a:rPr>
              <a:t>Gaadet</a:t>
            </a:r>
            <a:r>
              <a:rPr lang="fr-FR" sz="2400" dirty="0" smtClean="0">
                <a:latin typeface="Segoe UI Symbol" pitchFamily="34" charset="0"/>
                <a:ea typeface="Segoe UI Symbol" pitchFamily="34" charset="0"/>
                <a:cs typeface="Times New Roman" pitchFamily="18" charset="0"/>
              </a:rPr>
              <a:t> </a:t>
            </a:r>
            <a:r>
              <a:rPr lang="fr-FR" sz="2400" dirty="0" err="1" smtClean="0">
                <a:latin typeface="Segoe UI Symbol" pitchFamily="34" charset="0"/>
                <a:ea typeface="Segoe UI Symbol" pitchFamily="34" charset="0"/>
                <a:cs typeface="Times New Roman" pitchFamily="18" charset="0"/>
              </a:rPr>
              <a:t>Boukaden</a:t>
            </a:r>
            <a:r>
              <a:rPr lang="fr-FR" sz="2400" dirty="0" smtClean="0">
                <a:latin typeface="Segoe UI Symbol" pitchFamily="34" charset="0"/>
                <a:ea typeface="Segoe UI Symbol" pitchFamily="34" charset="0"/>
                <a:cs typeface="Times New Roman" pitchFamily="18" charset="0"/>
              </a:rPr>
              <a:t> », à environ de 1 km du village d’</a:t>
            </a:r>
            <a:r>
              <a:rPr lang="fr-FR" sz="2400" dirty="0" err="1" smtClean="0">
                <a:latin typeface="Segoe UI Symbol" pitchFamily="34" charset="0"/>
                <a:ea typeface="Segoe UI Symbol" pitchFamily="34" charset="0"/>
                <a:cs typeface="Times New Roman" pitchFamily="18" charset="0"/>
              </a:rPr>
              <a:t>Aїn</a:t>
            </a:r>
            <a:r>
              <a:rPr lang="fr-FR" sz="2400" dirty="0" smtClean="0">
                <a:latin typeface="Segoe UI Symbol" pitchFamily="34" charset="0"/>
                <a:ea typeface="Segoe UI Symbol" pitchFamily="34" charset="0"/>
                <a:cs typeface="Times New Roman" pitchFamily="18" charset="0"/>
              </a:rPr>
              <a:t> </a:t>
            </a:r>
            <a:r>
              <a:rPr lang="fr-FR" sz="2400" dirty="0" err="1" smtClean="0">
                <a:latin typeface="Segoe UI Symbol" pitchFamily="34" charset="0"/>
                <a:ea typeface="Segoe UI Symbol" pitchFamily="34" charset="0"/>
                <a:cs typeface="Times New Roman" pitchFamily="18" charset="0"/>
              </a:rPr>
              <a:t>Youcef</a:t>
            </a:r>
            <a:r>
              <a:rPr lang="fr-FR" sz="2400" dirty="0" smtClean="0">
                <a:latin typeface="Segoe UI Symbol" pitchFamily="34" charset="0"/>
                <a:ea typeface="Segoe UI Symbol" pitchFamily="34" charset="0"/>
                <a:cs typeface="Times New Roman" pitchFamily="18" charset="0"/>
              </a:rPr>
              <a:t> et à 20 km au nord de la ville Tlemcen</a:t>
            </a:r>
          </a:p>
          <a:p>
            <a:pPr algn="l" rtl="0">
              <a:lnSpc>
                <a:spcPct val="150000"/>
              </a:lnSpc>
            </a:pPr>
            <a:r>
              <a:rPr lang="fr-FR" sz="2400" dirty="0" smtClean="0">
                <a:latin typeface="Segoe UI Symbol" pitchFamily="34" charset="0"/>
                <a:ea typeface="Segoe UI Symbol" pitchFamily="34" charset="0"/>
                <a:cs typeface="Times New Roman" pitchFamily="18" charset="0"/>
              </a:rPr>
              <a:t> Le barrage de SIKKAK est destiné à satisfaire les besoins en eau pour l’irrigation et en eau potable.</a:t>
            </a:r>
          </a:p>
          <a:p>
            <a:pPr algn="l" rtl="0">
              <a:lnSpc>
                <a:spcPct val="150000"/>
              </a:lnSpc>
            </a:pPr>
            <a:r>
              <a:rPr lang="fr-FR" sz="2400" dirty="0" smtClean="0">
                <a:latin typeface="Segoe UI Symbol" pitchFamily="34" charset="0"/>
                <a:ea typeface="Segoe UI Symbol" pitchFamily="34" charset="0"/>
                <a:cs typeface="Times New Roman" pitchFamily="18" charset="0"/>
              </a:rPr>
              <a:t> Le volume que régularise annuellement le barrage est de 22Hm</a:t>
            </a:r>
            <a:r>
              <a:rPr lang="fr-FR" sz="2400" baseline="30000" dirty="0" smtClean="0">
                <a:latin typeface="Segoe UI Symbol" pitchFamily="34" charset="0"/>
                <a:ea typeface="Segoe UI Symbol" pitchFamily="34" charset="0"/>
                <a:cs typeface="Times New Roman" pitchFamily="18" charset="0"/>
              </a:rPr>
              <a:t>3</a:t>
            </a:r>
            <a:r>
              <a:rPr lang="fr-FR" sz="2400" dirty="0" smtClean="0">
                <a:latin typeface="Segoe UI Symbol" pitchFamily="34" charset="0"/>
                <a:ea typeface="Segoe UI Symbol" pitchFamily="34" charset="0"/>
                <a:cs typeface="Times New Roman" pitchFamily="18" charset="0"/>
              </a:rPr>
              <a:t>.</a:t>
            </a:r>
          </a:p>
          <a:p>
            <a:pPr algn="l" rtl="0">
              <a:lnSpc>
                <a:spcPct val="150000"/>
              </a:lnSpc>
            </a:pPr>
            <a:r>
              <a:rPr lang="fr-FR" sz="2400" dirty="0" smtClean="0">
                <a:latin typeface="Segoe UI Symbol" pitchFamily="34" charset="0"/>
                <a:ea typeface="Segoe UI Symbol" pitchFamily="34" charset="0"/>
                <a:cs typeface="Times New Roman" pitchFamily="18" charset="0"/>
              </a:rPr>
              <a:t>un transfert a été réalisé pour un volume annuel  de 7 millions de m</a:t>
            </a:r>
            <a:r>
              <a:rPr lang="fr-FR" sz="2400" baseline="30000" dirty="0" smtClean="0">
                <a:latin typeface="Segoe UI Symbol" pitchFamily="34" charset="0"/>
                <a:ea typeface="Segoe UI Symbol" pitchFamily="34" charset="0"/>
                <a:cs typeface="Times New Roman" pitchFamily="18" charset="0"/>
              </a:rPr>
              <a:t>3</a:t>
            </a:r>
            <a:r>
              <a:rPr lang="fr-FR" sz="2400" dirty="0" smtClean="0">
                <a:latin typeface="Segoe UI Symbol" pitchFamily="34" charset="0"/>
                <a:ea typeface="Segoe UI Symbol" pitchFamily="34" charset="0"/>
                <a:cs typeface="Times New Roman" pitchFamily="18" charset="0"/>
              </a:rPr>
              <a:t>.</a:t>
            </a:r>
          </a:p>
          <a:p>
            <a:pPr algn="l" rtl="0"/>
            <a:endParaRPr lang="fr-FR" sz="2000" dirty="0" smtClean="0">
              <a:latin typeface="Segoe UI Symbol" pitchFamily="34" charset="0"/>
              <a:ea typeface="Segoe UI Symbol" pitchFamily="34" charset="0"/>
            </a:endParaRPr>
          </a:p>
          <a:p>
            <a:pPr algn="l" rtl="0"/>
            <a:endParaRPr lang="fr-FR" sz="2000" dirty="0">
              <a:latin typeface="Segoe UI Symbol" pitchFamily="34" charset="0"/>
              <a:ea typeface="Segoe UI Symbo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lum bright="20000" contrast="30000"/>
          </a:blip>
          <a:srcRect/>
          <a:stretch>
            <a:fillRect/>
          </a:stretch>
        </p:blipFill>
        <p:spPr bwMode="auto">
          <a:xfrm>
            <a:off x="1285852" y="142852"/>
            <a:ext cx="5857916" cy="3643338"/>
          </a:xfrm>
          <a:prstGeom prst="rect">
            <a:avLst/>
          </a:prstGeom>
          <a:noFill/>
          <a:ln w="9525">
            <a:noFill/>
            <a:miter lim="800000"/>
            <a:headEnd/>
            <a:tailEnd/>
          </a:ln>
        </p:spPr>
      </p:pic>
      <p:sp>
        <p:nvSpPr>
          <p:cNvPr id="45057" name="Rectangle 1"/>
          <p:cNvSpPr>
            <a:spLocks noChangeArrowheads="1"/>
          </p:cNvSpPr>
          <p:nvPr/>
        </p:nvSpPr>
        <p:spPr bwMode="auto">
          <a:xfrm>
            <a:off x="714348" y="6386476"/>
            <a:ext cx="82868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Vue par satellite du barrage SIKKAK</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P1.JPG"/>
          <p:cNvPicPr/>
          <p:nvPr/>
        </p:nvPicPr>
        <p:blipFill>
          <a:blip r:embed="rId3" cstate="print"/>
          <a:stretch>
            <a:fillRect/>
          </a:stretch>
        </p:blipFill>
        <p:spPr>
          <a:xfrm>
            <a:off x="4857752" y="3857628"/>
            <a:ext cx="3667125" cy="22383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0"/>
            <a:ext cx="8501090" cy="6858000"/>
          </a:xfrm>
        </p:spPr>
        <p:txBody>
          <a:bodyPr>
            <a:normAutofit/>
          </a:bodyPr>
          <a:lstStyle/>
          <a:p>
            <a:pPr algn="ctr" rtl="0">
              <a:lnSpc>
                <a:spcPct val="150000"/>
              </a:lnSpc>
              <a:buNone/>
            </a:pPr>
            <a:r>
              <a:rPr lang="fr-FR" sz="2400" b="1" dirty="0" smtClean="0">
                <a:solidFill>
                  <a:srgbClr val="FF0000"/>
                </a:solidFill>
                <a:latin typeface="Segoe UI Symbol" pitchFamily="34" charset="0"/>
                <a:ea typeface="Segoe UI Symbol" pitchFamily="34" charset="0"/>
                <a:cs typeface="Times New Roman" pitchFamily="18" charset="0"/>
              </a:rPr>
              <a:t>2)-PROFIL DU BARRAGE</a:t>
            </a:r>
            <a:endParaRPr lang="fr-FR" sz="2400" b="1" dirty="0" smtClean="0">
              <a:latin typeface="Segoe UI Symbol" pitchFamily="34" charset="0"/>
              <a:ea typeface="Segoe UI Symbol" pitchFamily="34" charset="0"/>
              <a:cs typeface="Times New Roman" pitchFamily="18" charset="0"/>
            </a:endParaRPr>
          </a:p>
          <a:p>
            <a:pPr algn="l" rtl="0">
              <a:lnSpc>
                <a:spcPct val="150000"/>
              </a:lnSpc>
            </a:pPr>
            <a:r>
              <a:rPr lang="fr-FR" sz="2000" dirty="0" smtClean="0">
                <a:latin typeface="Segoe UI Symbol" pitchFamily="34" charset="0"/>
                <a:ea typeface="Segoe UI Symbol" pitchFamily="34" charset="0"/>
                <a:cs typeface="Times New Roman" pitchFamily="18" charset="0"/>
              </a:rPr>
              <a:t>   Le barrage a une hauteur maximale de 52.3m au dessus de sa fondation, c’est un ouvrage en terre, zoné, dont le noyau est réalisé en matériau argileux. </a:t>
            </a:r>
          </a:p>
          <a:p>
            <a:pPr algn="l" rtl="0">
              <a:lnSpc>
                <a:spcPct val="150000"/>
              </a:lnSpc>
            </a:pPr>
            <a:r>
              <a:rPr lang="fr-FR" sz="2000" dirty="0" smtClean="0">
                <a:latin typeface="Segoe UI Symbol" pitchFamily="34" charset="0"/>
                <a:ea typeface="Segoe UI Symbol" pitchFamily="34" charset="0"/>
                <a:cs typeface="Times New Roman" pitchFamily="18" charset="0"/>
              </a:rPr>
              <a:t>  Ce dernier est protégé contre l’érosion interne à l’aide d’une couche de filtre et d’une couche de matériau de transition.</a:t>
            </a:r>
          </a:p>
          <a:p>
            <a:pPr algn="l" rtl="0">
              <a:lnSpc>
                <a:spcPct val="150000"/>
              </a:lnSpc>
            </a:pPr>
            <a:r>
              <a:rPr lang="fr-FR" sz="2000" dirty="0" smtClean="0">
                <a:latin typeface="Segoe UI Symbol" pitchFamily="34" charset="0"/>
                <a:ea typeface="Segoe UI Symbol" pitchFamily="34" charset="0"/>
                <a:cs typeface="Times New Roman" pitchFamily="18" charset="0"/>
              </a:rPr>
              <a:t>  La longueur en crête du barrage est de 497m dont 50m représentent l’emprise de l’évacuateur de crues à l’axe de la digue.</a:t>
            </a:r>
          </a:p>
          <a:p>
            <a:pPr algn="l" rtl="0">
              <a:lnSpc>
                <a:spcPct val="150000"/>
              </a:lnSpc>
            </a:pPr>
            <a:r>
              <a:rPr lang="fr-FR" sz="2000" dirty="0" smtClean="0">
                <a:latin typeface="Segoe UI Symbol" pitchFamily="34" charset="0"/>
                <a:ea typeface="Segoe UI Symbol" pitchFamily="34" charset="0"/>
                <a:cs typeface="Times New Roman" pitchFamily="18" charset="0"/>
              </a:rPr>
              <a:t>  La largeur en crête du barrage est de 10m. Le niveau maximum normal  d’exploitation est à la cote 218 NGA alors que le niveau maximum de la retenue est à la cote 220,40 NGA.</a:t>
            </a:r>
          </a:p>
          <a:p>
            <a:pPr>
              <a:buNone/>
            </a:pPr>
            <a:endParaRPr lang="fr-FR" dirty="0">
              <a:latin typeface="Segoe UI Symbol" pitchFamily="34" charset="0"/>
              <a:ea typeface="Segoe UI Symbo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a:stretch>
            <a:fillRect/>
          </a:stretch>
        </p:blipFill>
        <p:spPr bwMode="auto">
          <a:xfrm>
            <a:off x="928662" y="0"/>
            <a:ext cx="7934350" cy="5500702"/>
          </a:xfrm>
          <a:prstGeom prst="rect">
            <a:avLst/>
          </a:prstGeom>
          <a:noFill/>
          <a:ln w="9525">
            <a:noFill/>
            <a:miter lim="800000"/>
            <a:headEnd/>
            <a:tailEnd/>
          </a:ln>
        </p:spPr>
      </p:pic>
      <p:sp>
        <p:nvSpPr>
          <p:cNvPr id="1025" name="Rectangle 1"/>
          <p:cNvSpPr>
            <a:spLocks noChangeArrowheads="1"/>
          </p:cNvSpPr>
          <p:nvPr/>
        </p:nvSpPr>
        <p:spPr bwMode="auto">
          <a:xfrm>
            <a:off x="1357290" y="5857892"/>
            <a:ext cx="77867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représente</a:t>
            </a:r>
            <a:r>
              <a:rPr kumimoji="0" lang="fr-FR"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le profil type barrage avec la présence de noyau centrale les recharges et les batardeaux</a:t>
            </a:r>
            <a:r>
              <a:rPr lang="fr-FR" dirty="0" smtClean="0">
                <a:solidFill>
                  <a:srgbClr val="000000"/>
                </a:solidFill>
                <a:latin typeface="Times New Roman" pitchFamily="18" charset="0"/>
                <a:ea typeface="Times New Roman" pitchFamily="18" charset="0"/>
                <a:cs typeface="Times New Roman" pitchFamily="18" charset="0"/>
              </a:rPr>
              <a:t> de barrage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8143900" cy="2786058"/>
          </a:xfrm>
        </p:spPr>
        <p:txBody>
          <a:bodyPr>
            <a:normAutofit/>
          </a:bodyPr>
          <a:lstStyle/>
          <a:p>
            <a:pPr algn="ctr" rtl="0">
              <a:buNone/>
            </a:pPr>
            <a:r>
              <a:rPr lang="fr-FR" sz="2400" b="1" dirty="0" smtClean="0">
                <a:solidFill>
                  <a:srgbClr val="FF0000"/>
                </a:solidFill>
                <a:latin typeface="Segoe UI Symbol" pitchFamily="34" charset="0"/>
                <a:ea typeface="Segoe UI Symbol" pitchFamily="34" charset="0"/>
                <a:cs typeface="Times New Roman" pitchFamily="18" charset="0"/>
              </a:rPr>
              <a:t>3)-DISPOSITIF D’AUSCULTATION DU BARRAGE</a:t>
            </a:r>
          </a:p>
          <a:p>
            <a:pPr algn="l" rtl="0">
              <a:buNone/>
            </a:pPr>
            <a:r>
              <a:rPr lang="fr-FR" sz="2000" dirty="0" smtClean="0">
                <a:latin typeface="Segoe UI Symbol" pitchFamily="34" charset="0"/>
                <a:ea typeface="Segoe UI Symbol" pitchFamily="34" charset="0"/>
                <a:cs typeface="Times New Roman" pitchFamily="18" charset="0"/>
              </a:rPr>
              <a:t> Le barrage de </a:t>
            </a:r>
            <a:r>
              <a:rPr lang="fr-FR" sz="2000" dirty="0" smtClean="0">
                <a:solidFill>
                  <a:srgbClr val="00B050"/>
                </a:solidFill>
                <a:latin typeface="Segoe UI Symbol" pitchFamily="34" charset="0"/>
                <a:ea typeface="Segoe UI Symbol" pitchFamily="34" charset="0"/>
                <a:cs typeface="Times New Roman" pitchFamily="18" charset="0"/>
              </a:rPr>
              <a:t>(Ain </a:t>
            </a:r>
            <a:r>
              <a:rPr lang="fr-FR" sz="2000" dirty="0" err="1" smtClean="0">
                <a:solidFill>
                  <a:srgbClr val="00B050"/>
                </a:solidFill>
                <a:latin typeface="Segoe UI Symbol" pitchFamily="34" charset="0"/>
                <a:ea typeface="Segoe UI Symbol" pitchFamily="34" charset="0"/>
                <a:cs typeface="Times New Roman" pitchFamily="18" charset="0"/>
              </a:rPr>
              <a:t>Youcef</a:t>
            </a:r>
            <a:r>
              <a:rPr lang="fr-FR" sz="2000" dirty="0" smtClean="0">
                <a:solidFill>
                  <a:srgbClr val="00B050"/>
                </a:solidFill>
                <a:latin typeface="Segoe UI Symbol" pitchFamily="34" charset="0"/>
                <a:ea typeface="Segoe UI Symbol" pitchFamily="34" charset="0"/>
                <a:cs typeface="Times New Roman" pitchFamily="18" charset="0"/>
              </a:rPr>
              <a:t>) </a:t>
            </a:r>
            <a:r>
              <a:rPr lang="fr-FR" sz="2000" dirty="0" smtClean="0">
                <a:latin typeface="Segoe UI Symbol" pitchFamily="34" charset="0"/>
                <a:ea typeface="Segoe UI Symbol" pitchFamily="34" charset="0"/>
                <a:cs typeface="Times New Roman" pitchFamily="18" charset="0"/>
              </a:rPr>
              <a:t>comporte quantitativement les instruments d’auscultation figurant sur le tableau suivante</a:t>
            </a:r>
          </a:p>
          <a:p>
            <a:pPr algn="ctr" rtl="0">
              <a:buNone/>
            </a:pPr>
            <a:r>
              <a:rPr lang="fr-FR" sz="2000" b="1" dirty="0" smtClean="0">
                <a:latin typeface="Segoe UI Symbol" pitchFamily="34" charset="0"/>
                <a:ea typeface="Segoe UI Symbol" pitchFamily="34" charset="0"/>
                <a:cs typeface="Times New Roman" pitchFamily="18" charset="0"/>
              </a:rPr>
              <a:t>Tableau  :</a:t>
            </a:r>
            <a:r>
              <a:rPr lang="fr-FR" sz="2000" dirty="0" smtClean="0">
                <a:latin typeface="Segoe UI Symbol" pitchFamily="34" charset="0"/>
                <a:ea typeface="Segoe UI Symbol" pitchFamily="34" charset="0"/>
                <a:cs typeface="Times New Roman" pitchFamily="18" charset="0"/>
              </a:rPr>
              <a:t> Consistance du dispositif d’auscultation du barrage </a:t>
            </a:r>
            <a:r>
              <a:rPr lang="fr-FR" sz="2000" dirty="0" err="1" smtClean="0">
                <a:latin typeface="Segoe UI Symbol" pitchFamily="34" charset="0"/>
                <a:ea typeface="Segoe UI Symbol" pitchFamily="34" charset="0"/>
                <a:cs typeface="Times New Roman" pitchFamily="18" charset="0"/>
              </a:rPr>
              <a:t>Sikkak</a:t>
            </a:r>
            <a:r>
              <a:rPr lang="fr-FR" sz="2000" dirty="0" smtClean="0">
                <a:latin typeface="Segoe UI Symbol" pitchFamily="34" charset="0"/>
                <a:ea typeface="Segoe UI Symbol" pitchFamily="34" charset="0"/>
                <a:cs typeface="Times New Roman" pitchFamily="18" charset="0"/>
              </a:rPr>
              <a:t> à Ain </a:t>
            </a:r>
            <a:r>
              <a:rPr lang="fr-FR" sz="2000" dirty="0" err="1" smtClean="0">
                <a:latin typeface="Segoe UI Symbol" pitchFamily="34" charset="0"/>
                <a:ea typeface="Segoe UI Symbol" pitchFamily="34" charset="0"/>
                <a:cs typeface="Times New Roman" pitchFamily="18" charset="0"/>
              </a:rPr>
              <a:t>Youcef</a:t>
            </a:r>
            <a:endParaRPr lang="fr-FR" sz="2000" dirty="0" smtClean="0">
              <a:latin typeface="Segoe UI Symbol" pitchFamily="34" charset="0"/>
              <a:ea typeface="Segoe UI Symbol" pitchFamily="34" charset="0"/>
              <a:cs typeface="Times New Roman" pitchFamily="18" charset="0"/>
            </a:endParaRPr>
          </a:p>
          <a:p>
            <a:pPr algn="ctr" rtl="0">
              <a:buNone/>
            </a:pPr>
            <a:endParaRPr lang="fr-FR" sz="2000" dirty="0" smtClean="0">
              <a:latin typeface="Segoe UI Symbol" pitchFamily="34" charset="0"/>
              <a:ea typeface="Segoe UI Symbol" pitchFamily="34" charset="0"/>
              <a:cs typeface="Times New Roman" pitchFamily="18" charset="0"/>
            </a:endParaRPr>
          </a:p>
          <a:p>
            <a:pPr algn="ctr" rtl="0">
              <a:buNone/>
            </a:pPr>
            <a:endParaRPr lang="fr-FR" sz="2000" b="1" dirty="0" smtClean="0">
              <a:latin typeface="Segoe UI Symbol" pitchFamily="34" charset="0"/>
              <a:ea typeface="Segoe UI Symbol" pitchFamily="34" charset="0"/>
              <a:cs typeface="Times New Roman" pitchFamily="18" charset="0"/>
            </a:endParaRPr>
          </a:p>
          <a:p>
            <a:pPr algn="l" rtl="0">
              <a:buNone/>
            </a:pPr>
            <a:endParaRPr lang="fr-FR" sz="2000" i="1" u="sng" dirty="0">
              <a:latin typeface="Segoe UI Symbol" pitchFamily="34" charset="0"/>
              <a:ea typeface="Segoe UI Symbol" pitchFamily="34"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1000100" y="1785926"/>
            <a:ext cx="8143900" cy="5072074"/>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996</TotalTime>
  <Words>1588</Words>
  <Application>Microsoft Office PowerPoint</Application>
  <PresentationFormat>Affichage à l'écran (4:3)</PresentationFormat>
  <Paragraphs>218</Paragraphs>
  <Slides>49</Slides>
  <Notes>3</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Solstice</vt:lpstr>
      <vt:lpstr>                          Anneé universitaire:2019/2020</vt:lpstr>
      <vt:lpstr>Plan d’exposé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Anneé universitaire:2019/2020</dc:title>
  <dc:creator>MiT Computers</dc:creator>
  <cp:lastModifiedBy>USER</cp:lastModifiedBy>
  <cp:revision>280</cp:revision>
  <dcterms:created xsi:type="dcterms:W3CDTF">2020-09-14T13:23:28Z</dcterms:created>
  <dcterms:modified xsi:type="dcterms:W3CDTF">2020-11-25T17:58:10Z</dcterms:modified>
</cp:coreProperties>
</file>