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6"/>
  </p:notesMasterIdLst>
  <p:sldIdLst>
    <p:sldId id="339" r:id="rId2"/>
    <p:sldId id="340" r:id="rId3"/>
    <p:sldId id="341" r:id="rId4"/>
    <p:sldId id="342" r:id="rId5"/>
    <p:sldId id="346" r:id="rId6"/>
    <p:sldId id="347" r:id="rId7"/>
    <p:sldId id="324" r:id="rId8"/>
    <p:sldId id="348" r:id="rId9"/>
    <p:sldId id="320" r:id="rId10"/>
    <p:sldId id="343" r:id="rId11"/>
    <p:sldId id="344" r:id="rId12"/>
    <p:sldId id="345" r:id="rId13"/>
    <p:sldId id="365" r:id="rId14"/>
    <p:sldId id="303" r:id="rId15"/>
    <p:sldId id="367" r:id="rId16"/>
    <p:sldId id="368" r:id="rId17"/>
    <p:sldId id="369" r:id="rId18"/>
    <p:sldId id="370" r:id="rId19"/>
    <p:sldId id="372" r:id="rId20"/>
    <p:sldId id="373" r:id="rId21"/>
    <p:sldId id="374" r:id="rId22"/>
    <p:sldId id="349" r:id="rId23"/>
    <p:sldId id="313" r:id="rId24"/>
    <p:sldId id="397" r:id="rId25"/>
    <p:sldId id="325" r:id="rId26"/>
    <p:sldId id="326" r:id="rId27"/>
    <p:sldId id="316" r:id="rId28"/>
    <p:sldId id="351" r:id="rId29"/>
    <p:sldId id="352" r:id="rId30"/>
    <p:sldId id="353" r:id="rId31"/>
    <p:sldId id="354" r:id="rId32"/>
    <p:sldId id="355" r:id="rId33"/>
    <p:sldId id="356" r:id="rId34"/>
    <p:sldId id="371" r:id="rId35"/>
    <p:sldId id="357" r:id="rId36"/>
    <p:sldId id="358" r:id="rId37"/>
    <p:sldId id="359" r:id="rId38"/>
    <p:sldId id="360" r:id="rId39"/>
    <p:sldId id="361" r:id="rId40"/>
    <p:sldId id="363" r:id="rId41"/>
    <p:sldId id="362" r:id="rId42"/>
    <p:sldId id="375" r:id="rId43"/>
    <p:sldId id="376" r:id="rId44"/>
    <p:sldId id="378" r:id="rId45"/>
    <p:sldId id="379" r:id="rId46"/>
    <p:sldId id="380" r:id="rId47"/>
    <p:sldId id="381" r:id="rId48"/>
    <p:sldId id="383" r:id="rId49"/>
    <p:sldId id="377" r:id="rId50"/>
    <p:sldId id="382" r:id="rId51"/>
    <p:sldId id="384" r:id="rId52"/>
    <p:sldId id="385" r:id="rId53"/>
    <p:sldId id="386" r:id="rId54"/>
    <p:sldId id="387" r:id="rId55"/>
    <p:sldId id="388" r:id="rId56"/>
    <p:sldId id="389" r:id="rId57"/>
    <p:sldId id="390" r:id="rId58"/>
    <p:sldId id="391" r:id="rId59"/>
    <p:sldId id="392" r:id="rId60"/>
    <p:sldId id="393" r:id="rId61"/>
    <p:sldId id="396" r:id="rId62"/>
    <p:sldId id="395" r:id="rId63"/>
    <p:sldId id="394" r:id="rId64"/>
    <p:sldId id="33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24">
          <p15:clr>
            <a:srgbClr val="A4A3A4"/>
          </p15:clr>
        </p15:guide>
        <p15:guide id="2" pos="69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ou abdou1" initials="aa" lastIdx="16" clrIdx="0">
    <p:extLst>
      <p:ext uri="{19B8F6BF-5375-455C-9EA6-DF929625EA0E}">
        <p15:presenceInfo xmlns:p15="http://schemas.microsoft.com/office/powerpoint/2012/main" userId="42bce3bfbfecb6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B2E8"/>
    <a:srgbClr val="FFCCFF"/>
    <a:srgbClr val="FF99FF"/>
    <a:srgbClr val="FFE07D"/>
    <a:srgbClr val="FFCC99"/>
    <a:srgbClr val="CC0099"/>
    <a:srgbClr val="FFC50D"/>
    <a:srgbClr val="A3E7FF"/>
    <a:srgbClr val="FF33CC"/>
    <a:srgbClr val="875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343" autoAdjust="0"/>
  </p:normalViewPr>
  <p:slideViewPr>
    <p:cSldViewPr snapToGrid="0">
      <p:cViewPr varScale="1">
        <p:scale>
          <a:sx n="69" d="100"/>
          <a:sy n="69" d="100"/>
        </p:scale>
        <p:origin x="726" y="66"/>
      </p:cViewPr>
      <p:guideLst>
        <p:guide orient="horz" pos="9524"/>
        <p:guide pos="69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22:34:24.330" idx="9">
    <p:pos x="10" y="10"/>
    <p:text>A partir de cette analyse on remarque que l’habitat collectif occupe le 2/3 du Bâti. donc le terrain se situ dans un milieu urbain très actif</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D4325-0B67-4246-BBB2-81E7076FEFD4}" type="datetimeFigureOut">
              <a:rPr lang="fr-FR" smtClean="0"/>
              <a:pPr/>
              <a:t>22/09/2021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B670C-585A-4F28-9DFC-974F8BEBDD4B}" type="slidenum">
              <a:rPr lang="fr-FR" smtClean="0"/>
              <a:pPr/>
              <a:t>‹#›</a:t>
            </a:fld>
            <a:endParaRPr lang="fr-FR"/>
          </a:p>
        </p:txBody>
      </p:sp>
    </p:spTree>
    <p:extLst>
      <p:ext uri="{BB962C8B-B14F-4D97-AF65-F5344CB8AC3E}">
        <p14:creationId xmlns:p14="http://schemas.microsoft.com/office/powerpoint/2010/main" val="66475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internaute.fr/dictionnaire/fr/definition/totalemen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linternaute.fr/dictionnaire/fr/definition/ouve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a:xfrm>
            <a:off x="3884613" y="8685213"/>
            <a:ext cx="2971800" cy="458787"/>
          </a:xfrm>
          <a:prstGeom prst="rect">
            <a:avLst/>
          </a:prstGeom>
        </p:spPr>
        <p:txBody>
          <a:bodyPr/>
          <a:lstStyle/>
          <a:p>
            <a:pPr rtl="0"/>
            <a:fld id="{53D78A92-0141-4330-8F3E-FAADFAC23844}" type="slidenum">
              <a:rPr lang="fr-FR" noProof="0" smtClean="0"/>
              <a:pPr rtl="0"/>
              <a:t>1</a:t>
            </a:fld>
            <a:endParaRPr lang="fr-FR" noProof="0" dirty="0"/>
          </a:p>
        </p:txBody>
      </p:sp>
    </p:spTree>
    <p:extLst>
      <p:ext uri="{BB962C8B-B14F-4D97-AF65-F5344CB8AC3E}">
        <p14:creationId xmlns:p14="http://schemas.microsoft.com/office/powerpoint/2010/main" val="309254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4B402E5-C570-4E1B-95AC-4DBBDED65B9C}" type="slidenum">
              <a:rPr lang="fr-FR" smtClean="0"/>
              <a:pPr/>
              <a:t>2</a:t>
            </a:fld>
            <a:endParaRPr lang="fr-FR"/>
          </a:p>
        </p:txBody>
      </p:sp>
    </p:spTree>
    <p:extLst>
      <p:ext uri="{BB962C8B-B14F-4D97-AF65-F5344CB8AC3E}">
        <p14:creationId xmlns:p14="http://schemas.microsoft.com/office/powerpoint/2010/main" val="15301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C00000"/>
                </a:solidFill>
                <a:latin typeface="Times New Roman" panose="02020603050405020304" pitchFamily="18" charset="0"/>
                <a:ea typeface="Calibri" panose="020F0502020204030204" pitchFamily="34" charset="0"/>
                <a:cs typeface="Arial" panose="020B0604020202020204" pitchFamily="34" charset="0"/>
              </a:rPr>
              <a:t>Bureau </a:t>
            </a:r>
            <a:r>
              <a:rPr lang="fr-FR" sz="1200" b="1" dirty="0" err="1">
                <a:solidFill>
                  <a:srgbClr val="C00000"/>
                </a:solidFill>
                <a:latin typeface="Times New Roman" panose="02020603050405020304" pitchFamily="18" charset="0"/>
                <a:ea typeface="Calibri" panose="020F0502020204030204" pitchFamily="34" charset="0"/>
                <a:cs typeface="Arial" panose="020B0604020202020204" pitchFamily="34" charset="0"/>
              </a:rPr>
              <a:t>bartagé</a:t>
            </a:r>
            <a:endParaRPr lang="fr-FR" sz="1200" b="1" dirty="0">
              <a:solidFill>
                <a:srgbClr val="C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un espace de travail partagé </a:t>
            </a:r>
            <a:r>
              <a:rPr lang="fr-FR" sz="1200" u="none" strike="noStrike" kern="1200" dirty="0">
                <a:solidFill>
                  <a:schemeClr val="tx1"/>
                </a:solidFill>
                <a:effectLst/>
                <a:latin typeface="+mn-lt"/>
                <a:ea typeface="+mn-ea"/>
                <a:cs typeface="+mn-cs"/>
                <a:hlinkClick r:id="rId3"/>
              </a:rPr>
              <a:t>totalement</a:t>
            </a:r>
            <a:r>
              <a:rPr lang="fr-FR" sz="1200" kern="1200" dirty="0">
                <a:solidFill>
                  <a:schemeClr val="tx1"/>
                </a:solidFill>
                <a:effectLst/>
                <a:latin typeface="+mn-lt"/>
                <a:ea typeface="+mn-ea"/>
                <a:cs typeface="+mn-cs"/>
              </a:rPr>
              <a:t> </a:t>
            </a:r>
            <a:r>
              <a:rPr lang="fr-FR" sz="1200" u="none" strike="noStrike" kern="1200" dirty="0">
                <a:solidFill>
                  <a:schemeClr val="tx1"/>
                </a:solidFill>
                <a:effectLst/>
                <a:latin typeface="+mn-lt"/>
                <a:ea typeface="+mn-ea"/>
                <a:cs typeface="+mn-cs"/>
                <a:hlinkClick r:id="rId4"/>
              </a:rPr>
              <a:t>ouvert</a:t>
            </a:r>
            <a:r>
              <a:rPr lang="fr-FR" sz="1200" kern="1200" dirty="0">
                <a:solidFill>
                  <a:schemeClr val="tx1"/>
                </a:solidFill>
                <a:effectLst/>
                <a:latin typeface="+mn-lt"/>
                <a:ea typeface="+mn-ea"/>
                <a:cs typeface="+mn-cs"/>
              </a:rPr>
              <a:t>,---</a:t>
            </a:r>
            <a:r>
              <a:rPr lang="fr-FR" sz="1200" b="1" dirty="0">
                <a:solidFill>
                  <a:srgbClr val="C00000"/>
                </a:solidFill>
                <a:latin typeface="Times New Roman" panose="02020603050405020304" pitchFamily="18" charset="0"/>
                <a:ea typeface="Calibri" panose="020F0502020204030204" pitchFamily="34" charset="0"/>
                <a:cs typeface="Arial" panose="020B0604020202020204" pitchFamily="34" charset="0"/>
              </a:rPr>
              <a:t>Salle de créativité</a:t>
            </a:r>
            <a:r>
              <a:rPr lang="fr-FR" sz="1200" kern="1200" dirty="0">
                <a:solidFill>
                  <a:schemeClr val="tx1"/>
                </a:solidFill>
                <a:effectLst/>
                <a:latin typeface="+mn-lt"/>
                <a:ea typeface="+mn-ea"/>
                <a:cs typeface="+mn-cs"/>
              </a:rPr>
              <a:t>-un espace de convivialité et d'échange</a:t>
            </a:r>
            <a:endParaRPr lang="fr-FR" sz="1200" b="1" dirty="0">
              <a:solidFill>
                <a:srgbClr val="C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97B670C-585A-4F28-9DFC-974F8BEBDD4B}" type="slidenum">
              <a:rPr lang="fr-FR" smtClean="0"/>
              <a:pPr/>
              <a:t>23</a:t>
            </a:fld>
            <a:endParaRPr lang="fr-FR"/>
          </a:p>
        </p:txBody>
      </p:sp>
    </p:spTree>
    <p:extLst>
      <p:ext uri="{BB962C8B-B14F-4D97-AF65-F5344CB8AC3E}">
        <p14:creationId xmlns:p14="http://schemas.microsoft.com/office/powerpoint/2010/main" val="236329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97B670C-585A-4F28-9DFC-974F8BEBDD4B}" type="slidenum">
              <a:rPr lang="fr-FR" smtClean="0"/>
              <a:pPr/>
              <a:t>25</a:t>
            </a:fld>
            <a:endParaRPr lang="fr-FR"/>
          </a:p>
        </p:txBody>
      </p:sp>
    </p:spTree>
    <p:extLst>
      <p:ext uri="{BB962C8B-B14F-4D97-AF65-F5344CB8AC3E}">
        <p14:creationId xmlns:p14="http://schemas.microsoft.com/office/powerpoint/2010/main" val="312785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Times New Roman" pitchFamily="18" charset="0"/>
              <a:cs typeface="Times New Roman" pitchFamily="18" charset="0"/>
            </a:endParaRPr>
          </a:p>
          <a:p>
            <a:endParaRPr lang="fr-FR" dirty="0"/>
          </a:p>
        </p:txBody>
      </p:sp>
      <p:sp>
        <p:nvSpPr>
          <p:cNvPr id="4" name="Slide Number Placeholder 3"/>
          <p:cNvSpPr>
            <a:spLocks noGrp="1"/>
          </p:cNvSpPr>
          <p:nvPr>
            <p:ph type="sldNum" sz="quarter" idx="10"/>
          </p:nvPr>
        </p:nvSpPr>
        <p:spPr/>
        <p:txBody>
          <a:bodyPr/>
          <a:lstStyle/>
          <a:p>
            <a:fld id="{997B670C-585A-4F28-9DFC-974F8BEBDD4B}" type="slidenum">
              <a:rPr lang="fr-FR" smtClean="0"/>
              <a:pPr/>
              <a:t>26</a:t>
            </a:fld>
            <a:endParaRPr lang="fr-FR"/>
          </a:p>
        </p:txBody>
      </p:sp>
    </p:spTree>
    <p:extLst>
      <p:ext uri="{BB962C8B-B14F-4D97-AF65-F5344CB8AC3E}">
        <p14:creationId xmlns:p14="http://schemas.microsoft.com/office/powerpoint/2010/main" val="159898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97B670C-585A-4F28-9DFC-974F8BEBDD4B}" type="slidenum">
              <a:rPr lang="fr-FR" smtClean="0"/>
              <a:pPr/>
              <a:t>51</a:t>
            </a:fld>
            <a:endParaRPr lang="fr-FR"/>
          </a:p>
        </p:txBody>
      </p:sp>
    </p:spTree>
    <p:extLst>
      <p:ext uri="{BB962C8B-B14F-4D97-AF65-F5344CB8AC3E}">
        <p14:creationId xmlns:p14="http://schemas.microsoft.com/office/powerpoint/2010/main" val="372789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6237F3-3D5F-4F53-8762-9F4A72376C48}" type="slidenum">
              <a:rPr lang="fr-FR" smtClean="0"/>
              <a:pPr/>
              <a:t>‹#›</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43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318644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77952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tête de section avec image">
    <p:spTree>
      <p:nvGrpSpPr>
        <p:cNvPr id="1" name=""/>
        <p:cNvGrpSpPr/>
        <p:nvPr/>
      </p:nvGrpSpPr>
      <p:grpSpPr>
        <a:xfrm>
          <a:off x="0" y="0"/>
          <a:ext cx="0" cy="0"/>
          <a:chOff x="0" y="0"/>
          <a:chExt cx="0" cy="0"/>
        </a:xfrm>
      </p:grpSpPr>
      <p:sp>
        <p:nvSpPr>
          <p:cNvPr id="39" name="Espace réservé d’image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3" y="2373274"/>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fr-FR" noProof="0"/>
              <a:t>Cliquez sur l'icône pour ajouter une image</a:t>
            </a:r>
            <a:endParaRPr lang="fr-FR" noProof="0" dirty="0"/>
          </a:p>
        </p:txBody>
      </p:sp>
      <p:sp>
        <p:nvSpPr>
          <p:cNvPr id="34" name="Ovale 33">
            <a:extLst>
              <a:ext uri="{FF2B5EF4-FFF2-40B4-BE49-F238E27FC236}">
                <a16:creationId xmlns:a16="http://schemas.microsoft.com/office/drawing/2014/main" id="{13074BE4-153F-46FE-B915-CD1AEF318A25}"/>
              </a:ext>
            </a:extLst>
          </p:cNvPr>
          <p:cNvSpPr/>
          <p:nvPr userDrawn="1"/>
        </p:nvSpPr>
        <p:spPr>
          <a:xfrm>
            <a:off x="10893420" y="5803031"/>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0" dirty="0"/>
          </a:p>
        </p:txBody>
      </p:sp>
      <p:sp>
        <p:nvSpPr>
          <p:cNvPr id="35" name="Graphisme 12">
            <a:extLst>
              <a:ext uri="{FF2B5EF4-FFF2-40B4-BE49-F238E27FC236}">
                <a16:creationId xmlns:a16="http://schemas.microsoft.com/office/drawing/2014/main" id="{0B7E91C4-F19E-46BE-B05F-139B5418924E}"/>
              </a:ext>
            </a:extLst>
          </p:cNvPr>
          <p:cNvSpPr/>
          <p:nvPr userDrawn="1"/>
        </p:nvSpPr>
        <p:spPr>
          <a:xfrm>
            <a:off x="11334292"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fr-FR" sz="1400" noProof="0" dirty="0"/>
          </a:p>
        </p:txBody>
      </p:sp>
      <p:sp>
        <p:nvSpPr>
          <p:cNvPr id="10" name="Forme libre : Forme 9">
            <a:extLst>
              <a:ext uri="{FF2B5EF4-FFF2-40B4-BE49-F238E27FC236}">
                <a16:creationId xmlns:a16="http://schemas.microsoft.com/office/drawing/2014/main" id="{08A64499-0304-4070-BCB0-67E2BE20A3EA}"/>
              </a:ext>
            </a:extLst>
          </p:cNvPr>
          <p:cNvSpPr/>
          <p:nvPr userDrawn="1"/>
        </p:nvSpPr>
        <p:spPr>
          <a:xfrm>
            <a:off x="7998822" y="1645350"/>
            <a:ext cx="4196737" cy="1001639"/>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fr-FR" sz="1400" noProof="0" dirty="0"/>
          </a:p>
        </p:txBody>
      </p:sp>
      <p:sp>
        <p:nvSpPr>
          <p:cNvPr id="25" name="Forme libre : Forme 24">
            <a:extLst>
              <a:ext uri="{FF2B5EF4-FFF2-40B4-BE49-F238E27FC236}">
                <a16:creationId xmlns:a16="http://schemas.microsoft.com/office/drawing/2014/main" id="{ED1736B3-AE79-40C2-80FF-2FB0FEE27195}"/>
              </a:ext>
            </a:extLst>
          </p:cNvPr>
          <p:cNvSpPr/>
          <p:nvPr userDrawn="1"/>
        </p:nvSpPr>
        <p:spPr>
          <a:xfrm>
            <a:off x="12186921"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fr-FR" sz="1400" noProof="0" dirty="0"/>
          </a:p>
        </p:txBody>
      </p:sp>
      <p:sp>
        <p:nvSpPr>
          <p:cNvPr id="2" name="Titr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fr-FR" noProof="0" dirty="0"/>
              <a:t>DIAPOSITIVE DE SÉPARATION</a:t>
            </a:r>
          </a:p>
        </p:txBody>
      </p:sp>
      <p:sp>
        <p:nvSpPr>
          <p:cNvPr id="3" name="Sous-titre 2">
            <a:extLst>
              <a:ext uri="{FF2B5EF4-FFF2-40B4-BE49-F238E27FC236}">
                <a16:creationId xmlns:a16="http://schemas.microsoft.com/office/drawing/2014/main" id="{0F2EFCC6-4D5A-4B43-A534-1A868887BC7F}"/>
              </a:ext>
            </a:extLst>
          </p:cNvPr>
          <p:cNvSpPr>
            <a:spLocks noGrp="1"/>
          </p:cNvSpPr>
          <p:nvPr>
            <p:ph type="subTitle" idx="1"/>
          </p:nvPr>
        </p:nvSpPr>
        <p:spPr>
          <a:xfrm>
            <a:off x="795773" y="1877053"/>
            <a:ext cx="6843279" cy="496223"/>
          </a:xfrm>
        </p:spPr>
        <p:txBody>
          <a:bodyPr rtlCol="0">
            <a:normAutofit/>
          </a:bodyPr>
          <a:lstStyle>
            <a:lvl1pPr marL="0" indent="0" algn="l">
              <a:buNone/>
              <a:defRPr sz="1800" b="1" i="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fr-FR" noProof="0"/>
              <a:t>Modifiez le style des sous-titres du masque</a:t>
            </a:r>
            <a:endParaRPr lang="fr-FR" noProof="0" dirty="0"/>
          </a:p>
        </p:txBody>
      </p:sp>
      <p:sp>
        <p:nvSpPr>
          <p:cNvPr id="4" name="Espace réservé de la date 3">
            <a:extLst>
              <a:ext uri="{FF2B5EF4-FFF2-40B4-BE49-F238E27FC236}">
                <a16:creationId xmlns:a16="http://schemas.microsoft.com/office/drawing/2014/main" id="{0FD10BB4-D57E-4372-8E10-AC15DC09615A}"/>
              </a:ext>
            </a:extLst>
          </p:cNvPr>
          <p:cNvSpPr>
            <a:spLocks noGrp="1"/>
          </p:cNvSpPr>
          <p:nvPr>
            <p:ph type="dt" sz="half" idx="10"/>
          </p:nvPr>
        </p:nvSpPr>
        <p:spPr>
          <a:xfrm>
            <a:off x="4724400" y="5816819"/>
            <a:ext cx="2743200" cy="365125"/>
          </a:xfrm>
          <a:prstGeom prst="rect">
            <a:avLst/>
          </a:prstGeom>
        </p:spPr>
        <p:txBody>
          <a:bodyPr rtlCol="0"/>
          <a:lstStyle/>
          <a:p>
            <a:pPr rtl="0"/>
            <a:fld id="{4CAE50B3-6135-4B45-AD5F-86A8FE7131E7}" type="datetime1">
              <a:rPr lang="en-US" noProof="0" smtClean="0"/>
              <a:pPr rtl="0"/>
              <a:t>9/22/2021</a:t>
            </a:fld>
            <a:endParaRPr lang="fr-FR" noProof="0" dirty="0"/>
          </a:p>
        </p:txBody>
      </p:sp>
      <p:sp>
        <p:nvSpPr>
          <p:cNvPr id="5" name="Espace réservé du pied de page 4">
            <a:extLst>
              <a:ext uri="{FF2B5EF4-FFF2-40B4-BE49-F238E27FC236}">
                <a16:creationId xmlns:a16="http://schemas.microsoft.com/office/drawing/2014/main" id="{66020939-F172-405E-A418-A87CE5D908B7}"/>
              </a:ext>
            </a:extLst>
          </p:cNvPr>
          <p:cNvSpPr>
            <a:spLocks noGrp="1"/>
          </p:cNvSpPr>
          <p:nvPr>
            <p:ph type="ftr" sz="quarter" idx="11"/>
          </p:nvPr>
        </p:nvSpPr>
        <p:spPr>
          <a:xfrm>
            <a:off x="812291" y="5797770"/>
            <a:ext cx="3808348" cy="365125"/>
          </a:xfrm>
          <a:prstGeom prst="rect">
            <a:avLst/>
          </a:prstGeom>
        </p:spPr>
        <p:txBody>
          <a:bodyPr rtlCol="0"/>
          <a:lstStyle/>
          <a:p>
            <a:pPr rtl="0"/>
            <a:endParaRPr lang="fr-FR" noProof="0" dirty="0"/>
          </a:p>
        </p:txBody>
      </p:sp>
      <p:sp>
        <p:nvSpPr>
          <p:cNvPr id="24" name="Graphisme 22">
            <a:extLst>
              <a:ext uri="{FF2B5EF4-FFF2-40B4-BE49-F238E27FC236}">
                <a16:creationId xmlns:a16="http://schemas.microsoft.com/office/drawing/2014/main" id="{4EE1436E-33B5-4388-87D8-2D0633CC3CE7}"/>
              </a:ext>
            </a:extLst>
          </p:cNvPr>
          <p:cNvSpPr/>
          <p:nvPr/>
        </p:nvSpPr>
        <p:spPr>
          <a:xfrm>
            <a:off x="878509" y="1550951"/>
            <a:ext cx="7020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fr-FR" sz="1400" noProof="0" dirty="0"/>
          </a:p>
        </p:txBody>
      </p:sp>
      <p:sp>
        <p:nvSpPr>
          <p:cNvPr id="9" name="Forme libre : Forme 8">
            <a:extLst>
              <a:ext uri="{FF2B5EF4-FFF2-40B4-BE49-F238E27FC236}">
                <a16:creationId xmlns:a16="http://schemas.microsoft.com/office/drawing/2014/main" id="{A8FB11AB-3031-47CA-85DD-696856C3C62C}"/>
              </a:ext>
            </a:extLst>
          </p:cNvPr>
          <p:cNvSpPr/>
          <p:nvPr/>
        </p:nvSpPr>
        <p:spPr>
          <a:xfrm>
            <a:off x="3899957" y="4662943"/>
            <a:ext cx="8292043" cy="760739"/>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fr-FR" sz="1400" noProof="0" dirty="0"/>
          </a:p>
        </p:txBody>
      </p:sp>
      <p:sp>
        <p:nvSpPr>
          <p:cNvPr id="6" name="Espace réservé du numéro de diapositive 5">
            <a:extLst>
              <a:ext uri="{FF2B5EF4-FFF2-40B4-BE49-F238E27FC236}">
                <a16:creationId xmlns:a16="http://schemas.microsoft.com/office/drawing/2014/main" id="{E0210624-61F8-48B2-BD00-D3BC39DEBDCF}"/>
              </a:ext>
            </a:extLst>
          </p:cNvPr>
          <p:cNvSpPr>
            <a:spLocks noGrp="1"/>
          </p:cNvSpPr>
          <p:nvPr>
            <p:ph type="sldNum" sz="quarter" idx="12"/>
          </p:nvPr>
        </p:nvSpPr>
        <p:spPr>
          <a:xfrm>
            <a:off x="10804357" y="5816820"/>
            <a:ext cx="549443" cy="365125"/>
          </a:xfrm>
          <a:prstGeom prst="rect">
            <a:avLst/>
          </a:prstGeom>
        </p:spPr>
        <p:txBody>
          <a:bodyPr rtlCol="0"/>
          <a:lstStyle/>
          <a:p>
            <a:pPr rtl="0"/>
            <a:fld id="{D495E168-DA5E-4888-8D8A-92B118324C14}" type="slidenum">
              <a:rPr lang="fr-FR" noProof="0" smtClean="0"/>
              <a:pPr rtl="0"/>
              <a:t>‹#›</a:t>
            </a:fld>
            <a:endParaRPr lang="fr-FR" noProof="0" dirty="0"/>
          </a:p>
        </p:txBody>
      </p:sp>
      <p:sp>
        <p:nvSpPr>
          <p:cNvPr id="38" name="Forme libre : Forme 37">
            <a:extLst>
              <a:ext uri="{FF2B5EF4-FFF2-40B4-BE49-F238E27FC236}">
                <a16:creationId xmlns:a16="http://schemas.microsoft.com/office/drawing/2014/main" id="{9CD6F167-FB82-4EFB-BAB9-1D0FEE07B85D}"/>
              </a:ext>
            </a:extLst>
          </p:cNvPr>
          <p:cNvSpPr/>
          <p:nvPr/>
        </p:nvSpPr>
        <p:spPr>
          <a:xfrm>
            <a:off x="3909850" y="466564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fr-FR" sz="1400" noProof="0" dirty="0"/>
          </a:p>
        </p:txBody>
      </p:sp>
      <p:sp>
        <p:nvSpPr>
          <p:cNvPr id="36" name="Forme libre : Forme 35">
            <a:extLst>
              <a:ext uri="{FF2B5EF4-FFF2-40B4-BE49-F238E27FC236}">
                <a16:creationId xmlns:a16="http://schemas.microsoft.com/office/drawing/2014/main" id="{3DD2082D-81A7-4E2D-8136-9D48016E7FE9}"/>
              </a:ext>
            </a:extLst>
          </p:cNvPr>
          <p:cNvSpPr/>
          <p:nvPr/>
        </p:nvSpPr>
        <p:spPr>
          <a:xfrm>
            <a:off x="12186921" y="4665642"/>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fr-FR" sz="1400" noProof="0" dirty="0"/>
          </a:p>
        </p:txBody>
      </p:sp>
      <p:sp>
        <p:nvSpPr>
          <p:cNvPr id="30" name="Forme libre : Forme 29">
            <a:extLst>
              <a:ext uri="{FF2B5EF4-FFF2-40B4-BE49-F238E27FC236}">
                <a16:creationId xmlns:a16="http://schemas.microsoft.com/office/drawing/2014/main" id="{ECF16C35-4A81-4062-808C-7697AF0FD6F5}"/>
              </a:ext>
            </a:extLst>
          </p:cNvPr>
          <p:cNvSpPr/>
          <p:nvPr/>
        </p:nvSpPr>
        <p:spPr>
          <a:xfrm>
            <a:off x="3905234" y="4922856"/>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fr-FR" sz="1400" noProof="0" dirty="0"/>
          </a:p>
        </p:txBody>
      </p:sp>
    </p:spTree>
    <p:extLst>
      <p:ext uri="{BB962C8B-B14F-4D97-AF65-F5344CB8AC3E}">
        <p14:creationId xmlns:p14="http://schemas.microsoft.com/office/powerpoint/2010/main" val="466913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6998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6237F3-3D5F-4F53-8762-9F4A72376C48}" type="slidenum">
              <a:rPr lang="fr-FR" smtClean="0"/>
              <a:pPr/>
              <a:t>‹#›</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04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161703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4335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119411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1343840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D7EE989-2A34-4F00-BDA3-03EDF99437A1}" type="datetimeFigureOut">
              <a:rPr lang="fr-FR" smtClean="0"/>
              <a:pPr/>
              <a:t>22/09/2021</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C6237F3-3D5F-4F53-8762-9F4A72376C48}" type="slidenum">
              <a:rPr lang="fr-FR" smtClean="0"/>
              <a:pPr/>
              <a:t>‹#›</a:t>
            </a:fld>
            <a:endParaRPr lang="fr-FR"/>
          </a:p>
        </p:txBody>
      </p:sp>
    </p:spTree>
    <p:extLst>
      <p:ext uri="{BB962C8B-B14F-4D97-AF65-F5344CB8AC3E}">
        <p14:creationId xmlns:p14="http://schemas.microsoft.com/office/powerpoint/2010/main" val="65878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D7EE989-2A34-4F00-BDA3-03EDF99437A1}" type="datetimeFigureOut">
              <a:rPr lang="fr-FR" smtClean="0"/>
              <a:pPr/>
              <a:t>22/09/2021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6237F3-3D5F-4F53-8762-9F4A72376C48}" type="slidenum">
              <a:rPr lang="fr-FR" smtClean="0"/>
              <a:pPr/>
              <a:t>‹#›</a:t>
            </a:fld>
            <a:endParaRPr lang="fr-FR"/>
          </a:p>
        </p:txBody>
      </p:sp>
    </p:spTree>
    <p:extLst>
      <p:ext uri="{BB962C8B-B14F-4D97-AF65-F5344CB8AC3E}">
        <p14:creationId xmlns:p14="http://schemas.microsoft.com/office/powerpoint/2010/main" val="181291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D7EE989-2A34-4F00-BDA3-03EDF99437A1}" type="datetimeFigureOut">
              <a:rPr lang="fr-FR" smtClean="0"/>
              <a:pPr/>
              <a:t>22/09/2021</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C6237F3-3D5F-4F53-8762-9F4A72376C48}" type="slidenum">
              <a:rPr lang="fr-FR" smtClean="0"/>
              <a:pPr/>
              <a:t>‹#›</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0359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archdaily.com/office/esquadra-arquitetos?ad_name=project-specs&amp;ad_medium=single"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55.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85.jpe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fif"/><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pour une image  1"/>
          <p:cNvSpPr>
            <a:spLocks noGrp="1"/>
          </p:cNvSpPr>
          <p:nvPr>
            <p:ph type="pic" sz="quarter" idx="13"/>
          </p:nvPr>
        </p:nvSpPr>
        <p:spPr>
          <a:solidFill>
            <a:schemeClr val="bg2">
              <a:lumMod val="50000"/>
            </a:schemeClr>
          </a:solidFill>
          <a:scene3d>
            <a:camera prst="orthographicFront"/>
            <a:lightRig rig="threePt" dir="t"/>
          </a:scene3d>
          <a:sp3d>
            <a:bevelT/>
          </a:sp3d>
        </p:spPr>
      </p:sp>
      <p:sp>
        <p:nvSpPr>
          <p:cNvPr id="3" name="Titre 2"/>
          <p:cNvSpPr>
            <a:spLocks noGrp="1"/>
          </p:cNvSpPr>
          <p:nvPr>
            <p:ph type="ctrTitle"/>
          </p:nvPr>
        </p:nvSpPr>
        <p:spPr>
          <a:xfrm>
            <a:off x="1476789" y="421649"/>
            <a:ext cx="9130215" cy="959396"/>
          </a:xfrm>
        </p:spPr>
        <p:txBody>
          <a:bodyPr>
            <a:normAutofit fontScale="90000"/>
          </a:bodyPr>
          <a:lstStyle/>
          <a:p>
            <a:pPr algn="ctr"/>
            <a:r>
              <a:rPr lang="fr-FR" i="1" dirty="0">
                <a:solidFill>
                  <a:schemeClr val="tx1"/>
                </a:solidFill>
                <a:latin typeface="RomanD" panose="00000400000000000000" pitchFamily="2" charset="0"/>
                <a:cs typeface="RomanD" panose="00000400000000000000" pitchFamily="2" charset="0"/>
              </a:rPr>
              <a:t/>
            </a:r>
            <a:br>
              <a:rPr lang="fr-FR" i="1" dirty="0">
                <a:solidFill>
                  <a:schemeClr val="tx1"/>
                </a:solidFill>
                <a:latin typeface="RomanD" panose="00000400000000000000" pitchFamily="2" charset="0"/>
                <a:cs typeface="RomanD" panose="00000400000000000000" pitchFamily="2" charset="0"/>
              </a:rPr>
            </a:br>
            <a:r>
              <a:rPr lang="fr-FR" sz="2700" dirty="0">
                <a:solidFill>
                  <a:schemeClr val="tx1"/>
                </a:solidFill>
                <a:latin typeface="Cambria Math" panose="02040503050406030204" pitchFamily="18" charset="0"/>
                <a:ea typeface="Cambria Math" panose="02040503050406030204" pitchFamily="18" charset="0"/>
                <a:cs typeface="+mn-cs"/>
              </a:rPr>
              <a:t>Université Abou Bekr Belkaid –Tlemcen-</a:t>
            </a:r>
            <a:br>
              <a:rPr lang="fr-FR" sz="2700" dirty="0">
                <a:solidFill>
                  <a:schemeClr val="tx1"/>
                </a:solidFill>
                <a:latin typeface="Cambria Math" panose="02040503050406030204" pitchFamily="18" charset="0"/>
                <a:ea typeface="Cambria Math" panose="02040503050406030204" pitchFamily="18" charset="0"/>
                <a:cs typeface="+mn-cs"/>
              </a:rPr>
            </a:br>
            <a:r>
              <a:rPr lang="fr-FR" sz="2700" dirty="0">
                <a:solidFill>
                  <a:schemeClr val="tx1"/>
                </a:solidFill>
                <a:latin typeface="Cambria Math" panose="02040503050406030204" pitchFamily="18" charset="0"/>
                <a:ea typeface="Cambria Math" panose="02040503050406030204" pitchFamily="18" charset="0"/>
                <a:cs typeface="+mn-cs"/>
              </a:rPr>
              <a:t>Faculté De Technologie</a:t>
            </a:r>
            <a:br>
              <a:rPr lang="fr-FR" sz="2700" dirty="0">
                <a:solidFill>
                  <a:schemeClr val="tx1"/>
                </a:solidFill>
                <a:latin typeface="Cambria Math" panose="02040503050406030204" pitchFamily="18" charset="0"/>
                <a:ea typeface="Cambria Math" panose="02040503050406030204" pitchFamily="18" charset="0"/>
                <a:cs typeface="+mn-cs"/>
              </a:rPr>
            </a:br>
            <a:r>
              <a:rPr lang="fr-FR" sz="2700" dirty="0">
                <a:solidFill>
                  <a:schemeClr val="tx1"/>
                </a:solidFill>
                <a:latin typeface="Cambria Math" panose="02040503050406030204" pitchFamily="18" charset="0"/>
                <a:ea typeface="Cambria Math" panose="02040503050406030204" pitchFamily="18" charset="0"/>
                <a:cs typeface="+mn-cs"/>
              </a:rPr>
              <a:t>Département D</a:t>
            </a:r>
            <a:r>
              <a:rPr lang="fr-FR" altLang="fr-FR" sz="2700" dirty="0">
                <a:solidFill>
                  <a:schemeClr val="tx1"/>
                </a:solidFill>
                <a:latin typeface="Cambria Math" panose="02040503050406030204" pitchFamily="18" charset="0"/>
                <a:ea typeface="Cambria Math" panose="02040503050406030204" pitchFamily="18" charset="0"/>
                <a:cs typeface="+mn-cs"/>
              </a:rPr>
              <a:t>’</a:t>
            </a:r>
            <a:r>
              <a:rPr lang="fr-FR" sz="2700" dirty="0">
                <a:solidFill>
                  <a:schemeClr val="tx1"/>
                </a:solidFill>
                <a:latin typeface="Cambria Math" panose="02040503050406030204" pitchFamily="18" charset="0"/>
                <a:ea typeface="Cambria Math" panose="02040503050406030204" pitchFamily="18" charset="0"/>
                <a:cs typeface="+mn-cs"/>
              </a:rPr>
              <a:t>architecture</a:t>
            </a:r>
          </a:p>
        </p:txBody>
      </p:sp>
      <p:sp>
        <p:nvSpPr>
          <p:cNvPr id="4" name="Sous-titre 3"/>
          <p:cNvSpPr>
            <a:spLocks noGrp="1"/>
          </p:cNvSpPr>
          <p:nvPr>
            <p:ph type="subTitle" idx="1"/>
          </p:nvPr>
        </p:nvSpPr>
        <p:spPr>
          <a:xfrm>
            <a:off x="6890648" y="1739616"/>
            <a:ext cx="6544456" cy="673507"/>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000" u="sng" dirty="0">
                <a:ln/>
                <a:solidFill>
                  <a:schemeClr val="accent6">
                    <a:lumMod val="50000"/>
                  </a:schemeClr>
                </a:solidFill>
                <a:latin typeface="Times New Roman" panose="02020603050405020304" pitchFamily="18" charset="0"/>
                <a:cs typeface="Times New Roman" panose="02020603050405020304" pitchFamily="18" charset="0"/>
              </a:rPr>
              <a:t>Option</a:t>
            </a:r>
            <a:r>
              <a:rPr lang="fr-FR" sz="2000" dirty="0">
                <a:ln/>
                <a:solidFill>
                  <a:schemeClr val="accent3">
                    <a:lumMod val="50000"/>
                  </a:schemeClr>
                </a:solidFill>
                <a:latin typeface="Times New Roman" panose="02020603050405020304" pitchFamily="18" charset="0"/>
                <a:cs typeface="Times New Roman" panose="02020603050405020304" pitchFamily="18" charset="0"/>
              </a:rPr>
              <a:t>: </a:t>
            </a:r>
            <a:r>
              <a:rPr lang="fr-FR" sz="2000" dirty="0">
                <a:ln/>
                <a:solidFill>
                  <a:schemeClr val="tx1"/>
                </a:solidFill>
                <a:latin typeface="Times New Roman" panose="02020603050405020304" pitchFamily="18" charset="0"/>
                <a:cs typeface="Times New Roman" panose="02020603050405020304" pitchFamily="18" charset="0"/>
              </a:rPr>
              <a:t>Architecture et nouvelle</a:t>
            </a:r>
          </a:p>
          <a:p>
            <a:pPr algn="ctr"/>
            <a:r>
              <a:rPr lang="fr-FR" sz="2000" dirty="0">
                <a:ln/>
                <a:solidFill>
                  <a:schemeClr val="tx1"/>
                </a:solidFill>
                <a:latin typeface="Times New Roman" panose="02020603050405020304" pitchFamily="18" charset="0"/>
                <a:cs typeface="Times New Roman" panose="02020603050405020304" pitchFamily="18" charset="0"/>
              </a:rPr>
              <a:t>Technologie</a:t>
            </a:r>
          </a:p>
          <a:p>
            <a:endParaRPr lang="fr-FR" sz="2000" dirty="0">
              <a:ln/>
              <a:solidFill>
                <a:schemeClr val="tx1"/>
              </a:solidFill>
              <a:latin typeface="Times New Roman" panose="02020603050405020304" pitchFamily="18" charset="0"/>
              <a:cs typeface="Times New Roman" panose="02020603050405020304" pitchFamily="18" charset="0"/>
            </a:endParaRPr>
          </a:p>
        </p:txBody>
      </p:sp>
      <p:sp>
        <p:nvSpPr>
          <p:cNvPr id="5" name="Espace réservé du numéro de diapositive 4"/>
          <p:cNvSpPr>
            <a:spLocks noGrp="1"/>
          </p:cNvSpPr>
          <p:nvPr>
            <p:ph type="sldNum" sz="quarter" idx="12"/>
          </p:nvPr>
        </p:nvSpPr>
        <p:spPr>
          <a:xfrm>
            <a:off x="11359528" y="6280701"/>
            <a:ext cx="549443" cy="365125"/>
          </a:xfrm>
        </p:spPr>
        <p:txBody>
          <a:bodyPr/>
          <a:lstStyle/>
          <a:p>
            <a:pPr rtl="0"/>
            <a:fld id="{D495E168-DA5E-4888-8D8A-92B118324C14}" type="slidenum">
              <a:rPr lang="fr-FR" noProof="0" smtClean="0">
                <a:solidFill>
                  <a:srgbClr val="000000"/>
                </a:solidFill>
              </a:rPr>
              <a:pPr rtl="0"/>
              <a:t>1</a:t>
            </a:fld>
            <a:endParaRPr lang="fr-FR" noProof="0" dirty="0">
              <a:solidFill>
                <a:srgbClr val="000000"/>
              </a:solidFill>
            </a:endParaRPr>
          </a:p>
        </p:txBody>
      </p:sp>
      <p:sp>
        <p:nvSpPr>
          <p:cNvPr id="17" name="Rectangle 16"/>
          <p:cNvSpPr/>
          <p:nvPr/>
        </p:nvSpPr>
        <p:spPr>
          <a:xfrm>
            <a:off x="7253632" y="5838617"/>
            <a:ext cx="3645743" cy="400110"/>
          </a:xfrm>
          <a:prstGeom prst="rect">
            <a:avLst/>
          </a:prstGeom>
        </p:spPr>
        <p:txBody>
          <a:bodyPr wrap="none">
            <a:spAutoFit/>
          </a:bodyPr>
          <a:lstStyle/>
          <a:p>
            <a:pPr algn="ctr"/>
            <a:r>
              <a:rPr lang="fr-FR" sz="2000" b="1" u="sng" dirty="0">
                <a:solidFill>
                  <a:schemeClr val="accent6">
                    <a:lumMod val="50000"/>
                  </a:schemeClr>
                </a:solidFill>
                <a:latin typeface="Times New Roman" panose="02020603050405020304" pitchFamily="18" charset="0"/>
                <a:cs typeface="Times New Roman" panose="02020603050405020304" pitchFamily="18" charset="0"/>
              </a:rPr>
              <a:t>Année universitaire : </a:t>
            </a:r>
            <a:r>
              <a:rPr lang="fr-FR" sz="2000" b="1" dirty="0">
                <a:latin typeface="Times New Roman" panose="02020603050405020304" pitchFamily="18" charset="0"/>
                <a:cs typeface="Times New Roman" panose="02020603050405020304" pitchFamily="18" charset="0"/>
              </a:rPr>
              <a:t>2020/2021</a:t>
            </a:r>
          </a:p>
        </p:txBody>
      </p:sp>
      <p:sp>
        <p:nvSpPr>
          <p:cNvPr id="10" name="Espace réservé du pied de page 4"/>
          <p:cNvSpPr txBox="1">
            <a:spLocks/>
          </p:cNvSpPr>
          <p:nvPr/>
        </p:nvSpPr>
        <p:spPr>
          <a:xfrm>
            <a:off x="44324" y="4711780"/>
            <a:ext cx="5888739" cy="1887057"/>
          </a:xfrm>
          <a:prstGeom prst="rect">
            <a:avLst/>
          </a:prstGeom>
          <a:ln>
            <a:noFill/>
          </a:ln>
        </p:spPr>
        <p:txBody>
          <a:bodyPr vert="horz" lIns="91440" tIns="45720" rIns="91440" bIns="45720" rtlCol="0" anchor="ctr"/>
          <a:lstStyle>
            <a:defPPr>
              <a:defRPr lang="en-US"/>
            </a:defPPr>
            <a:lvl1pPr marL="0" algn="l" defTabSz="457200" rtl="0" eaLnBrk="1" latinLnBrk="0" hangingPunct="1">
              <a:defRPr sz="11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800" b="1" u="sng" dirty="0">
                <a:solidFill>
                  <a:schemeClr val="accent6">
                    <a:lumMod val="50000"/>
                  </a:schemeClr>
                </a:solidFill>
                <a:latin typeface="Times New Roman" panose="02020603050405020304" pitchFamily="18" charset="0"/>
                <a:cs typeface="Times New Roman" panose="02020603050405020304" pitchFamily="18" charset="0"/>
              </a:rPr>
              <a:t>Soutenu le 22-09-2021 devant le jury:</a:t>
            </a:r>
          </a:p>
          <a:p>
            <a:pPr indent="87313"/>
            <a:r>
              <a:rPr lang="fr-FR" sz="1800" b="1" dirty="0"/>
              <a:t>    Présidente :</a:t>
            </a:r>
            <a:r>
              <a:rPr lang="fr-FR" sz="2400" b="1" dirty="0">
                <a:solidFill>
                  <a:schemeClr val="tx1"/>
                </a:solidFill>
                <a:latin typeface="Times New Roman" panose="02020603050405020304" pitchFamily="18" charset="0"/>
                <a:cs typeface="Times New Roman" panose="02020603050405020304" pitchFamily="18" charset="0"/>
              </a:rPr>
              <a:t> </a:t>
            </a:r>
            <a:r>
              <a:rPr lang="fr-FR" sz="1600" b="1" dirty="0">
                <a:solidFill>
                  <a:schemeClr val="tx1"/>
                </a:solidFill>
                <a:latin typeface="Times New Roman" panose="02020603050405020304" pitchFamily="18" charset="0"/>
                <a:cs typeface="Times New Roman" panose="02020603050405020304" pitchFamily="18" charset="0"/>
              </a:rPr>
              <a:t>Mme. SALMI Souad.</a:t>
            </a:r>
          </a:p>
          <a:p>
            <a:pPr indent="87313"/>
            <a:r>
              <a:rPr lang="fr-FR" sz="2400" b="1" dirty="0"/>
              <a:t>   </a:t>
            </a:r>
            <a:r>
              <a:rPr lang="fr-FR" sz="1800" b="1" dirty="0"/>
              <a:t>Examinateur :</a:t>
            </a:r>
            <a:r>
              <a:rPr lang="fr-FR" sz="2000" b="1" dirty="0"/>
              <a:t> </a:t>
            </a:r>
            <a:r>
              <a:rPr lang="fr-FR" sz="1600" b="1" dirty="0">
                <a:solidFill>
                  <a:schemeClr val="tx1"/>
                </a:solidFill>
                <a:latin typeface="Times New Roman" panose="02020603050405020304" pitchFamily="18" charset="0"/>
                <a:cs typeface="Times New Roman" panose="02020603050405020304" pitchFamily="18" charset="0"/>
              </a:rPr>
              <a:t>Mr. BABA AHMED Hadj.</a:t>
            </a:r>
          </a:p>
          <a:p>
            <a:pPr indent="365125"/>
            <a:r>
              <a:rPr lang="fr-FR" sz="1800" b="1" dirty="0"/>
              <a:t>Encadreur :</a:t>
            </a:r>
            <a:r>
              <a:rPr lang="fr-FR" sz="2000" b="1" dirty="0"/>
              <a:t> </a:t>
            </a:r>
            <a:r>
              <a:rPr lang="fr-FR" sz="1600" b="1" dirty="0">
                <a:solidFill>
                  <a:schemeClr val="tx1"/>
                </a:solidFill>
                <a:latin typeface="Times New Roman" panose="02020603050405020304" pitchFamily="18" charset="0"/>
                <a:cs typeface="Times New Roman" panose="02020603050405020304" pitchFamily="18" charset="0"/>
              </a:rPr>
              <a:t>Mr. RAHMOUN Mohamed.</a:t>
            </a:r>
          </a:p>
        </p:txBody>
      </p:sp>
      <p:pic>
        <p:nvPicPr>
          <p:cNvPr id="11" name="Picture 2" descr="RÃ©sultat de recherche d'images pour &quot;logo facultÃ© de tlemcen png&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17" y="354579"/>
            <a:ext cx="913765" cy="1004570"/>
          </a:xfrm>
          <a:prstGeom prst="rect">
            <a:avLst/>
          </a:prstGeom>
          <a:noFill/>
        </p:spPr>
      </p:pic>
      <p:pic>
        <p:nvPicPr>
          <p:cNvPr id="12" name="Picture 2" descr="RÃ©sultat de recherche d'images pour &quot;logo facultÃ© de tlemcen png&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9111" y="354579"/>
            <a:ext cx="913765" cy="1004570"/>
          </a:xfrm>
          <a:prstGeom prst="rect">
            <a:avLst/>
          </a:prstGeom>
          <a:noFill/>
        </p:spPr>
      </p:pic>
      <p:sp>
        <p:nvSpPr>
          <p:cNvPr id="2" name="Rectangle à coins arrondis 1"/>
          <p:cNvSpPr/>
          <p:nvPr/>
        </p:nvSpPr>
        <p:spPr>
          <a:xfrm>
            <a:off x="1035105" y="2821055"/>
            <a:ext cx="11272888" cy="1736646"/>
          </a:xfrm>
          <a:prstGeom prst="roundRect">
            <a:avLst/>
          </a:prstGeom>
          <a:noFill/>
        </p:spPr>
        <p:txBody>
          <a:bodyPr wrap="square">
            <a:spAutoFit/>
          </a:bodyPr>
          <a:lstStyle/>
          <a:p>
            <a:pPr algn="ctr"/>
            <a:r>
              <a:rPr lang="fr-FR" sz="2400" b="1" u="sng" dirty="0">
                <a:latin typeface="Arial Rounded MT Bold" panose="020F0704030504030204" pitchFamily="34" charset="0"/>
              </a:rPr>
              <a:t>THÈME :</a:t>
            </a:r>
          </a:p>
          <a:p>
            <a:pPr algn="ctr"/>
            <a:r>
              <a:rPr lang="fr-FR" sz="2400" b="1" dirty="0">
                <a:solidFill>
                  <a:schemeClr val="dk1"/>
                </a:solidFill>
                <a:latin typeface="Times New Roman" pitchFamily="18" charset="0"/>
                <a:cs typeface="Times New Roman" pitchFamily="18" charset="0"/>
              </a:rPr>
              <a:t>La valorisation du Télétravail dans le contexte de la pandémie du covid19 et la création d'un équipement de </a:t>
            </a:r>
            <a:r>
              <a:rPr lang="fr-FR" sz="2400" b="1" dirty="0" err="1">
                <a:solidFill>
                  <a:schemeClr val="dk1"/>
                </a:solidFill>
                <a:latin typeface="Times New Roman" pitchFamily="18" charset="0"/>
                <a:cs typeface="Times New Roman" pitchFamily="18" charset="0"/>
              </a:rPr>
              <a:t>Coworking</a:t>
            </a:r>
            <a:r>
              <a:rPr lang="fr-FR" sz="2400" b="1" dirty="0">
                <a:solidFill>
                  <a:schemeClr val="dk1"/>
                </a:solidFill>
                <a:latin typeface="Times New Roman" pitchFamily="18" charset="0"/>
                <a:cs typeface="Times New Roman" pitchFamily="18" charset="0"/>
              </a:rPr>
              <a:t> à </a:t>
            </a:r>
            <a:r>
              <a:rPr lang="fr-FR" sz="2400" b="1" dirty="0" err="1">
                <a:solidFill>
                  <a:schemeClr val="dk1"/>
                </a:solidFill>
                <a:latin typeface="Times New Roman" pitchFamily="18" charset="0"/>
                <a:cs typeface="Times New Roman" pitchFamily="18" charset="0"/>
              </a:rPr>
              <a:t>Remchi</a:t>
            </a:r>
            <a:r>
              <a:rPr lang="fr-FR" sz="2400" b="1" dirty="0">
                <a:solidFill>
                  <a:schemeClr val="dk1"/>
                </a:solidFill>
                <a:latin typeface="Times New Roman" pitchFamily="18" charset="0"/>
                <a:cs typeface="Times New Roman" pitchFamily="18" charset="0"/>
              </a:rPr>
              <a:t> dans la wilaya de Tlemcen.</a:t>
            </a:r>
          </a:p>
          <a:p>
            <a:pPr algn="ctr"/>
            <a:r>
              <a:rPr lang="fr-FR" sz="2400" dirty="0"/>
              <a:t> </a:t>
            </a:r>
          </a:p>
        </p:txBody>
      </p:sp>
      <p:sp>
        <p:nvSpPr>
          <p:cNvPr id="14" name="Espace réservé du pied de page 4"/>
          <p:cNvSpPr txBox="1">
            <a:spLocks/>
          </p:cNvSpPr>
          <p:nvPr/>
        </p:nvSpPr>
        <p:spPr>
          <a:xfrm>
            <a:off x="5064973" y="4604028"/>
            <a:ext cx="6717501" cy="867971"/>
          </a:xfrm>
          <a:prstGeom prst="rect">
            <a:avLst/>
          </a:prstGeom>
          <a:ln>
            <a:noFill/>
          </a:ln>
        </p:spPr>
        <p:txBody>
          <a:bodyPr vert="horz" lIns="91440" tIns="45720" rIns="91440" bIns="45720" rtlCol="0" anchor="ctr"/>
          <a:lstStyle>
            <a:defPPr>
              <a:defRPr lang="en-US"/>
            </a:defPPr>
            <a:lvl1pPr marL="0" algn="l" defTabSz="457200" rtl="0" eaLnBrk="1" latinLnBrk="0" hangingPunct="1">
              <a:defRPr sz="11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b="1" u="sng" dirty="0">
                <a:solidFill>
                  <a:schemeClr val="accent6">
                    <a:lumMod val="50000"/>
                  </a:schemeClr>
                </a:solidFill>
                <a:latin typeface="Times New Roman" panose="02020603050405020304" pitchFamily="18" charset="0"/>
                <a:cs typeface="Times New Roman" panose="02020603050405020304" pitchFamily="18" charset="0"/>
              </a:rPr>
              <a:t>Présenter par : </a:t>
            </a:r>
            <a:r>
              <a:rPr lang="fr-FR" sz="2000" b="1" dirty="0">
                <a:solidFill>
                  <a:schemeClr val="tx1"/>
                </a:solidFill>
                <a:latin typeface="Times New Roman" panose="02020603050405020304" pitchFamily="18" charset="0"/>
                <a:cs typeface="Times New Roman" panose="02020603050405020304" pitchFamily="18" charset="0"/>
              </a:rPr>
              <a:t>Mme. BERREHOU Meryem.</a:t>
            </a:r>
          </a:p>
        </p:txBody>
      </p:sp>
    </p:spTree>
    <p:extLst>
      <p:ext uri="{BB962C8B-B14F-4D97-AF65-F5344CB8AC3E}">
        <p14:creationId xmlns:p14="http://schemas.microsoft.com/office/powerpoint/2010/main" val="312549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pic>
        <p:nvPicPr>
          <p:cNvPr id="6" name="Picture 5" descr="C:\Users\Toshiba I7\Desktop\images.jpg"/>
          <p:cNvPicPr/>
          <p:nvPr/>
        </p:nvPicPr>
        <p:blipFill>
          <a:blip r:embed="rId2">
            <a:extLst>
              <a:ext uri="{28A0092B-C50C-407E-A947-70E740481C1C}">
                <a14:useLocalDpi xmlns:a14="http://schemas.microsoft.com/office/drawing/2010/main" val="0"/>
              </a:ext>
            </a:extLst>
          </a:blip>
          <a:srcRect/>
          <a:stretch>
            <a:fillRect/>
          </a:stretch>
        </p:blipFill>
        <p:spPr bwMode="auto">
          <a:xfrm>
            <a:off x="2785752" y="960315"/>
            <a:ext cx="2971127" cy="1476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124" y="960315"/>
            <a:ext cx="2993848" cy="1456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229072" y="6446316"/>
            <a:ext cx="1122423"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Cafétéria</a:t>
            </a:r>
          </a:p>
        </p:txBody>
      </p:sp>
      <p:sp>
        <p:nvSpPr>
          <p:cNvPr id="10" name="Rectangle 9"/>
          <p:cNvSpPr/>
          <p:nvPr/>
        </p:nvSpPr>
        <p:spPr>
          <a:xfrm>
            <a:off x="9568032" y="4440048"/>
            <a:ext cx="1848583"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Salle de réunion</a:t>
            </a:r>
          </a:p>
        </p:txBody>
      </p:sp>
      <p:sp>
        <p:nvSpPr>
          <p:cNvPr id="11" name="Rectangle 10"/>
          <p:cNvSpPr/>
          <p:nvPr/>
        </p:nvSpPr>
        <p:spPr>
          <a:xfrm>
            <a:off x="3343490" y="6457893"/>
            <a:ext cx="2016899"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Salle de créativité</a:t>
            </a:r>
          </a:p>
        </p:txBody>
      </p:sp>
      <p:sp>
        <p:nvSpPr>
          <p:cNvPr id="12" name="Rectangle 11"/>
          <p:cNvSpPr/>
          <p:nvPr/>
        </p:nvSpPr>
        <p:spPr>
          <a:xfrm>
            <a:off x="1936834" y="4417065"/>
            <a:ext cx="2271969"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Salle de conférence</a:t>
            </a:r>
          </a:p>
        </p:txBody>
      </p:sp>
      <p:sp>
        <p:nvSpPr>
          <p:cNvPr id="13" name="Rectangle 12"/>
          <p:cNvSpPr/>
          <p:nvPr/>
        </p:nvSpPr>
        <p:spPr>
          <a:xfrm>
            <a:off x="3285840" y="2416629"/>
            <a:ext cx="1742785"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Bureau partagé</a:t>
            </a:r>
          </a:p>
        </p:txBody>
      </p:sp>
      <p:sp>
        <p:nvSpPr>
          <p:cNvPr id="14" name="Rectangle 13"/>
          <p:cNvSpPr/>
          <p:nvPr/>
        </p:nvSpPr>
        <p:spPr>
          <a:xfrm>
            <a:off x="9094548" y="2384740"/>
            <a:ext cx="1693092" cy="400110"/>
          </a:xfrm>
          <a:prstGeom prst="rect">
            <a:avLst/>
          </a:prstGeom>
          <a:ln>
            <a:noFill/>
          </a:ln>
        </p:spPr>
        <p:txBody>
          <a:bodyPr wrap="none">
            <a:spAutoFit/>
          </a:bodyPr>
          <a:lstStyle/>
          <a:p>
            <a:pPr algn="ctr"/>
            <a:r>
              <a:rPr lang="fr-FR" sz="2000" dirty="0">
                <a:latin typeface="Times New Roman" panose="02020603050405020304" pitchFamily="18" charset="0"/>
                <a:ea typeface="Calibri" panose="020F0502020204030204" pitchFamily="34" charset="0"/>
                <a:cs typeface="Arial" panose="020B0604020202020204" pitchFamily="34" charset="0"/>
              </a:rPr>
              <a:t>Bureau  privée</a:t>
            </a:r>
          </a:p>
        </p:txBody>
      </p:sp>
      <p:sp>
        <p:nvSpPr>
          <p:cNvPr id="15" name="Oval 14"/>
          <p:cNvSpPr/>
          <p:nvPr/>
        </p:nvSpPr>
        <p:spPr>
          <a:xfrm>
            <a:off x="5912092" y="2615513"/>
            <a:ext cx="2136095" cy="164717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Times New Roman" pitchFamily="18" charset="0"/>
                <a:cs typeface="Times New Roman" pitchFamily="18" charset="0"/>
              </a:rPr>
              <a:t>Coworking</a:t>
            </a:r>
          </a:p>
        </p:txBody>
      </p:sp>
      <p:sp>
        <p:nvSpPr>
          <p:cNvPr id="16" name="Right Arrow 15"/>
          <p:cNvSpPr/>
          <p:nvPr/>
        </p:nvSpPr>
        <p:spPr>
          <a:xfrm rot="13690350">
            <a:off x="5693453" y="2038075"/>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p:cNvSpPr/>
          <p:nvPr/>
        </p:nvSpPr>
        <p:spPr>
          <a:xfrm rot="7594793">
            <a:off x="5724761" y="4468488"/>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ight Arrow 17"/>
          <p:cNvSpPr/>
          <p:nvPr/>
        </p:nvSpPr>
        <p:spPr>
          <a:xfrm rot="2784969">
            <a:off x="7381205" y="4417140"/>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ight Arrow 18"/>
          <p:cNvSpPr/>
          <p:nvPr/>
        </p:nvSpPr>
        <p:spPr>
          <a:xfrm rot="19061792">
            <a:off x="7399994" y="2055021"/>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ight Arrow 19"/>
          <p:cNvSpPr/>
          <p:nvPr/>
        </p:nvSpPr>
        <p:spPr>
          <a:xfrm rot="10800000">
            <a:off x="4770541" y="3267483"/>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ight Arrow 20"/>
          <p:cNvSpPr/>
          <p:nvPr/>
        </p:nvSpPr>
        <p:spPr>
          <a:xfrm>
            <a:off x="8116140" y="3267483"/>
            <a:ext cx="978408" cy="343230"/>
          </a:xfrm>
          <a:prstGeom prst="rightArrow">
            <a:avLst/>
          </a:prstGeom>
          <a:solidFill>
            <a:schemeClr val="accent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072" y="2922552"/>
            <a:ext cx="2782605" cy="1517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834" y="2899569"/>
            <a:ext cx="2758048" cy="1519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C:\Users\Toshiba I7\Desktop\Screen-Shot-2018-09-11-at-17.40.19.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6641" y="4922429"/>
            <a:ext cx="2993848" cy="1529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C:\Users\Toshiba I7\Desktop\téléchargement (2).jpg"/>
          <p:cNvPicPr/>
          <p:nvPr/>
        </p:nvPicPr>
        <p:blipFill>
          <a:blip r:embed="rId7">
            <a:extLst>
              <a:ext uri="{28A0092B-C50C-407E-A947-70E740481C1C}">
                <a14:useLocalDpi xmlns:a14="http://schemas.microsoft.com/office/drawing/2010/main" val="0"/>
              </a:ext>
            </a:extLst>
          </a:blip>
          <a:srcRect/>
          <a:stretch>
            <a:fillRect/>
          </a:stretch>
        </p:blipFill>
        <p:spPr bwMode="auto">
          <a:xfrm>
            <a:off x="2785752" y="4924999"/>
            <a:ext cx="3019679" cy="1550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a:extLst>
              <a:ext uri="{FF2B5EF4-FFF2-40B4-BE49-F238E27FC236}">
                <a16:creationId xmlns:a16="http://schemas.microsoft.com/office/drawing/2014/main" id="{29F056F4-CE7C-45FC-AB14-21AD6138D9DC}"/>
              </a:ext>
            </a:extLst>
          </p:cNvPr>
          <p:cNvSpPr/>
          <p:nvPr/>
        </p:nvSpPr>
        <p:spPr>
          <a:xfrm>
            <a:off x="94133" y="883916"/>
            <a:ext cx="1651128" cy="815990"/>
          </a:xfrm>
          <a:prstGeom prst="rect">
            <a:avLst/>
          </a:prstGeom>
          <a:solidFill>
            <a:srgbClr val="FFCC99"/>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COWORKING</a:t>
            </a:r>
          </a:p>
        </p:txBody>
      </p:sp>
      <p:sp>
        <p:nvSpPr>
          <p:cNvPr id="27" name="Rectangle 26">
            <a:extLst>
              <a:ext uri="{FF2B5EF4-FFF2-40B4-BE49-F238E27FC236}">
                <a16:creationId xmlns:a16="http://schemas.microsoft.com/office/drawing/2014/main" id="{3CA450CF-60D0-40E6-A11F-B06B70542D7C}"/>
              </a:ext>
            </a:extLst>
          </p:cNvPr>
          <p:cNvSpPr/>
          <p:nvPr/>
        </p:nvSpPr>
        <p:spPr>
          <a:xfrm>
            <a:off x="15474" y="2244437"/>
            <a:ext cx="1774137" cy="1122218"/>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LES ESPACES DU COWORKING</a:t>
            </a:r>
          </a:p>
        </p:txBody>
      </p:sp>
      <p:sp>
        <p:nvSpPr>
          <p:cNvPr id="28" name="Rectangle 27">
            <a:extLst>
              <a:ext uri="{FF2B5EF4-FFF2-40B4-BE49-F238E27FC236}">
                <a16:creationId xmlns:a16="http://schemas.microsoft.com/office/drawing/2014/main" id="{29F056F4-CE7C-45FC-AB14-21AD6138D9DC}"/>
              </a:ext>
            </a:extLst>
          </p:cNvPr>
          <p:cNvSpPr/>
          <p:nvPr/>
        </p:nvSpPr>
        <p:spPr>
          <a:xfrm>
            <a:off x="76513" y="4106224"/>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 TELETRAVAIL</a:t>
            </a:r>
          </a:p>
        </p:txBody>
      </p:sp>
      <p:sp>
        <p:nvSpPr>
          <p:cNvPr id="29" name="Rectangle 28">
            <a:extLst>
              <a:ext uri="{FF2B5EF4-FFF2-40B4-BE49-F238E27FC236}">
                <a16:creationId xmlns:a16="http://schemas.microsoft.com/office/drawing/2014/main" id="{E933A8FE-9409-4808-8AC1-86B7551ADD30}"/>
              </a:ext>
            </a:extLst>
          </p:cNvPr>
          <p:cNvSpPr/>
          <p:nvPr/>
        </p:nvSpPr>
        <p:spPr>
          <a:xfrm>
            <a:off x="81600" y="5704049"/>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31" name="Rounded Rectangle 30"/>
          <p:cNvSpPr/>
          <p:nvPr/>
        </p:nvSpPr>
        <p:spPr>
          <a:xfrm>
            <a:off x="5678697" y="180426"/>
            <a:ext cx="5064702" cy="554183"/>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LES ESPACES DU COWORKING</a:t>
            </a:r>
          </a:p>
        </p:txBody>
      </p:sp>
      <p:sp>
        <p:nvSpPr>
          <p:cNvPr id="32" name="Rounded Rectangle 31"/>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Tree>
    <p:extLst>
      <p:ext uri="{BB962C8B-B14F-4D97-AF65-F5344CB8AC3E}">
        <p14:creationId xmlns:p14="http://schemas.microsoft.com/office/powerpoint/2010/main" val="718348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3"/>
                                        </p:tgtEl>
                                      </p:cBhvr>
                                    </p:animEffect>
                                    <p:animScale>
                                      <p:cBhvr>
                                        <p:cTn id="22" dur="250" autoRev="1" fill="hold"/>
                                        <p:tgtEl>
                                          <p:spTgt spid="2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2"/>
                                        </p:tgtEl>
                                      </p:cBhvr>
                                    </p:animEffect>
                                    <p:animScale>
                                      <p:cBhvr>
                                        <p:cTn id="27" dur="250" autoRev="1" fill="hold"/>
                                        <p:tgtEl>
                                          <p:spTgt spid="22"/>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5"/>
                                        </p:tgtEl>
                                      </p:cBhvr>
                                    </p:animEffect>
                                    <p:animScale>
                                      <p:cBhvr>
                                        <p:cTn id="32" dur="2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4"/>
                                        </p:tgtEl>
                                      </p:cBhvr>
                                    </p:animEffect>
                                    <p:animScale>
                                      <p:cBhvr>
                                        <p:cTn id="37"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ectangle 5"/>
          <p:cNvSpPr/>
          <p:nvPr/>
        </p:nvSpPr>
        <p:spPr>
          <a:xfrm>
            <a:off x="2630723" y="2458179"/>
            <a:ext cx="8177258" cy="882742"/>
          </a:xfrm>
          <a:prstGeom prst="rect">
            <a:avLst/>
          </a:prstGeom>
          <a:solidFill>
            <a:schemeClr val="accent2">
              <a:lumMod val="20000"/>
              <a:lumOff val="80000"/>
            </a:schemeClr>
          </a:solidFill>
          <a:ln w="28575">
            <a:noFill/>
          </a:ln>
        </p:spPr>
        <p:txBody>
          <a:bodyPr wrap="square">
            <a:spAutoFit/>
          </a:bodyPr>
          <a:lstStyle/>
          <a:p>
            <a:pPr algn="ctr">
              <a:lnSpc>
                <a:spcPct val="107000"/>
              </a:lnSpc>
              <a:spcAft>
                <a:spcPts val="800"/>
              </a:spcAft>
            </a:pPr>
            <a:r>
              <a:rPr lang="fr-FR" sz="1600" dirty="0">
                <a:latin typeface="Times New Roman" panose="02020603050405020304" pitchFamily="18" charset="0"/>
                <a:ea typeface="Calibri" panose="020F0502020204030204" pitchFamily="34" charset="0"/>
                <a:cs typeface="Arial" panose="020B0604020202020204" pitchFamily="34" charset="0"/>
              </a:rPr>
              <a:t>Le télétravail est également perçu comme une forme particulière de </a:t>
            </a:r>
            <a:r>
              <a:rPr lang="fr-FR" sz="1600" b="1" dirty="0">
                <a:latin typeface="Times New Roman" panose="02020603050405020304" pitchFamily="18" charset="0"/>
                <a:ea typeface="Calibri" panose="020F0502020204030204" pitchFamily="34" charset="0"/>
                <a:cs typeface="Arial" panose="020B0604020202020204" pitchFamily="34" charset="0"/>
              </a:rPr>
              <a:t>bureau mobile</a:t>
            </a:r>
            <a:r>
              <a:rPr lang="fr-FR" sz="1600" dirty="0">
                <a:latin typeface="Times New Roman" panose="02020603050405020304" pitchFamily="18" charset="0"/>
                <a:ea typeface="Calibri" panose="020F0502020204030204" pitchFamily="34" charset="0"/>
                <a:cs typeface="Arial" panose="020B0604020202020204" pitchFamily="34" charset="0"/>
              </a:rPr>
              <a:t>. Si les conditions techniques sont réunies, un employé peut théoriquement faire son travail de n’importe où dans le monde tant qu’une connexion Internet stable et rapide est disponible</a:t>
            </a:r>
            <a:r>
              <a:rPr lang="fr-FR" sz="1600" dirty="0">
                <a:solidFill>
                  <a:srgbClr val="3C3C3C"/>
                </a:solidFill>
                <a:latin typeface="Times New Roman" panose="02020603050405020304" pitchFamily="18" charset="0"/>
                <a:ea typeface="Calibri" panose="020F0502020204030204" pitchFamily="34"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477A65-0285-43CA-8D99-3A93A21F8310}"/>
              </a:ext>
            </a:extLst>
          </p:cNvPr>
          <p:cNvSpPr/>
          <p:nvPr/>
        </p:nvSpPr>
        <p:spPr>
          <a:xfrm>
            <a:off x="4523209" y="1195543"/>
            <a:ext cx="4101737" cy="773673"/>
          </a:xfrm>
          <a:prstGeom prst="rect">
            <a:avLst/>
          </a:prstGeom>
          <a:noFill/>
          <a:ln w="28575">
            <a:noFill/>
          </a:ln>
        </p:spPr>
        <p:txBody>
          <a:bodyPr wrap="square">
            <a:spAutoFit/>
          </a:bodyPr>
          <a:lstStyle/>
          <a:p>
            <a:pPr algn="ctr">
              <a:lnSpc>
                <a:spcPct val="107000"/>
              </a:lnSpc>
            </a:pPr>
            <a:r>
              <a:rPr lang="fr-FR" sz="1400" dirty="0">
                <a:latin typeface="Times New Roman" panose="02020603050405020304" pitchFamily="18" charset="0"/>
                <a:ea typeface="Calibri" panose="020F0502020204030204" pitchFamily="34" charset="0"/>
                <a:cs typeface="Arial" panose="020B0604020202020204" pitchFamily="34" charset="0"/>
              </a:rPr>
              <a:t> </a:t>
            </a:r>
            <a:r>
              <a:rPr lang="fr-FR" sz="2800" b="1" dirty="0">
                <a:latin typeface="Times New Roman" panose="02020603050405020304" pitchFamily="18" charset="0"/>
                <a:cs typeface="Arial" panose="020B0604020202020204" pitchFamily="34" charset="0"/>
              </a:rPr>
              <a:t>C’est quoi le télétravail ?</a:t>
            </a:r>
          </a:p>
          <a:p>
            <a:pPr>
              <a:lnSpc>
                <a:spcPct val="107000"/>
              </a:lnSpc>
              <a:spcAft>
                <a:spcPts val="0"/>
              </a:spcAft>
            </a:pPr>
            <a:endParaRPr lang="en-US" sz="1400" dirty="0">
              <a:latin typeface="Calibri" panose="020F050202020403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2630723" y="3972015"/>
            <a:ext cx="8108383" cy="1920406"/>
          </a:xfrm>
          <a:prstGeom prst="rect">
            <a:avLst/>
          </a:prstGeom>
        </p:spPr>
      </p:pic>
      <p:sp>
        <p:nvSpPr>
          <p:cNvPr id="9" name="Rectangle 8">
            <a:extLst>
              <a:ext uri="{FF2B5EF4-FFF2-40B4-BE49-F238E27FC236}">
                <a16:creationId xmlns:a16="http://schemas.microsoft.com/office/drawing/2014/main" id="{29F056F4-CE7C-45FC-AB14-21AD6138D9DC}"/>
              </a:ext>
            </a:extLst>
          </p:cNvPr>
          <p:cNvSpPr/>
          <p:nvPr/>
        </p:nvSpPr>
        <p:spPr>
          <a:xfrm>
            <a:off x="94133" y="883916"/>
            <a:ext cx="1651128" cy="815990"/>
          </a:xfrm>
          <a:prstGeom prst="rect">
            <a:avLst/>
          </a:prstGeom>
          <a:solidFill>
            <a:srgbClr val="FFCC99"/>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COWORKING</a:t>
            </a:r>
          </a:p>
        </p:txBody>
      </p:sp>
      <p:sp>
        <p:nvSpPr>
          <p:cNvPr id="10" name="Rectangle 9">
            <a:extLst>
              <a:ext uri="{FF2B5EF4-FFF2-40B4-BE49-F238E27FC236}">
                <a16:creationId xmlns:a16="http://schemas.microsoft.com/office/drawing/2014/main" id="{3CA450CF-60D0-40E6-A11F-B06B70542D7C}"/>
              </a:ext>
            </a:extLst>
          </p:cNvPr>
          <p:cNvSpPr/>
          <p:nvPr/>
        </p:nvSpPr>
        <p:spPr>
          <a:xfrm>
            <a:off x="94133" y="2415048"/>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ESPACES DU COWORKING</a:t>
            </a:r>
          </a:p>
        </p:txBody>
      </p:sp>
      <p:sp>
        <p:nvSpPr>
          <p:cNvPr id="11" name="Rectangle 10">
            <a:extLst>
              <a:ext uri="{FF2B5EF4-FFF2-40B4-BE49-F238E27FC236}">
                <a16:creationId xmlns:a16="http://schemas.microsoft.com/office/drawing/2014/main" id="{29F056F4-CE7C-45FC-AB14-21AD6138D9DC}"/>
              </a:ext>
            </a:extLst>
          </p:cNvPr>
          <p:cNvSpPr/>
          <p:nvPr/>
        </p:nvSpPr>
        <p:spPr>
          <a:xfrm>
            <a:off x="19082" y="3971026"/>
            <a:ext cx="1726179" cy="961192"/>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LE TELETRAVAIL</a:t>
            </a:r>
          </a:p>
        </p:txBody>
      </p:sp>
      <p:sp>
        <p:nvSpPr>
          <p:cNvPr id="12" name="Rectangle 11">
            <a:extLst>
              <a:ext uri="{FF2B5EF4-FFF2-40B4-BE49-F238E27FC236}">
                <a16:creationId xmlns:a16="http://schemas.microsoft.com/office/drawing/2014/main" id="{E933A8FE-9409-4808-8AC1-86B7551ADD30}"/>
              </a:ext>
            </a:extLst>
          </p:cNvPr>
          <p:cNvSpPr/>
          <p:nvPr/>
        </p:nvSpPr>
        <p:spPr>
          <a:xfrm>
            <a:off x="81600" y="5704049"/>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14" name="Rounded Rectangle 13"/>
          <p:cNvSpPr/>
          <p:nvPr/>
        </p:nvSpPr>
        <p:spPr>
          <a:xfrm>
            <a:off x="5555674" y="152399"/>
            <a:ext cx="5064702" cy="55418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400" b="1" dirty="0"/>
              <a:t>LE TELETRAVAIL</a:t>
            </a:r>
          </a:p>
        </p:txBody>
      </p:sp>
      <p:sp>
        <p:nvSpPr>
          <p:cNvPr id="15" name="Rounded Rectangle 14"/>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Tree>
    <p:extLst>
      <p:ext uri="{BB962C8B-B14F-4D97-AF65-F5344CB8AC3E}">
        <p14:creationId xmlns:p14="http://schemas.microsoft.com/office/powerpoint/2010/main" val="41115253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ectangle 5">
            <a:extLst>
              <a:ext uri="{FF2B5EF4-FFF2-40B4-BE49-F238E27FC236}">
                <a16:creationId xmlns:a16="http://schemas.microsoft.com/office/drawing/2014/main" id="{29F056F4-CE7C-45FC-AB14-21AD6138D9DC}"/>
              </a:ext>
            </a:extLst>
          </p:cNvPr>
          <p:cNvSpPr/>
          <p:nvPr/>
        </p:nvSpPr>
        <p:spPr>
          <a:xfrm>
            <a:off x="94133" y="883916"/>
            <a:ext cx="1651128" cy="815990"/>
          </a:xfrm>
          <a:prstGeom prst="rect">
            <a:avLst/>
          </a:prstGeom>
          <a:solidFill>
            <a:srgbClr val="FFCC99"/>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COWORKING</a:t>
            </a:r>
          </a:p>
        </p:txBody>
      </p:sp>
      <p:sp>
        <p:nvSpPr>
          <p:cNvPr id="7" name="Rectangle 6">
            <a:extLst>
              <a:ext uri="{FF2B5EF4-FFF2-40B4-BE49-F238E27FC236}">
                <a16:creationId xmlns:a16="http://schemas.microsoft.com/office/drawing/2014/main" id="{3CA450CF-60D0-40E6-A11F-B06B70542D7C}"/>
              </a:ext>
            </a:extLst>
          </p:cNvPr>
          <p:cNvSpPr/>
          <p:nvPr/>
        </p:nvSpPr>
        <p:spPr>
          <a:xfrm>
            <a:off x="94133" y="2415048"/>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ESPACES DU COWORKING</a:t>
            </a:r>
          </a:p>
        </p:txBody>
      </p:sp>
      <p:sp>
        <p:nvSpPr>
          <p:cNvPr id="8" name="Rectangle 7">
            <a:extLst>
              <a:ext uri="{FF2B5EF4-FFF2-40B4-BE49-F238E27FC236}">
                <a16:creationId xmlns:a16="http://schemas.microsoft.com/office/drawing/2014/main" id="{29F056F4-CE7C-45FC-AB14-21AD6138D9DC}"/>
              </a:ext>
            </a:extLst>
          </p:cNvPr>
          <p:cNvSpPr/>
          <p:nvPr/>
        </p:nvSpPr>
        <p:spPr>
          <a:xfrm>
            <a:off x="76513" y="4106224"/>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 TELETRAVAIL</a:t>
            </a:r>
          </a:p>
        </p:txBody>
      </p:sp>
      <p:sp>
        <p:nvSpPr>
          <p:cNvPr id="9" name="Rectangle 8">
            <a:extLst>
              <a:ext uri="{FF2B5EF4-FFF2-40B4-BE49-F238E27FC236}">
                <a16:creationId xmlns:a16="http://schemas.microsoft.com/office/drawing/2014/main" id="{E933A8FE-9409-4808-8AC1-86B7551ADD30}"/>
              </a:ext>
            </a:extLst>
          </p:cNvPr>
          <p:cNvSpPr/>
          <p:nvPr/>
        </p:nvSpPr>
        <p:spPr>
          <a:xfrm>
            <a:off x="19083" y="5564551"/>
            <a:ext cx="1726178" cy="1052945"/>
          </a:xfrm>
          <a:prstGeom prst="rect">
            <a:avLst/>
          </a:prstGeom>
          <a:solidFill>
            <a:schemeClr val="accent1">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SYNTHESE</a:t>
            </a:r>
          </a:p>
        </p:txBody>
      </p:sp>
      <p:sp>
        <p:nvSpPr>
          <p:cNvPr id="10" name="Rounded Rectangle 9"/>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1" name="Rounded Rectangle 10"/>
          <p:cNvSpPr/>
          <p:nvPr/>
        </p:nvSpPr>
        <p:spPr>
          <a:xfrm>
            <a:off x="5555674" y="152399"/>
            <a:ext cx="5064702" cy="55418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400" b="1" dirty="0"/>
              <a:t>SYNTHESE</a:t>
            </a:r>
          </a:p>
        </p:txBody>
      </p:sp>
      <p:sp>
        <p:nvSpPr>
          <p:cNvPr id="12" name="Rectangle 11"/>
          <p:cNvSpPr/>
          <p:nvPr/>
        </p:nvSpPr>
        <p:spPr>
          <a:xfrm>
            <a:off x="3588328" y="2656729"/>
            <a:ext cx="6096000" cy="1200329"/>
          </a:xfrm>
          <a:prstGeom prst="rect">
            <a:avLst/>
          </a:prstGeom>
          <a:solidFill>
            <a:schemeClr val="accent2">
              <a:lumMod val="20000"/>
              <a:lumOff val="80000"/>
            </a:schemeClr>
          </a:solidFill>
        </p:spPr>
        <p:txBody>
          <a:bodyPr>
            <a:spAutoFit/>
          </a:bodyPr>
          <a:lstStyle/>
          <a:p>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     Le </a:t>
            </a:r>
            <a:r>
              <a:rPr lang="fr-FR" dirty="0" err="1">
                <a:solidFill>
                  <a:srgbClr val="000000"/>
                </a:solidFill>
                <a:latin typeface="Times New Roman" panose="02020603050405020304" pitchFamily="18" charset="0"/>
                <a:ea typeface="Calibri" panose="020F0502020204030204" pitchFamily="34" charset="0"/>
                <a:cs typeface="Arial" panose="020B0604020202020204" pitchFamily="34" charset="0"/>
              </a:rPr>
              <a:t>coworking</a:t>
            </a:r>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 est une alternative commerciale intéressante à la création d'entreprise qui permet d'avoir un espace de travail hors du domicile à moindre coût, de briser l'isolement et de se connecter avec d'autres entrepreneurs. </a:t>
            </a:r>
            <a:endParaRPr lang="fr-FR" dirty="0"/>
          </a:p>
        </p:txBody>
      </p:sp>
    </p:spTree>
    <p:extLst>
      <p:ext uri="{BB962C8B-B14F-4D97-AF65-F5344CB8AC3E}">
        <p14:creationId xmlns:p14="http://schemas.microsoft.com/office/powerpoint/2010/main" val="2199295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7" name="Rectangle 16">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9" name="Rectangle 18">
            <a:extLst>
              <a:ext uri="{FF2B5EF4-FFF2-40B4-BE49-F238E27FC236}">
                <a16:creationId xmlns:a16="http://schemas.microsoft.com/office/drawing/2014/main" id="{3CA450CF-60D0-40E6-A11F-B06B70542D7C}"/>
              </a:ext>
            </a:extLst>
          </p:cNvPr>
          <p:cNvSpPr/>
          <p:nvPr/>
        </p:nvSpPr>
        <p:spPr>
          <a:xfrm>
            <a:off x="141063" y="2403415"/>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20" name="Rectangle 19">
            <a:extLst>
              <a:ext uri="{FF2B5EF4-FFF2-40B4-BE49-F238E27FC236}">
                <a16:creationId xmlns:a16="http://schemas.microsoft.com/office/drawing/2014/main" id="{29F056F4-CE7C-45FC-AB14-21AD6138D9DC}"/>
              </a:ext>
            </a:extLst>
          </p:cNvPr>
          <p:cNvSpPr/>
          <p:nvPr/>
        </p:nvSpPr>
        <p:spPr>
          <a:xfrm>
            <a:off x="141063" y="3593407"/>
            <a:ext cx="1440000" cy="755236"/>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sp>
        <p:nvSpPr>
          <p:cNvPr id="22" name="Rectangle 21">
            <a:extLst>
              <a:ext uri="{FF2B5EF4-FFF2-40B4-BE49-F238E27FC236}">
                <a16:creationId xmlns:a16="http://schemas.microsoft.com/office/drawing/2014/main" id="{E933A8FE-9409-4808-8AC1-86B7551ADD30}"/>
              </a:ext>
            </a:extLst>
          </p:cNvPr>
          <p:cNvSpPr/>
          <p:nvPr/>
        </p:nvSpPr>
        <p:spPr>
          <a:xfrm>
            <a:off x="141063" y="4715755"/>
            <a:ext cx="1440000" cy="812209"/>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24" name="Rounded Rectangle 66"/>
          <p:cNvSpPr/>
          <p:nvPr/>
        </p:nvSpPr>
        <p:spPr>
          <a:xfrm>
            <a:off x="5555673" y="300343"/>
            <a:ext cx="5064702" cy="55418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01</a:t>
            </a:r>
            <a:r>
              <a:rPr lang="fr-FR" sz="1400" b="1" dirty="0">
                <a:solidFill>
                  <a:schemeClr val="bg1"/>
                </a:solidFill>
                <a:latin typeface="Times New Roman" panose="02020603050405020304" pitchFamily="18" charset="0"/>
                <a:ea typeface="Calibri" panose="020F0502020204030204" pitchFamily="34" charset="0"/>
                <a:cs typeface="Arial" panose="020B0604020202020204" pitchFamily="34" charset="0"/>
              </a:rPr>
              <a:t> : </a:t>
            </a:r>
            <a:r>
              <a:rPr lang="fr-FR" sz="24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Arcoworking</a:t>
            </a:r>
            <a:endParaRPr lang="fr-FR" sz="2400" b="1"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5" name="Rounded Rectangle 16"/>
          <p:cNvSpPr/>
          <p:nvPr/>
        </p:nvSpPr>
        <p:spPr>
          <a:xfrm>
            <a:off x="882171" y="285766"/>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26" name="Rectangle 25">
            <a:extLst>
              <a:ext uri="{FF2B5EF4-FFF2-40B4-BE49-F238E27FC236}">
                <a16:creationId xmlns:a16="http://schemas.microsoft.com/office/drawing/2014/main" id="{29F056F4-CE7C-45FC-AB14-21AD6138D9DC}"/>
              </a:ext>
            </a:extLst>
          </p:cNvPr>
          <p:cNvSpPr/>
          <p:nvPr/>
        </p:nvSpPr>
        <p:spPr>
          <a:xfrm>
            <a:off x="130509" y="1125712"/>
            <a:ext cx="1659102" cy="924858"/>
          </a:xfrm>
          <a:prstGeom prst="rect">
            <a:avLst/>
          </a:prstGeom>
          <a:solidFill>
            <a:schemeClr val="accent2"/>
          </a:solidFill>
          <a:ln w="38100">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EXEMPLE:01</a:t>
            </a:r>
          </a:p>
        </p:txBody>
      </p:sp>
      <p:sp>
        <p:nvSpPr>
          <p:cNvPr id="28" name="Rectangle 27"/>
          <p:cNvSpPr/>
          <p:nvPr/>
        </p:nvSpPr>
        <p:spPr>
          <a:xfrm>
            <a:off x="9130865" y="1022349"/>
            <a:ext cx="1437253" cy="368755"/>
          </a:xfrm>
          <a:prstGeom prst="rect">
            <a:avLst/>
          </a:prstGeom>
        </p:spPr>
        <p:txBody>
          <a:bodyPr wrap="none">
            <a:spAutoFit/>
          </a:bodyPr>
          <a:lstStyle/>
          <a:p>
            <a:pPr defTabSz="1280006">
              <a:lnSpc>
                <a:spcPct val="107000"/>
              </a:lnSpc>
              <a:spcAft>
                <a:spcPts val="800"/>
              </a:spcAft>
            </a:pPr>
            <a:r>
              <a:rPr lang="fr-FR" b="1" u="sng" dirty="0">
                <a:latin typeface="Times New Roman" pitchFamily="18" charset="0"/>
                <a:cs typeface="Times New Roman" pitchFamily="18" charset="0"/>
              </a:rPr>
              <a:t>Programme:</a:t>
            </a:r>
            <a:endParaRPr lang="en-US" b="1" u="sng" dirty="0">
              <a:latin typeface="Times New Roman" pitchFamily="18" charset="0"/>
              <a:cs typeface="Times New Roman" pitchFamily="18" charset="0"/>
            </a:endParaRPr>
          </a:p>
        </p:txBody>
      </p:sp>
      <p:sp>
        <p:nvSpPr>
          <p:cNvPr id="29" name="ZoneTexte 5"/>
          <p:cNvSpPr txBox="1"/>
          <p:nvPr/>
        </p:nvSpPr>
        <p:spPr>
          <a:xfrm>
            <a:off x="1879020" y="4624900"/>
            <a:ext cx="3071834" cy="369332"/>
          </a:xfrm>
          <a:prstGeom prst="rect">
            <a:avLst/>
          </a:prstGeom>
          <a:noFill/>
        </p:spPr>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800" b="1" u="sng" dirty="0">
                <a:latin typeface="Times New Roman" pitchFamily="18" charset="0"/>
                <a:cs typeface="Times New Roman" pitchFamily="18" charset="0"/>
              </a:rPr>
              <a:t>Fiche technique:</a:t>
            </a:r>
          </a:p>
        </p:txBody>
      </p:sp>
      <p:sp>
        <p:nvSpPr>
          <p:cNvPr id="35" name="ZoneTexte 4"/>
          <p:cNvSpPr txBox="1"/>
          <p:nvPr/>
        </p:nvSpPr>
        <p:spPr>
          <a:xfrm>
            <a:off x="1879020" y="5026342"/>
            <a:ext cx="3071834" cy="135421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600" b="1" dirty="0">
                <a:solidFill>
                  <a:schemeClr val="dk1"/>
                </a:solidFill>
                <a:latin typeface="Times New Roman" pitchFamily="18" charset="0"/>
                <a:cs typeface="Times New Roman" pitchFamily="18" charset="0"/>
              </a:rPr>
              <a:t>Architecte</a:t>
            </a:r>
            <a:r>
              <a:rPr lang="fr-FR" sz="1600" dirty="0">
                <a:latin typeface="Times New Roman" pitchFamily="18" charset="0"/>
                <a:cs typeface="Times New Roman" pitchFamily="18" charset="0"/>
              </a:rPr>
              <a:t>: </a:t>
            </a:r>
            <a:r>
              <a:rPr lang="fr-FR" sz="1600" dirty="0">
                <a:latin typeface="Times New Roman" panose="02020603050405020304" pitchFamily="18" charset="0"/>
                <a:ea typeface="Calibri" panose="020F0502020204030204" pitchFamily="34" charset="0"/>
                <a:cs typeface="Arial" panose="020B0604020202020204" pitchFamily="34" charset="0"/>
                <a:hlinkClick r:id="rId2"/>
              </a:rPr>
              <a:t>Esquadra </a:t>
            </a:r>
            <a:r>
              <a:rPr lang="fr-FR" sz="1600" dirty="0" err="1">
                <a:latin typeface="Times New Roman" panose="02020603050405020304" pitchFamily="18" charset="0"/>
                <a:ea typeface="Calibri" panose="020F0502020204030204" pitchFamily="34" charset="0"/>
                <a:cs typeface="Arial" panose="020B0604020202020204" pitchFamily="34" charset="0"/>
                <a:hlinkClick r:id="rId2"/>
              </a:rPr>
              <a:t>Arquitetos</a:t>
            </a:r>
            <a:r>
              <a:rPr lang="fr-FR" sz="1600" dirty="0">
                <a:latin typeface="Times New Roman" panose="02020603050405020304" pitchFamily="18" charset="0"/>
                <a:ea typeface="Calibri" panose="020F0502020204030204" pitchFamily="34" charset="0"/>
                <a:cs typeface="Arial" panose="020B0604020202020204" pitchFamily="34" charset="0"/>
              </a:rPr>
              <a:t> </a:t>
            </a:r>
          </a:p>
          <a:p>
            <a:r>
              <a:rPr lang="fr-FR" sz="1600" b="1" dirty="0">
                <a:solidFill>
                  <a:schemeClr val="dk1"/>
                </a:solidFill>
                <a:latin typeface="Times New Roman" pitchFamily="18" charset="0"/>
                <a:cs typeface="Times New Roman" pitchFamily="18" charset="0"/>
              </a:rPr>
              <a:t>Date de réalisation</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2019.</a:t>
            </a:r>
          </a:p>
          <a:p>
            <a:r>
              <a:rPr lang="fr-FR" sz="1600" b="1" dirty="0">
                <a:solidFill>
                  <a:schemeClr val="dk1"/>
                </a:solidFill>
                <a:latin typeface="Times New Roman" pitchFamily="18" charset="0"/>
                <a:cs typeface="Times New Roman" pitchFamily="18" charset="0"/>
              </a:rPr>
              <a:t>Type de projet</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Coworking</a:t>
            </a:r>
          </a:p>
          <a:p>
            <a:r>
              <a:rPr lang="fr-FR" sz="1600" b="1" dirty="0">
                <a:solidFill>
                  <a:schemeClr val="dk1"/>
                </a:solidFill>
                <a:latin typeface="Times New Roman" pitchFamily="18" charset="0"/>
                <a:cs typeface="Times New Roman" pitchFamily="18" charset="0"/>
              </a:rPr>
              <a:t>Surface bâti </a:t>
            </a:r>
            <a:r>
              <a:rPr lang="fr-FR" sz="1600" dirty="0">
                <a:solidFill>
                  <a:schemeClr val="dk1"/>
                </a:solidFill>
                <a:latin typeface="Times New Roman" pitchFamily="18" charset="0"/>
                <a:cs typeface="Times New Roman" pitchFamily="18" charset="0"/>
              </a:rPr>
              <a:t>: </a:t>
            </a:r>
            <a:r>
              <a:rPr lang="en-US" sz="1600" dirty="0">
                <a:solidFill>
                  <a:srgbClr val="000000"/>
                </a:solidFill>
                <a:latin typeface="Times New Roman" panose="02020603050405020304" pitchFamily="18" charset="0"/>
                <a:ea typeface="Calibri" panose="020F0502020204030204" pitchFamily="34" charset="0"/>
              </a:rPr>
              <a:t>1167 </a:t>
            </a:r>
            <a:r>
              <a:rPr lang="fr-FR" sz="1600" dirty="0">
                <a:ea typeface="Times New Roman" pitchFamily="18" charset="0"/>
                <a:cs typeface="Arial" panose="020B0604020202020204" pitchFamily="34" charset="0"/>
              </a:rPr>
              <a:t>m²</a:t>
            </a:r>
          </a:p>
          <a:p>
            <a:r>
              <a:rPr lang="en-US" sz="1600" b="1" dirty="0">
                <a:solidFill>
                  <a:schemeClr val="dk1"/>
                </a:solidFill>
                <a:latin typeface="Times New Roman" pitchFamily="18" charset="0"/>
                <a:cs typeface="Times New Roman" pitchFamily="18" charset="0"/>
              </a:rPr>
              <a:t>Situation: </a:t>
            </a:r>
            <a:r>
              <a:rPr lang="fr-FR" altLang="en-US" sz="1600" dirty="0">
                <a:solidFill>
                  <a:srgbClr val="000000"/>
                </a:solidFill>
                <a:latin typeface="Times New Roman" panose="02020603050405020304" pitchFamily="18" charset="0"/>
              </a:rPr>
              <a:t>Brasil</a:t>
            </a:r>
            <a:endParaRPr lang="fr-FR" sz="1600" dirty="0">
              <a:solidFill>
                <a:srgbClr val="000000"/>
              </a:solidFill>
              <a:latin typeface="Times New Roman" panose="02020603050405020304" pitchFamily="18"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422709091"/>
              </p:ext>
            </p:extLst>
          </p:nvPr>
        </p:nvGraphicFramePr>
        <p:xfrm>
          <a:off x="8298668" y="1680090"/>
          <a:ext cx="3785649" cy="4023360"/>
        </p:xfrm>
        <a:graphic>
          <a:graphicData uri="http://schemas.openxmlformats.org/drawingml/2006/table">
            <a:tbl>
              <a:tblPr firstRow="1" bandRow="1">
                <a:tableStyleId>{7DF18680-E054-41AD-8BC1-D1AEF772440D}</a:tableStyleId>
              </a:tblPr>
              <a:tblGrid>
                <a:gridCol w="1991252">
                  <a:extLst>
                    <a:ext uri="{9D8B030D-6E8A-4147-A177-3AD203B41FA5}">
                      <a16:colId xmlns:a16="http://schemas.microsoft.com/office/drawing/2014/main" val="2645246923"/>
                    </a:ext>
                  </a:extLst>
                </a:gridCol>
                <a:gridCol w="942626">
                  <a:extLst>
                    <a:ext uri="{9D8B030D-6E8A-4147-A177-3AD203B41FA5}">
                      <a16:colId xmlns:a16="http://schemas.microsoft.com/office/drawing/2014/main" val="1374169782"/>
                    </a:ext>
                  </a:extLst>
                </a:gridCol>
                <a:gridCol w="851771">
                  <a:extLst>
                    <a:ext uri="{9D8B030D-6E8A-4147-A177-3AD203B41FA5}">
                      <a16:colId xmlns:a16="http://schemas.microsoft.com/office/drawing/2014/main" val="4207939174"/>
                    </a:ext>
                  </a:extLst>
                </a:gridCol>
              </a:tblGrid>
              <a:tr h="135982">
                <a:tc>
                  <a:txBody>
                    <a:bodyPr/>
                    <a:lstStyle/>
                    <a:p>
                      <a:r>
                        <a:rPr lang="fr-FR" sz="1600" kern="1200" dirty="0">
                          <a:solidFill>
                            <a:srgbClr val="000000"/>
                          </a:solidFill>
                          <a:latin typeface="Times New Roman" panose="02020603050405020304" pitchFamily="18" charset="0"/>
                          <a:ea typeface="Calibri" panose="020F0502020204030204" pitchFamily="34" charset="0"/>
                          <a:cs typeface="+mn-cs"/>
                        </a:rPr>
                        <a:t>Espace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620631"/>
                  </a:ext>
                </a:extLst>
              </a:tr>
              <a:tr h="148114">
                <a:tc>
                  <a:txBody>
                    <a:bodyPr/>
                    <a:lstStyle/>
                    <a:p>
                      <a:r>
                        <a:rPr lang="fr-FR" sz="1600" kern="1200" dirty="0">
                          <a:solidFill>
                            <a:srgbClr val="000000"/>
                          </a:solidFill>
                          <a:latin typeface="Times New Roman" panose="02020603050405020304" pitchFamily="18" charset="0"/>
                          <a:ea typeface="Calibri" panose="020F0502020204030204" pitchFamily="34" charset="0"/>
                          <a:cs typeface="+mn-cs"/>
                        </a:rPr>
                        <a:t>Réception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9782774"/>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Open space.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7,40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5959639"/>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latin typeface="Times New Roman" panose="02020603050405020304" pitchFamily="18" charset="0"/>
                          <a:ea typeface="Calibri" panose="020F0502020204030204" pitchFamily="34" charset="0"/>
                          <a:cs typeface="+mn-cs"/>
                        </a:rPr>
                        <a:t>Cafétéria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202659"/>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Bureaux privés.</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6,07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66439"/>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Salle de réunion.</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7549046"/>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Auditorium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6,96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9670232"/>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Espace de graphique.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3983042"/>
                  </a:ext>
                </a:extLst>
              </a:tr>
              <a:tr h="197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dépôt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8896239"/>
                  </a:ext>
                </a:extLst>
              </a:tr>
              <a:tr h="121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Local technique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5231817"/>
                  </a:ext>
                </a:extLst>
              </a:tr>
              <a:tr h="24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Espace de repos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924300"/>
                  </a:ext>
                </a:extLst>
              </a:tr>
              <a:tr h="121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Terrasse accessible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409363"/>
                  </a:ext>
                </a:extLst>
              </a:tr>
            </a:tbl>
          </a:graphicData>
        </a:graphic>
      </p:graphicFrame>
      <p:sp>
        <p:nvSpPr>
          <p:cNvPr id="37" name="Rectangle 36"/>
          <p:cNvSpPr/>
          <p:nvPr/>
        </p:nvSpPr>
        <p:spPr>
          <a:xfrm>
            <a:off x="5398318" y="1055708"/>
            <a:ext cx="1845377" cy="368755"/>
          </a:xfrm>
          <a:prstGeom prst="rect">
            <a:avLst/>
          </a:prstGeom>
        </p:spPr>
        <p:txBody>
          <a:bodyPr wrap="none">
            <a:spAutoFit/>
          </a:bodyPr>
          <a:lstStyle/>
          <a:p>
            <a:pPr algn="ctr">
              <a:lnSpc>
                <a:spcPct val="107000"/>
              </a:lnSpc>
              <a:spcAft>
                <a:spcPts val="800"/>
              </a:spcAft>
            </a:pPr>
            <a:r>
              <a:rPr lang="fr-FR" b="1" u="sng" dirty="0">
                <a:latin typeface="Times New Roman" pitchFamily="18" charset="0"/>
                <a:cs typeface="Times New Roman" pitchFamily="18" charset="0"/>
              </a:rPr>
              <a:t>Organigramme :</a:t>
            </a:r>
            <a:endParaRPr lang="en-US" b="1" u="sng" dirty="0">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9B0E2D57-5BAD-4D5D-A926-CF5277F66E69}"/>
              </a:ext>
            </a:extLst>
          </p:cNvPr>
          <p:cNvSpPr/>
          <p:nvPr/>
        </p:nvSpPr>
        <p:spPr>
          <a:xfrm>
            <a:off x="5798375" y="5093777"/>
            <a:ext cx="1767350" cy="289951"/>
          </a:xfrm>
          <a:prstGeom prst="rect">
            <a:avLst/>
          </a:prstGeom>
          <a:solidFill>
            <a:schemeClr val="accent2">
              <a:lumMod val="20000"/>
              <a:lumOff val="8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200" dirty="0">
                <a:latin typeface="Times New Roman" panose="02020603050405020304" pitchFamily="18" charset="0"/>
                <a:ea typeface="Calibri" panose="020F0502020204030204" pitchFamily="34" charset="0"/>
                <a:cs typeface="Arial" panose="020B0604020202020204" pitchFamily="34" charset="0"/>
              </a:rPr>
              <a:t> </a:t>
            </a:r>
            <a:r>
              <a:rPr lang="fr-FR" sz="1200" dirty="0">
                <a:latin typeface="Times New Roman" panose="02020603050405020304" pitchFamily="18" charset="0"/>
                <a:ea typeface="Calibri" panose="020F0502020204030204" pitchFamily="34" charset="0"/>
              </a:rPr>
              <a:t>Organigramme spatial</a:t>
            </a:r>
            <a:endParaRPr lang="fr-FR" sz="1200" dirty="0"/>
          </a:p>
        </p:txBody>
      </p:sp>
      <p:pic>
        <p:nvPicPr>
          <p:cNvPr id="39" name="Picture 38"/>
          <p:cNvPicPr/>
          <p:nvPr/>
        </p:nvPicPr>
        <p:blipFill>
          <a:blip r:embed="rId3" cstate="print">
            <a:extLst>
              <a:ext uri="{28A0092B-C50C-407E-A947-70E740481C1C}">
                <a14:useLocalDpi xmlns:a14="http://schemas.microsoft.com/office/drawing/2010/main" val="0"/>
              </a:ext>
            </a:extLst>
          </a:blip>
          <a:stretch>
            <a:fillRect/>
          </a:stretch>
        </p:blipFill>
        <p:spPr>
          <a:xfrm>
            <a:off x="2077014" y="1055708"/>
            <a:ext cx="2483975" cy="3305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p:cNvPicPr/>
          <p:nvPr/>
        </p:nvPicPr>
        <p:blipFill>
          <a:blip r:embed="rId4">
            <a:extLst>
              <a:ext uri="{28A0092B-C50C-407E-A947-70E740481C1C}">
                <a14:useLocalDpi xmlns:a14="http://schemas.microsoft.com/office/drawing/2010/main" val="0"/>
              </a:ext>
            </a:extLst>
          </a:blip>
          <a:stretch>
            <a:fillRect/>
          </a:stretch>
        </p:blipFill>
        <p:spPr>
          <a:xfrm>
            <a:off x="5113824" y="1923123"/>
            <a:ext cx="3021874" cy="2801510"/>
          </a:xfrm>
          <a:prstGeom prst="rect">
            <a:avLst/>
          </a:prstGeom>
        </p:spPr>
      </p:pic>
      <p:sp>
        <p:nvSpPr>
          <p:cNvPr id="41" name="Rectangle 40">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6" name="Rectangle 15">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7" name="Rectangle 6"/>
          <p:cNvSpPr/>
          <p:nvPr/>
        </p:nvSpPr>
        <p:spPr>
          <a:xfrm>
            <a:off x="1976161" y="1339818"/>
            <a:ext cx="3890809" cy="368755"/>
          </a:xfrm>
          <a:prstGeom prst="rect">
            <a:avLst/>
          </a:prstGeom>
        </p:spPr>
        <p:txBody>
          <a:bodyPr wrap="none">
            <a:spAutoFit/>
          </a:bodyPr>
          <a:lstStyle/>
          <a:p>
            <a:pPr algn="ctr">
              <a:lnSpc>
                <a:spcPct val="107000"/>
              </a:lnSpc>
              <a:spcAft>
                <a:spcPts val="800"/>
              </a:spcAft>
            </a:pPr>
            <a:r>
              <a:rPr lang="fr-FR" b="1" u="sng" dirty="0">
                <a:latin typeface="Times New Roman" pitchFamily="18" charset="0"/>
                <a:cs typeface="Times New Roman" pitchFamily="18" charset="0"/>
              </a:rPr>
              <a:t>Façade et composition volumétrique :</a:t>
            </a:r>
            <a:endParaRPr lang="en-US" b="1" u="sng" dirty="0">
              <a:latin typeface="Times New Roman" pitchFamily="18" charset="0"/>
              <a:cs typeface="Times New Roman" pitchFamily="18" charset="0"/>
            </a:endParaRPr>
          </a:p>
        </p:txBody>
      </p:sp>
      <p:sp>
        <p:nvSpPr>
          <p:cNvPr id="8" name="Rectangle 7"/>
          <p:cNvSpPr/>
          <p:nvPr/>
        </p:nvSpPr>
        <p:spPr>
          <a:xfrm>
            <a:off x="1903121" y="4350392"/>
            <a:ext cx="2760345" cy="886461"/>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latin typeface="Times New Roman" panose="02020603050405020304" pitchFamily="18" charset="0"/>
                <a:ea typeface="Calibri" panose="020F0502020204030204" pitchFamily="34" charset="0"/>
                <a:cs typeface="Arial" panose="020B0604020202020204" pitchFamily="34" charset="0"/>
              </a:rPr>
              <a:t>Style : moderne.</a:t>
            </a:r>
          </a:p>
          <a:p>
            <a:pPr>
              <a:lnSpc>
                <a:spcPct val="107000"/>
              </a:lnSpc>
              <a:spcAft>
                <a:spcPts val="800"/>
              </a:spcAft>
            </a:pPr>
            <a:r>
              <a:rPr lang="fr-FR" sz="1400" dirty="0">
                <a:latin typeface="Times New Roman" panose="02020603050405020304" pitchFamily="18" charset="0"/>
                <a:ea typeface="Calibri" panose="020F0502020204030204" pitchFamily="34" charset="0"/>
                <a:cs typeface="Arial" panose="020B0604020202020204" pitchFamily="34" charset="0"/>
              </a:rPr>
              <a:t>Utilisation de brise-soleil métallique.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2091296" y="1942621"/>
            <a:ext cx="2075703" cy="2226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5286681" y="2387383"/>
            <a:ext cx="2211705" cy="1336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5108934" y="4356199"/>
            <a:ext cx="2917371" cy="772519"/>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latin typeface="Times New Roman" panose="02020603050405020304" pitchFamily="18" charset="0"/>
                <a:ea typeface="Calibri" panose="020F0502020204030204" pitchFamily="34" charset="0"/>
                <a:cs typeface="Arial" panose="020B0604020202020204" pitchFamily="34" charset="0"/>
              </a:rPr>
              <a:t>-Le projet est un volume simple se compose d’un support qui contient 4 étage et 2 tours de 3 étages.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7181852" y="1329848"/>
            <a:ext cx="4513759" cy="368755"/>
          </a:xfrm>
          <a:prstGeom prst="rect">
            <a:avLst/>
          </a:prstGeom>
        </p:spPr>
        <p:txBody>
          <a:bodyPr wrap="square">
            <a:spAutoFit/>
          </a:bodyPr>
          <a:lstStyle/>
          <a:p>
            <a:pPr algn="ctr">
              <a:lnSpc>
                <a:spcPct val="107000"/>
              </a:lnSpc>
              <a:spcAft>
                <a:spcPts val="800"/>
              </a:spcAft>
            </a:pPr>
            <a:r>
              <a:rPr lang="fr-FR" sz="1200" b="1" u="sng" dirty="0">
                <a:latin typeface="Times New Roman" panose="02020603050405020304" pitchFamily="18" charset="0"/>
                <a:ea typeface="Calibri" panose="020F0502020204030204" pitchFamily="34" charset="0"/>
                <a:cs typeface="Arial" panose="020B0604020202020204" pitchFamily="34" charset="0"/>
              </a:rPr>
              <a:t> </a:t>
            </a:r>
            <a:r>
              <a:rPr lang="fr-FR" b="1" u="sng" dirty="0">
                <a:latin typeface="Times New Roman" pitchFamily="18" charset="0"/>
                <a:cs typeface="Times New Roman" pitchFamily="18" charset="0"/>
              </a:rPr>
              <a:t>Structure et Matériaux de construction :</a:t>
            </a:r>
            <a:endParaRPr lang="en-US" b="1" u="sng" dirty="0">
              <a:latin typeface="Times New Roman" pitchFamily="18" charset="0"/>
              <a:cs typeface="Times New Roman" pitchFamily="18" charset="0"/>
            </a:endParaRPr>
          </a:p>
        </p:txBody>
      </p:sp>
      <p:sp>
        <p:nvSpPr>
          <p:cNvPr id="1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0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234" y="1898468"/>
            <a:ext cx="2194560" cy="2226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8471773" y="4285792"/>
            <a:ext cx="2814536" cy="1015663"/>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Syst</a:t>
            </a:r>
            <a:r>
              <a:rPr kumimoji="0" lang="fr-F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 constructif</a:t>
            </a:r>
            <a:r>
              <a:rPr kumimoji="0" lang="fr-FR"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poteau-poutre.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a:t>
            </a:r>
            <a:r>
              <a:rPr kumimoji="0" lang="fr-F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riaux de construction</a:t>
            </a:r>
            <a:r>
              <a:rPr kumimoji="0" lang="fr-FR"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a:t>
            </a:r>
            <a:r>
              <a:rPr kumimoji="0" lang="fr-FR"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ton, verre, bois, acier.</a:t>
            </a:r>
            <a:r>
              <a:rPr kumimoji="0" lang="fr-FR"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3CA450CF-60D0-40E6-A11F-B06B70542D7C}"/>
              </a:ext>
            </a:extLst>
          </p:cNvPr>
          <p:cNvSpPr/>
          <p:nvPr/>
        </p:nvSpPr>
        <p:spPr>
          <a:xfrm>
            <a:off x="194900" y="2439993"/>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18" name="Rectangle 17">
            <a:extLst>
              <a:ext uri="{FF2B5EF4-FFF2-40B4-BE49-F238E27FC236}">
                <a16:creationId xmlns:a16="http://schemas.microsoft.com/office/drawing/2014/main" id="{29F056F4-CE7C-45FC-AB14-21AD6138D9DC}"/>
              </a:ext>
            </a:extLst>
          </p:cNvPr>
          <p:cNvSpPr/>
          <p:nvPr/>
        </p:nvSpPr>
        <p:spPr>
          <a:xfrm>
            <a:off x="162171" y="3574347"/>
            <a:ext cx="1440000" cy="755236"/>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sp>
        <p:nvSpPr>
          <p:cNvPr id="19" name="Rectangle 18">
            <a:extLst>
              <a:ext uri="{FF2B5EF4-FFF2-40B4-BE49-F238E27FC236}">
                <a16:creationId xmlns:a16="http://schemas.microsoft.com/office/drawing/2014/main" id="{E933A8FE-9409-4808-8AC1-86B7551ADD30}"/>
              </a:ext>
            </a:extLst>
          </p:cNvPr>
          <p:cNvSpPr/>
          <p:nvPr/>
        </p:nvSpPr>
        <p:spPr>
          <a:xfrm>
            <a:off x="162171" y="4753787"/>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20" name="Rectangle 19">
            <a:extLst>
              <a:ext uri="{FF2B5EF4-FFF2-40B4-BE49-F238E27FC236}">
                <a16:creationId xmlns:a16="http://schemas.microsoft.com/office/drawing/2014/main" id="{29F056F4-CE7C-45FC-AB14-21AD6138D9DC}"/>
              </a:ext>
            </a:extLst>
          </p:cNvPr>
          <p:cNvSpPr/>
          <p:nvPr/>
        </p:nvSpPr>
        <p:spPr>
          <a:xfrm>
            <a:off x="130509" y="1125712"/>
            <a:ext cx="1659102" cy="924858"/>
          </a:xfrm>
          <a:prstGeom prst="rect">
            <a:avLst/>
          </a:prstGeom>
          <a:solidFill>
            <a:schemeClr val="accent2"/>
          </a:solidFill>
          <a:ln w="38100">
            <a:solidFill>
              <a:srgbClr val="000000"/>
            </a:solidFill>
          </a:ln>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EXEMPLE:01</a:t>
            </a:r>
          </a:p>
        </p:txBody>
      </p:sp>
      <p:sp>
        <p:nvSpPr>
          <p:cNvPr id="21" name="Rounded Rectangle 66"/>
          <p:cNvSpPr/>
          <p:nvPr/>
        </p:nvSpPr>
        <p:spPr>
          <a:xfrm>
            <a:off x="5555673" y="300343"/>
            <a:ext cx="5064702" cy="55418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01</a:t>
            </a:r>
            <a:r>
              <a:rPr lang="fr-FR" sz="1400" b="1" dirty="0">
                <a:solidFill>
                  <a:schemeClr val="bg1"/>
                </a:solidFill>
                <a:latin typeface="Times New Roman" panose="02020603050405020304" pitchFamily="18" charset="0"/>
                <a:ea typeface="Calibri" panose="020F0502020204030204" pitchFamily="34" charset="0"/>
                <a:cs typeface="Arial" panose="020B0604020202020204" pitchFamily="34" charset="0"/>
              </a:rPr>
              <a:t> : </a:t>
            </a:r>
            <a:r>
              <a:rPr lang="fr-FR" sz="2400" b="1" dirty="0" err="1">
                <a:solidFill>
                  <a:schemeClr val="bg1"/>
                </a:solidFill>
                <a:latin typeface="Times New Roman" panose="02020603050405020304" pitchFamily="18" charset="0"/>
                <a:ea typeface="Calibri" panose="020F0502020204030204" pitchFamily="34" charset="0"/>
                <a:cs typeface="Arial" panose="020B0604020202020204" pitchFamily="34" charset="0"/>
              </a:rPr>
              <a:t>Arcoworking</a:t>
            </a:r>
            <a:endParaRPr lang="fr-FR" sz="2400" b="1"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2" name="Rounded Rectangle 16"/>
          <p:cNvSpPr/>
          <p:nvPr/>
        </p:nvSpPr>
        <p:spPr>
          <a:xfrm>
            <a:off x="882171" y="285766"/>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23" name="Rectangle 22">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Tree>
    <p:extLst>
      <p:ext uri="{BB962C8B-B14F-4D97-AF65-F5344CB8AC3E}">
        <p14:creationId xmlns:p14="http://schemas.microsoft.com/office/powerpoint/2010/main" val="2786382118"/>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1" name="Rounded Rectangle 66"/>
          <p:cNvSpPr/>
          <p:nvPr/>
        </p:nvSpPr>
        <p:spPr>
          <a:xfrm>
            <a:off x="5555673" y="166976"/>
            <a:ext cx="5064702" cy="5541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02 : MTRL KYOTO</a:t>
            </a:r>
            <a:endParaRPr lang="en-US"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12"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3" name="Rectangle 12">
            <a:extLst>
              <a:ext uri="{FF2B5EF4-FFF2-40B4-BE49-F238E27FC236}">
                <a16:creationId xmlns:a16="http://schemas.microsoft.com/office/drawing/2014/main" id="{3CA450CF-60D0-40E6-A11F-B06B70542D7C}"/>
              </a:ext>
            </a:extLst>
          </p:cNvPr>
          <p:cNvSpPr/>
          <p:nvPr/>
        </p:nvSpPr>
        <p:spPr>
          <a:xfrm>
            <a:off x="52620" y="2180365"/>
            <a:ext cx="1659102" cy="1199787"/>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EXEMPLE:02</a:t>
            </a:r>
          </a:p>
        </p:txBody>
      </p:sp>
      <p:sp>
        <p:nvSpPr>
          <p:cNvPr id="14" name="Rectangle 13">
            <a:extLst>
              <a:ext uri="{FF2B5EF4-FFF2-40B4-BE49-F238E27FC236}">
                <a16:creationId xmlns:a16="http://schemas.microsoft.com/office/drawing/2014/main" id="{29F056F4-CE7C-45FC-AB14-21AD6138D9DC}"/>
              </a:ext>
            </a:extLst>
          </p:cNvPr>
          <p:cNvSpPr/>
          <p:nvPr/>
        </p:nvSpPr>
        <p:spPr>
          <a:xfrm>
            <a:off x="181224" y="3662444"/>
            <a:ext cx="1440000" cy="755236"/>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sp>
        <p:nvSpPr>
          <p:cNvPr id="15" name="Rectangle 14">
            <a:extLst>
              <a:ext uri="{FF2B5EF4-FFF2-40B4-BE49-F238E27FC236}">
                <a16:creationId xmlns:a16="http://schemas.microsoft.com/office/drawing/2014/main" id="{E933A8FE-9409-4808-8AC1-86B7551ADD30}"/>
              </a:ext>
            </a:extLst>
          </p:cNvPr>
          <p:cNvSpPr/>
          <p:nvPr/>
        </p:nvSpPr>
        <p:spPr>
          <a:xfrm>
            <a:off x="162171" y="4785944"/>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16" name="Rectangle 15">
            <a:extLst>
              <a:ext uri="{FF2B5EF4-FFF2-40B4-BE49-F238E27FC236}">
                <a16:creationId xmlns:a16="http://schemas.microsoft.com/office/drawing/2014/main" id="{29F056F4-CE7C-45FC-AB14-21AD6138D9DC}"/>
              </a:ext>
            </a:extLst>
          </p:cNvPr>
          <p:cNvSpPr/>
          <p:nvPr/>
        </p:nvSpPr>
        <p:spPr>
          <a:xfrm>
            <a:off x="130509" y="1125712"/>
            <a:ext cx="1461108" cy="772361"/>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pic>
        <p:nvPicPr>
          <p:cNvPr id="17" name="Picture 16"/>
          <p:cNvPicPr/>
          <p:nvPr/>
        </p:nvPicPr>
        <p:blipFill>
          <a:blip r:embed="rId2" cstate="print">
            <a:extLst>
              <a:ext uri="{28A0092B-C50C-407E-A947-70E740481C1C}">
                <a14:useLocalDpi xmlns:a14="http://schemas.microsoft.com/office/drawing/2010/main" val="0"/>
              </a:ext>
            </a:extLst>
          </a:blip>
          <a:stretch>
            <a:fillRect/>
          </a:stretch>
        </p:blipFill>
        <p:spPr>
          <a:xfrm>
            <a:off x="1949772" y="1307236"/>
            <a:ext cx="3034901" cy="2584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9297457" y="1269228"/>
            <a:ext cx="1437253"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Programme:</a:t>
            </a:r>
            <a:endParaRPr lang="en-US" b="1" u="sng" dirty="0">
              <a:solidFill>
                <a:srgbClr val="00B050"/>
              </a:solidFill>
              <a:latin typeface="Times New Roman" pitchFamily="18" charset="0"/>
              <a:cs typeface="Times New Roman"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196035107"/>
              </p:ext>
            </p:extLst>
          </p:nvPr>
        </p:nvGraphicFramePr>
        <p:xfrm>
          <a:off x="8566053" y="2165086"/>
          <a:ext cx="3504635" cy="2731716"/>
        </p:xfrm>
        <a:graphic>
          <a:graphicData uri="http://schemas.openxmlformats.org/drawingml/2006/table">
            <a:tbl>
              <a:tblPr firstRow="1" bandRow="1">
                <a:tableStyleId>{7DF18680-E054-41AD-8BC1-D1AEF772440D}</a:tableStyleId>
              </a:tblPr>
              <a:tblGrid>
                <a:gridCol w="1843439">
                  <a:extLst>
                    <a:ext uri="{9D8B030D-6E8A-4147-A177-3AD203B41FA5}">
                      <a16:colId xmlns:a16="http://schemas.microsoft.com/office/drawing/2014/main" val="2645246923"/>
                    </a:ext>
                  </a:extLst>
                </a:gridCol>
                <a:gridCol w="872653">
                  <a:extLst>
                    <a:ext uri="{9D8B030D-6E8A-4147-A177-3AD203B41FA5}">
                      <a16:colId xmlns:a16="http://schemas.microsoft.com/office/drawing/2014/main" val="1374169782"/>
                    </a:ext>
                  </a:extLst>
                </a:gridCol>
                <a:gridCol w="788543">
                  <a:extLst>
                    <a:ext uri="{9D8B030D-6E8A-4147-A177-3AD203B41FA5}">
                      <a16:colId xmlns:a16="http://schemas.microsoft.com/office/drawing/2014/main" val="4207939174"/>
                    </a:ext>
                  </a:extLst>
                </a:gridCol>
              </a:tblGrid>
              <a:tr h="432358">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Espace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620631"/>
                  </a:ext>
                </a:extLst>
              </a:tr>
              <a:tr h="478214">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Cafétéria.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959639"/>
                  </a:ext>
                </a:extLst>
              </a:tr>
              <a:tr h="478214">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Open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25,52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66439"/>
                  </a:ext>
                </a:extLst>
              </a:tr>
              <a:tr h="478214">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Espace de repos.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2,77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9670232"/>
                  </a:ext>
                </a:extLst>
              </a:tr>
              <a:tr h="432358">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Chambre japonaise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4,80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896239"/>
                  </a:ext>
                </a:extLst>
              </a:tr>
              <a:tr h="432358">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Sanitaire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chemeClr val="dk1"/>
                          </a:solidFill>
                          <a:latin typeface="Times New Roman" pitchFamily="18" charset="0"/>
                          <a:ea typeface="+mn-ea"/>
                          <a:cs typeface="Times New Roman" pitchFamily="18" charset="0"/>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544382"/>
                  </a:ext>
                </a:extLst>
              </a:tr>
            </a:tbl>
          </a:graphicData>
        </a:graphic>
      </p:graphicFrame>
      <p:sp>
        <p:nvSpPr>
          <p:cNvPr id="20" name="ZoneTexte 5"/>
          <p:cNvSpPr txBox="1"/>
          <p:nvPr/>
        </p:nvSpPr>
        <p:spPr>
          <a:xfrm>
            <a:off x="2103572" y="4083065"/>
            <a:ext cx="3071834" cy="369332"/>
          </a:xfrm>
          <a:prstGeom prst="rect">
            <a:avLst/>
          </a:prstGeom>
          <a:noFill/>
        </p:spPr>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800" b="1" u="sng" dirty="0">
                <a:solidFill>
                  <a:srgbClr val="00B050"/>
                </a:solidFill>
                <a:latin typeface="Times New Roman" pitchFamily="18" charset="0"/>
                <a:cs typeface="Times New Roman" pitchFamily="18" charset="0"/>
              </a:rPr>
              <a:t>Fiche technique:</a:t>
            </a:r>
          </a:p>
        </p:txBody>
      </p:sp>
      <p:sp>
        <p:nvSpPr>
          <p:cNvPr id="21" name="ZoneTexte 4"/>
          <p:cNvSpPr txBox="1"/>
          <p:nvPr/>
        </p:nvSpPr>
        <p:spPr>
          <a:xfrm>
            <a:off x="1901038" y="4686155"/>
            <a:ext cx="3083635" cy="135421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600" b="1" dirty="0">
                <a:solidFill>
                  <a:schemeClr val="dk1"/>
                </a:solidFill>
                <a:latin typeface="Times New Roman" pitchFamily="18" charset="0"/>
                <a:cs typeface="Times New Roman" pitchFamily="18" charset="0"/>
              </a:rPr>
              <a:t>Architecte</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Fumihiko </a:t>
            </a:r>
            <a:r>
              <a:rPr lang="fr-FR" sz="1600" dirty="0" err="1">
                <a:solidFill>
                  <a:srgbClr val="000000"/>
                </a:solidFill>
                <a:latin typeface="Times New Roman" panose="02020603050405020304" pitchFamily="18" charset="0"/>
                <a:ea typeface="Calibri" panose="020F0502020204030204" pitchFamily="34" charset="0"/>
              </a:rPr>
              <a:t>Sano</a:t>
            </a:r>
            <a:r>
              <a:rPr lang="fr-FR" sz="1600" u="sng" dirty="0"/>
              <a:t>.</a:t>
            </a:r>
          </a:p>
          <a:p>
            <a:r>
              <a:rPr lang="fr-FR" sz="1600" b="1" dirty="0">
                <a:solidFill>
                  <a:schemeClr val="dk1"/>
                </a:solidFill>
                <a:latin typeface="Times New Roman" pitchFamily="18" charset="0"/>
                <a:cs typeface="Times New Roman" pitchFamily="18" charset="0"/>
              </a:rPr>
              <a:t>Date de réalisation</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2019.</a:t>
            </a:r>
          </a:p>
          <a:p>
            <a:r>
              <a:rPr lang="fr-FR" sz="1600" b="1" dirty="0">
                <a:solidFill>
                  <a:schemeClr val="dk1"/>
                </a:solidFill>
                <a:latin typeface="Times New Roman" pitchFamily="18" charset="0"/>
                <a:cs typeface="Times New Roman" pitchFamily="18" charset="0"/>
              </a:rPr>
              <a:t>Type de projet</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Coworking</a:t>
            </a:r>
          </a:p>
          <a:p>
            <a:r>
              <a:rPr lang="fr-FR" sz="1600" b="1" dirty="0">
                <a:solidFill>
                  <a:schemeClr val="dk1"/>
                </a:solidFill>
                <a:latin typeface="Times New Roman" pitchFamily="18" charset="0"/>
                <a:cs typeface="Times New Roman" pitchFamily="18" charset="0"/>
              </a:rPr>
              <a:t>Surface bâti </a:t>
            </a:r>
            <a:r>
              <a:rPr lang="fr-FR" sz="1600" dirty="0">
                <a:solidFill>
                  <a:schemeClr val="dk1"/>
                </a:solidFill>
                <a:latin typeface="Times New Roman" pitchFamily="18" charset="0"/>
                <a:cs typeface="Times New Roman" pitchFamily="18" charset="0"/>
              </a:rPr>
              <a:t>: </a:t>
            </a:r>
            <a:r>
              <a:rPr lang="en-US" sz="1600" dirty="0">
                <a:solidFill>
                  <a:srgbClr val="000000"/>
                </a:solidFill>
                <a:latin typeface="Times New Roman" panose="02020603050405020304" pitchFamily="18" charset="0"/>
                <a:ea typeface="Calibri" panose="020F0502020204030204" pitchFamily="34" charset="0"/>
              </a:rPr>
              <a:t>450 </a:t>
            </a:r>
            <a:r>
              <a:rPr lang="fr-FR" sz="1600" dirty="0">
                <a:solidFill>
                  <a:srgbClr val="000000"/>
                </a:solidFill>
                <a:latin typeface="Times New Roman" panose="02020603050405020304" pitchFamily="18" charset="0"/>
                <a:ea typeface="Calibri" panose="020F0502020204030204" pitchFamily="34" charset="0"/>
              </a:rPr>
              <a:t>m²</a:t>
            </a:r>
          </a:p>
          <a:p>
            <a:r>
              <a:rPr lang="en-US" sz="1600" b="1" dirty="0">
                <a:solidFill>
                  <a:schemeClr val="dk1"/>
                </a:solidFill>
                <a:latin typeface="Times New Roman" pitchFamily="18" charset="0"/>
                <a:cs typeface="Times New Roman" pitchFamily="18" charset="0"/>
              </a:rPr>
              <a:t>Situation: </a:t>
            </a:r>
            <a:r>
              <a:rPr lang="fr-FR" sz="1800" dirty="0">
                <a:latin typeface="Times New Roman" panose="02020603050405020304" pitchFamily="18" charset="0"/>
                <a:ea typeface="Calibri" panose="020F0502020204030204" pitchFamily="34" charset="0"/>
                <a:cs typeface="Arial" panose="020B0604020202020204" pitchFamily="34" charset="0"/>
              </a:rPr>
              <a:t>Espagne.</a:t>
            </a:r>
            <a:endParaRPr lang="en-US" sz="1800" dirty="0">
              <a:latin typeface="Calibri" panose="020F0502020204030204" pitchFamily="34" charset="0"/>
              <a:ea typeface="Calibri" panose="020F0502020204030204" pitchFamily="34" charset="0"/>
              <a:cs typeface="Arial" panose="020B0604020202020204" pitchFamily="34" charset="0"/>
            </a:endParaRPr>
          </a:p>
        </p:txBody>
      </p:sp>
      <p:pic>
        <p:nvPicPr>
          <p:cNvPr id="22" name="Picture 21"/>
          <p:cNvPicPr/>
          <p:nvPr/>
        </p:nvPicPr>
        <p:blipFill>
          <a:blip r:embed="rId3">
            <a:extLst>
              <a:ext uri="{28A0092B-C50C-407E-A947-70E740481C1C}">
                <a14:useLocalDpi xmlns:a14="http://schemas.microsoft.com/office/drawing/2010/main" val="0"/>
              </a:ext>
            </a:extLst>
          </a:blip>
          <a:stretch>
            <a:fillRect/>
          </a:stretch>
        </p:blipFill>
        <p:spPr>
          <a:xfrm>
            <a:off x="5294246" y="2090641"/>
            <a:ext cx="3271807" cy="3468624"/>
          </a:xfrm>
          <a:prstGeom prst="rect">
            <a:avLst/>
          </a:prstGeom>
        </p:spPr>
      </p:pic>
      <p:sp>
        <p:nvSpPr>
          <p:cNvPr id="23" name="Rectangle 22"/>
          <p:cNvSpPr/>
          <p:nvPr/>
        </p:nvSpPr>
        <p:spPr>
          <a:xfrm>
            <a:off x="5704777" y="1269229"/>
            <a:ext cx="1845378"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Organigramme :</a:t>
            </a:r>
            <a:endParaRPr lang="en-US" b="1" u="sng" dirty="0">
              <a:solidFill>
                <a:srgbClr val="00B050"/>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C693990E-0C64-4DF3-82E8-8BEE737A4E35}"/>
              </a:ext>
            </a:extLst>
          </p:cNvPr>
          <p:cNvSpPr/>
          <p:nvPr/>
        </p:nvSpPr>
        <p:spPr>
          <a:xfrm>
            <a:off x="6088038" y="5652698"/>
            <a:ext cx="1767350" cy="289951"/>
          </a:xfrm>
          <a:prstGeom prst="rect">
            <a:avLst/>
          </a:prstGeom>
          <a:solidFill>
            <a:schemeClr val="accent2">
              <a:lumMod val="20000"/>
              <a:lumOff val="8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200" dirty="0">
                <a:latin typeface="Times New Roman" panose="02020603050405020304" pitchFamily="18" charset="0"/>
                <a:ea typeface="Calibri" panose="020F0502020204030204" pitchFamily="34" charset="0"/>
                <a:cs typeface="Arial" panose="020B0604020202020204" pitchFamily="34" charset="0"/>
              </a:rPr>
              <a:t> </a:t>
            </a:r>
            <a:r>
              <a:rPr lang="fr-FR" sz="1200" dirty="0">
                <a:latin typeface="Times New Roman" panose="02020603050405020304" pitchFamily="18" charset="0"/>
                <a:ea typeface="Calibri" panose="020F0502020204030204" pitchFamily="34" charset="0"/>
              </a:rPr>
              <a:t>Organigramme spatial</a:t>
            </a:r>
            <a:endParaRPr lang="fr-FR" sz="1200" dirty="0"/>
          </a:p>
        </p:txBody>
      </p:sp>
      <p:sp>
        <p:nvSpPr>
          <p:cNvPr id="25" name="Rectangle 24">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2"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3" name="Rectangle 12">
            <a:extLst>
              <a:ext uri="{FF2B5EF4-FFF2-40B4-BE49-F238E27FC236}">
                <a16:creationId xmlns:a16="http://schemas.microsoft.com/office/drawing/2014/main" id="{3CA450CF-60D0-40E6-A11F-B06B70542D7C}"/>
              </a:ext>
            </a:extLst>
          </p:cNvPr>
          <p:cNvSpPr/>
          <p:nvPr/>
        </p:nvSpPr>
        <p:spPr>
          <a:xfrm>
            <a:off x="89028" y="2080183"/>
            <a:ext cx="1659102" cy="1199787"/>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EXEMPLE:02</a:t>
            </a:r>
          </a:p>
        </p:txBody>
      </p:sp>
      <p:sp>
        <p:nvSpPr>
          <p:cNvPr id="14" name="Rectangle 13">
            <a:extLst>
              <a:ext uri="{FF2B5EF4-FFF2-40B4-BE49-F238E27FC236}">
                <a16:creationId xmlns:a16="http://schemas.microsoft.com/office/drawing/2014/main" id="{29F056F4-CE7C-45FC-AB14-21AD6138D9DC}"/>
              </a:ext>
            </a:extLst>
          </p:cNvPr>
          <p:cNvSpPr/>
          <p:nvPr/>
        </p:nvSpPr>
        <p:spPr>
          <a:xfrm>
            <a:off x="162171" y="3664381"/>
            <a:ext cx="1440000" cy="755236"/>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sp>
        <p:nvSpPr>
          <p:cNvPr id="15" name="Rectangle 14">
            <a:extLst>
              <a:ext uri="{FF2B5EF4-FFF2-40B4-BE49-F238E27FC236}">
                <a16:creationId xmlns:a16="http://schemas.microsoft.com/office/drawing/2014/main" id="{E933A8FE-9409-4808-8AC1-86B7551ADD30}"/>
              </a:ext>
            </a:extLst>
          </p:cNvPr>
          <p:cNvSpPr/>
          <p:nvPr/>
        </p:nvSpPr>
        <p:spPr>
          <a:xfrm>
            <a:off x="162171" y="4745671"/>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16" name="Rectangle 15">
            <a:extLst>
              <a:ext uri="{FF2B5EF4-FFF2-40B4-BE49-F238E27FC236}">
                <a16:creationId xmlns:a16="http://schemas.microsoft.com/office/drawing/2014/main" id="{29F056F4-CE7C-45FC-AB14-21AD6138D9DC}"/>
              </a:ext>
            </a:extLst>
          </p:cNvPr>
          <p:cNvSpPr/>
          <p:nvPr/>
        </p:nvSpPr>
        <p:spPr>
          <a:xfrm>
            <a:off x="130509" y="1125712"/>
            <a:ext cx="1461108" cy="772361"/>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sp>
        <p:nvSpPr>
          <p:cNvPr id="17" name="Rectangle 16"/>
          <p:cNvSpPr/>
          <p:nvPr/>
        </p:nvSpPr>
        <p:spPr>
          <a:xfrm>
            <a:off x="1947162" y="1249512"/>
            <a:ext cx="3890809" cy="368755"/>
          </a:xfrm>
          <a:prstGeom prst="rect">
            <a:avLst/>
          </a:prstGeom>
        </p:spPr>
        <p:txBody>
          <a:bodyPr wrap="none">
            <a:spAutoFit/>
          </a:bodyPr>
          <a:lstStyle/>
          <a:p>
            <a:pPr algn="ctr">
              <a:lnSpc>
                <a:spcPct val="107000"/>
              </a:lnSpc>
              <a:spcAft>
                <a:spcPts val="800"/>
              </a:spcAft>
            </a:pPr>
            <a:r>
              <a:rPr lang="fr-FR" b="1" u="sng" dirty="0">
                <a:latin typeface="Times New Roman" pitchFamily="18" charset="0"/>
                <a:cs typeface="Times New Roman" pitchFamily="18" charset="0"/>
              </a:rPr>
              <a:t>Façade et composition volumétrique :</a:t>
            </a:r>
            <a:endParaRPr lang="en-US" b="1" u="sng" dirty="0">
              <a:latin typeface="Times New Roman" pitchFamily="18" charset="0"/>
              <a:cs typeface="Times New Roman" pitchFamily="18" charset="0"/>
            </a:endParaRP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1874255" y="2049181"/>
            <a:ext cx="2592851" cy="2063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4593232" y="2059357"/>
            <a:ext cx="2595295" cy="2043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848263" y="4468992"/>
            <a:ext cx="2618843" cy="55335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latin typeface="Times New Roman" panose="02020603050405020304" pitchFamily="18" charset="0"/>
                <a:ea typeface="Calibri" panose="020F0502020204030204" pitchFamily="34" charset="0"/>
                <a:cs typeface="Arial" panose="020B0604020202020204" pitchFamily="34" charset="0"/>
              </a:rPr>
              <a:t> -Façade horizontal avec des treillis traditionnel japonais.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2472" y="2059357"/>
            <a:ext cx="1590014" cy="208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3"/>
          <p:cNvSpPr>
            <a:spLocks noChangeArrowheads="1"/>
          </p:cNvSpPr>
          <p:nvPr/>
        </p:nvSpPr>
        <p:spPr bwMode="auto">
          <a:xfrm>
            <a:off x="7717869" y="4395390"/>
            <a:ext cx="3928093" cy="95410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Syst</a:t>
            </a:r>
            <a:r>
              <a:rPr kumimoji="0" lang="fr-F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fr-FR"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 constructif</a:t>
            </a:r>
            <a:r>
              <a:rPr kumimoji="0" lang="fr-FR"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structure en bois</a:t>
            </a:r>
            <a:r>
              <a:rPr kumimoji="0" lang="fr-FR" altLang="en-U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a:t>
            </a:r>
            <a:r>
              <a:rPr kumimoji="0" lang="fr-FR"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en-US"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riaux de construction: </a:t>
            </a:r>
            <a:r>
              <a:rPr kumimoji="0" lang="fr-FR" altLang="en-U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fr-FR"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en-U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tal noir ,la brique, le mur noir fini en plâtre, les meubles en bois massif. </a:t>
            </a:r>
            <a:endParaRPr kumimoji="0" lang="fr-FR" altLang="en-US" sz="1400" b="0" i="0" u="none" strike="noStrike" cap="none" normalizeH="0" baseline="0" dirty="0">
              <a:ln>
                <a:noFill/>
              </a:ln>
              <a:solidFill>
                <a:schemeClr val="tx1"/>
              </a:solidFill>
              <a:effectLst/>
              <a:latin typeface="Arial" panose="020B0604020202020204" pitchFamily="34" charset="0"/>
            </a:endParaRPr>
          </a:p>
        </p:txBody>
      </p:sp>
      <p:sp>
        <p:nvSpPr>
          <p:cNvPr id="23" name="Rectangle 22"/>
          <p:cNvSpPr/>
          <p:nvPr/>
        </p:nvSpPr>
        <p:spPr>
          <a:xfrm>
            <a:off x="7351032" y="1229571"/>
            <a:ext cx="4199835" cy="368755"/>
          </a:xfrm>
          <a:prstGeom prst="rect">
            <a:avLst/>
          </a:prstGeom>
        </p:spPr>
        <p:txBody>
          <a:bodyPr wrap="square">
            <a:spAutoFit/>
          </a:bodyPr>
          <a:lstStyle/>
          <a:p>
            <a:pPr algn="ctr">
              <a:lnSpc>
                <a:spcPct val="107000"/>
              </a:lnSpc>
              <a:spcAft>
                <a:spcPts val="800"/>
              </a:spcAft>
            </a:pPr>
            <a:r>
              <a:rPr lang="fr-FR" sz="1200" b="1" u="sng" dirty="0">
                <a:latin typeface="Times New Roman" panose="02020603050405020304" pitchFamily="18" charset="0"/>
                <a:ea typeface="Calibri" panose="020F0502020204030204" pitchFamily="34" charset="0"/>
                <a:cs typeface="Arial" panose="020B0604020202020204" pitchFamily="34" charset="0"/>
              </a:rPr>
              <a:t> </a:t>
            </a:r>
            <a:r>
              <a:rPr lang="fr-FR" b="1" u="sng" dirty="0">
                <a:latin typeface="Times New Roman" pitchFamily="18" charset="0"/>
                <a:cs typeface="Times New Roman" pitchFamily="18" charset="0"/>
              </a:rPr>
              <a:t>Structure et Matériaux de construction :</a:t>
            </a:r>
            <a:endParaRPr lang="en-US" b="1" u="sng" dirty="0">
              <a:latin typeface="Times New Roman" pitchFamily="18" charset="0"/>
              <a:cs typeface="Times New Roman" pitchFamily="18" charset="0"/>
            </a:endParaRPr>
          </a:p>
        </p:txBody>
      </p:sp>
      <p:pic>
        <p:nvPicPr>
          <p:cNvPr id="24" name="Picture 23"/>
          <p:cNvPicPr/>
          <p:nvPr/>
        </p:nvPicPr>
        <p:blipFill>
          <a:blip r:embed="rId5" cstate="print">
            <a:extLst>
              <a:ext uri="{28A0092B-C50C-407E-A947-70E740481C1C}">
                <a14:useLocalDpi xmlns:a14="http://schemas.microsoft.com/office/drawing/2010/main" val="0"/>
              </a:ext>
            </a:extLst>
          </a:blip>
          <a:stretch>
            <a:fillRect/>
          </a:stretch>
        </p:blipFill>
        <p:spPr>
          <a:xfrm>
            <a:off x="7440778" y="2077686"/>
            <a:ext cx="2756167" cy="2043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4593232" y="4403566"/>
            <a:ext cx="2595295" cy="783869"/>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latin typeface="Times New Roman" panose="02020603050405020304" pitchFamily="18" charset="0"/>
                <a:ea typeface="Calibri" panose="020F0502020204030204" pitchFamily="34" charset="0"/>
                <a:cs typeface="Arial" panose="020B0604020202020204" pitchFamily="34" charset="0"/>
              </a:rPr>
              <a:t>-Le projet est compacte il s’agit d’un volume simple Parallélépipède avec toiture plate.</a:t>
            </a:r>
            <a:endParaRPr lang="fr-FR" sz="1400" dirty="0"/>
          </a:p>
        </p:txBody>
      </p:sp>
      <p:sp>
        <p:nvSpPr>
          <p:cNvPr id="26" name="Rounded Rectangle 66"/>
          <p:cNvSpPr/>
          <p:nvPr/>
        </p:nvSpPr>
        <p:spPr>
          <a:xfrm>
            <a:off x="5555673" y="166976"/>
            <a:ext cx="5064702" cy="5541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02 : MTRL KYOTO</a:t>
            </a:r>
            <a:endParaRPr lang="en-US"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1" name="Rounded Rectangle 66"/>
          <p:cNvSpPr/>
          <p:nvPr/>
        </p:nvSpPr>
        <p:spPr>
          <a:xfrm>
            <a:off x="5555673" y="166976"/>
            <a:ext cx="5064702" cy="554183"/>
          </a:xfrm>
          <a:prstGeom prst="round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03 : HIT3</a:t>
            </a:r>
          </a:p>
        </p:txBody>
      </p:sp>
      <p:sp>
        <p:nvSpPr>
          <p:cNvPr id="12"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3" name="Rectangle 12">
            <a:extLst>
              <a:ext uri="{FF2B5EF4-FFF2-40B4-BE49-F238E27FC236}">
                <a16:creationId xmlns:a16="http://schemas.microsoft.com/office/drawing/2014/main" id="{3CA450CF-60D0-40E6-A11F-B06B70542D7C}"/>
              </a:ext>
            </a:extLst>
          </p:cNvPr>
          <p:cNvSpPr/>
          <p:nvPr/>
        </p:nvSpPr>
        <p:spPr>
          <a:xfrm>
            <a:off x="160481" y="2311665"/>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14" name="Rectangle 13">
            <a:extLst>
              <a:ext uri="{FF2B5EF4-FFF2-40B4-BE49-F238E27FC236}">
                <a16:creationId xmlns:a16="http://schemas.microsoft.com/office/drawing/2014/main" id="{29F056F4-CE7C-45FC-AB14-21AD6138D9DC}"/>
              </a:ext>
            </a:extLst>
          </p:cNvPr>
          <p:cNvSpPr/>
          <p:nvPr/>
        </p:nvSpPr>
        <p:spPr>
          <a:xfrm>
            <a:off x="48283" y="3447606"/>
            <a:ext cx="1671173" cy="1089551"/>
          </a:xfrm>
          <a:prstGeom prst="rect">
            <a:avLst/>
          </a:prstGeom>
          <a:solidFill>
            <a:schemeClr val="accent6"/>
          </a:solidFill>
          <a:ln w="38100">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dirty="0">
                <a:solidFill>
                  <a:schemeClr val="tx1"/>
                </a:solidFill>
                <a:latin typeface="Arial Black" panose="020B0A04020102020204" pitchFamily="34" charset="0"/>
              </a:rPr>
              <a:t>EXEMPLE:03</a:t>
            </a:r>
          </a:p>
        </p:txBody>
      </p:sp>
      <p:sp>
        <p:nvSpPr>
          <p:cNvPr id="15" name="Rectangle 14">
            <a:extLst>
              <a:ext uri="{FF2B5EF4-FFF2-40B4-BE49-F238E27FC236}">
                <a16:creationId xmlns:a16="http://schemas.microsoft.com/office/drawing/2014/main" id="{E933A8FE-9409-4808-8AC1-86B7551ADD30}"/>
              </a:ext>
            </a:extLst>
          </p:cNvPr>
          <p:cNvSpPr/>
          <p:nvPr/>
        </p:nvSpPr>
        <p:spPr>
          <a:xfrm>
            <a:off x="184346" y="4826752"/>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16" name="Rectangle 15">
            <a:extLst>
              <a:ext uri="{FF2B5EF4-FFF2-40B4-BE49-F238E27FC236}">
                <a16:creationId xmlns:a16="http://schemas.microsoft.com/office/drawing/2014/main" id="{29F056F4-CE7C-45FC-AB14-21AD6138D9DC}"/>
              </a:ext>
            </a:extLst>
          </p:cNvPr>
          <p:cNvSpPr/>
          <p:nvPr/>
        </p:nvSpPr>
        <p:spPr>
          <a:xfrm>
            <a:off x="130509" y="1125712"/>
            <a:ext cx="1440000" cy="841633"/>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pic>
        <p:nvPicPr>
          <p:cNvPr id="17" name="Picture 16" descr="C:\Users\Toshiba I7\Desktop\les exemples\faaaa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662" y="1142155"/>
            <a:ext cx="2525486" cy="2997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8879509" y="954312"/>
            <a:ext cx="1437253" cy="368755"/>
          </a:xfrm>
          <a:prstGeom prst="rect">
            <a:avLst/>
          </a:prstGeom>
        </p:spPr>
        <p:txBody>
          <a:bodyPr wrap="none">
            <a:spAutoFit/>
          </a:bodyPr>
          <a:lstStyle/>
          <a:p>
            <a:pPr algn="ctr">
              <a:lnSpc>
                <a:spcPct val="107000"/>
              </a:lnSpc>
              <a:spcAft>
                <a:spcPts val="800"/>
              </a:spcAft>
            </a:pPr>
            <a:r>
              <a:rPr lang="fr-FR" b="1" u="sng" dirty="0">
                <a:latin typeface="Times New Roman" pitchFamily="18" charset="0"/>
                <a:cs typeface="Times New Roman" pitchFamily="18" charset="0"/>
              </a:rPr>
              <a:t>Programme:</a:t>
            </a:r>
            <a:endParaRPr lang="en-US" b="1" u="sng" dirty="0">
              <a:latin typeface="Times New Roman" pitchFamily="18" charset="0"/>
              <a:cs typeface="Times New Roman" pitchFamily="18" charset="0"/>
            </a:endParaRPr>
          </a:p>
        </p:txBody>
      </p:sp>
      <p:sp>
        <p:nvSpPr>
          <p:cNvPr id="19" name="ZoneTexte 5"/>
          <p:cNvSpPr txBox="1"/>
          <p:nvPr/>
        </p:nvSpPr>
        <p:spPr>
          <a:xfrm>
            <a:off x="2118385" y="4277278"/>
            <a:ext cx="3071834" cy="369332"/>
          </a:xfrm>
          <a:prstGeom prst="rect">
            <a:avLst/>
          </a:prstGeom>
          <a:noFill/>
        </p:spPr>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800" b="1" u="sng" dirty="0">
                <a:latin typeface="Times New Roman" pitchFamily="18" charset="0"/>
                <a:cs typeface="Times New Roman" pitchFamily="18" charset="0"/>
              </a:rPr>
              <a:t>Fiche technique:</a:t>
            </a:r>
          </a:p>
        </p:txBody>
      </p:sp>
      <p:sp>
        <p:nvSpPr>
          <p:cNvPr id="20" name="ZoneTexte 4"/>
          <p:cNvSpPr txBox="1"/>
          <p:nvPr/>
        </p:nvSpPr>
        <p:spPr>
          <a:xfrm>
            <a:off x="1915851" y="4880368"/>
            <a:ext cx="3083635" cy="135421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600" b="1" dirty="0">
                <a:solidFill>
                  <a:schemeClr val="dk1"/>
                </a:solidFill>
                <a:latin typeface="Times New Roman" pitchFamily="18" charset="0"/>
                <a:cs typeface="Times New Roman" pitchFamily="18" charset="0"/>
              </a:rPr>
              <a:t>Architecte</a:t>
            </a:r>
            <a:r>
              <a:rPr lang="fr-FR" sz="1600" dirty="0">
                <a:solidFill>
                  <a:schemeClr val="dk1"/>
                </a:solidFill>
                <a:latin typeface="Times New Roman" pitchFamily="18" charset="0"/>
                <a:cs typeface="Times New Roman" pitchFamily="18" charset="0"/>
              </a:rPr>
              <a:t>:</a:t>
            </a:r>
            <a:r>
              <a:rPr lang="fr-FR" sz="1600" dirty="0">
                <a:latin typeface="Times New Roman" pitchFamily="18" charset="0"/>
                <a:cs typeface="Times New Roman" pitchFamily="18" charset="0"/>
              </a:rPr>
              <a:t> </a:t>
            </a:r>
            <a:r>
              <a:rPr lang="fr-FR" sz="1600" dirty="0">
                <a:latin typeface="Times New Roman" panose="02020603050405020304" pitchFamily="18" charset="0"/>
                <a:ea typeface="Calibri" panose="020F0502020204030204" pitchFamily="34" charset="0"/>
                <a:cs typeface="Arial" panose="020B0604020202020204" pitchFamily="34" charset="0"/>
              </a:rPr>
              <a:t>Alejandro Gawianski</a:t>
            </a:r>
            <a:r>
              <a:rPr lang="fr-FR" sz="1600" dirty="0"/>
              <a:t>.</a:t>
            </a:r>
          </a:p>
          <a:p>
            <a:r>
              <a:rPr lang="fr-FR" sz="1600" b="1" dirty="0">
                <a:solidFill>
                  <a:schemeClr val="dk1"/>
                </a:solidFill>
                <a:latin typeface="Times New Roman" pitchFamily="18" charset="0"/>
                <a:cs typeface="Times New Roman" pitchFamily="18" charset="0"/>
              </a:rPr>
              <a:t>Date de réalisation</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2015.</a:t>
            </a:r>
          </a:p>
          <a:p>
            <a:r>
              <a:rPr lang="fr-FR" sz="1600" b="1" dirty="0">
                <a:solidFill>
                  <a:schemeClr val="dk1"/>
                </a:solidFill>
                <a:latin typeface="Times New Roman" pitchFamily="18" charset="0"/>
                <a:cs typeface="Times New Roman" pitchFamily="18" charset="0"/>
              </a:rPr>
              <a:t>Type de projet</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Coworking</a:t>
            </a:r>
          </a:p>
          <a:p>
            <a:r>
              <a:rPr lang="fr-FR" sz="1600" b="1" dirty="0">
                <a:solidFill>
                  <a:schemeClr val="dk1"/>
                </a:solidFill>
                <a:latin typeface="Times New Roman" pitchFamily="18" charset="0"/>
                <a:cs typeface="Times New Roman" pitchFamily="18" charset="0"/>
              </a:rPr>
              <a:t>Surface bâti </a:t>
            </a:r>
            <a:r>
              <a:rPr lang="fr-FR" sz="1600" dirty="0">
                <a:solidFill>
                  <a:schemeClr val="dk1"/>
                </a:solidFill>
                <a:latin typeface="Times New Roman" pitchFamily="18" charset="0"/>
                <a:cs typeface="Times New Roman" pitchFamily="18" charset="0"/>
              </a:rPr>
              <a:t>: </a:t>
            </a:r>
            <a:r>
              <a:rPr lang="en-US" sz="1600" dirty="0">
                <a:solidFill>
                  <a:srgbClr val="000000"/>
                </a:solidFill>
                <a:latin typeface="Times New Roman" panose="02020603050405020304" pitchFamily="18" charset="0"/>
                <a:ea typeface="Calibri" panose="020F0502020204030204" pitchFamily="34" charset="0"/>
              </a:rPr>
              <a:t>2300 </a:t>
            </a:r>
            <a:r>
              <a:rPr lang="fr-FR" sz="1600" dirty="0">
                <a:solidFill>
                  <a:srgbClr val="000000"/>
                </a:solidFill>
                <a:latin typeface="Times New Roman" panose="02020603050405020304" pitchFamily="18" charset="0"/>
                <a:ea typeface="Calibri" panose="020F0502020204030204" pitchFamily="34" charset="0"/>
              </a:rPr>
              <a:t>m²</a:t>
            </a:r>
          </a:p>
          <a:p>
            <a:r>
              <a:rPr lang="fr-FR" sz="1600" b="1" dirty="0">
                <a:solidFill>
                  <a:schemeClr val="dk1"/>
                </a:solidFill>
                <a:latin typeface="Times New Roman" pitchFamily="18" charset="0"/>
                <a:cs typeface="Times New Roman" pitchFamily="18" charset="0"/>
              </a:rPr>
              <a:t>Situation:</a:t>
            </a:r>
            <a:r>
              <a:rPr lang="fr-FR" sz="1800" dirty="0">
                <a:solidFill>
                  <a:srgbClr val="000000"/>
                </a:solidFill>
                <a:latin typeface="Times New Roman" panose="02020603050405020304" pitchFamily="18" charset="0"/>
                <a:ea typeface="Calibri" panose="020F0502020204030204" pitchFamily="34" charset="0"/>
              </a:rPr>
              <a:t> Argentine</a:t>
            </a:r>
            <a:r>
              <a:rPr lang="en-US" sz="1800" dirty="0">
                <a:solidFill>
                  <a:srgbClr val="000000"/>
                </a:solidFill>
                <a:latin typeface="Times New Roman" panose="02020603050405020304" pitchFamily="18" charset="0"/>
                <a:ea typeface="Calibri" panose="020F0502020204030204" pitchFamily="34" charset="0"/>
              </a:rPr>
              <a:t> </a:t>
            </a:r>
            <a:endParaRPr lang="fr-FR" sz="1800" dirty="0">
              <a:solidFill>
                <a:srgbClr val="000000"/>
              </a:solidFill>
              <a:latin typeface="Times New Roman" panose="02020603050405020304" pitchFamily="18" charset="0"/>
              <a:ea typeface="Calibri" panose="020F0502020204030204" pitchFamily="34" charset="0"/>
            </a:endParaRPr>
          </a:p>
        </p:txBody>
      </p:sp>
      <p:sp>
        <p:nvSpPr>
          <p:cNvPr id="21" name="Rectangle 20"/>
          <p:cNvSpPr/>
          <p:nvPr/>
        </p:nvSpPr>
        <p:spPr>
          <a:xfrm>
            <a:off x="5337344" y="954311"/>
            <a:ext cx="1845378" cy="368755"/>
          </a:xfrm>
          <a:prstGeom prst="rect">
            <a:avLst/>
          </a:prstGeom>
        </p:spPr>
        <p:txBody>
          <a:bodyPr wrap="none">
            <a:spAutoFit/>
          </a:bodyPr>
          <a:lstStyle/>
          <a:p>
            <a:pPr algn="ctr">
              <a:lnSpc>
                <a:spcPct val="107000"/>
              </a:lnSpc>
              <a:spcAft>
                <a:spcPts val="800"/>
              </a:spcAft>
            </a:pPr>
            <a:r>
              <a:rPr lang="fr-FR" b="1" u="sng" dirty="0">
                <a:latin typeface="Times New Roman" pitchFamily="18" charset="0"/>
                <a:cs typeface="Times New Roman" pitchFamily="18" charset="0"/>
              </a:rPr>
              <a:t>Organigramme :</a:t>
            </a:r>
            <a:endParaRPr lang="en-US" b="1" u="sng" dirty="0">
              <a:latin typeface="Times New Roman" pitchFamily="18" charset="0"/>
              <a:cs typeface="Times New Roman" pitchFamily="18" charset="0"/>
            </a:endParaRPr>
          </a:p>
        </p:txBody>
      </p:sp>
      <p:sp>
        <p:nvSpPr>
          <p:cNvPr id="22" name="Rectangle 21"/>
          <p:cNvSpPr/>
          <p:nvPr/>
        </p:nvSpPr>
        <p:spPr>
          <a:xfrm>
            <a:off x="5984519" y="5412500"/>
            <a:ext cx="1793966" cy="289951"/>
          </a:xfrm>
          <a:prstGeom prst="rect">
            <a:avLst/>
          </a:prstGeom>
          <a:solidFill>
            <a:schemeClr val="accent2">
              <a:lumMod val="20000"/>
              <a:lumOff val="80000"/>
            </a:schemeClr>
          </a:solidFill>
          <a:ln>
            <a:solidFill>
              <a:schemeClr val="accent2">
                <a:lumMod val="40000"/>
                <a:lumOff val="60000"/>
              </a:schemeClr>
            </a:solidFill>
          </a:ln>
        </p:spPr>
        <p:txBody>
          <a:bodyPr wrap="square">
            <a:spAutoFit/>
          </a:bodyPr>
          <a:lstStyle/>
          <a:p>
            <a:pPr>
              <a:lnSpc>
                <a:spcPct val="107000"/>
              </a:lnSpc>
              <a:spcAft>
                <a:spcPts val="800"/>
              </a:spcAft>
            </a:pPr>
            <a:r>
              <a:rPr lang="fr-FR" sz="1200" dirty="0">
                <a:latin typeface="Times New Roman" panose="02020603050405020304" pitchFamily="18" charset="0"/>
                <a:ea typeface="Calibri" panose="020F0502020204030204" pitchFamily="34" charset="0"/>
                <a:cs typeface="Arial" panose="020B0604020202020204" pitchFamily="34" charset="0"/>
              </a:rPr>
              <a:t> </a:t>
            </a:r>
            <a:r>
              <a:rPr lang="fr-FR" sz="1200" dirty="0">
                <a:latin typeface="Times New Roman" panose="02020603050405020304" pitchFamily="18" charset="0"/>
                <a:ea typeface="Calibri" panose="020F0502020204030204" pitchFamily="34" charset="0"/>
              </a:rPr>
              <a:t>Organigramme spatial</a:t>
            </a:r>
            <a:endParaRPr lang="fr-FR" sz="1200" dirty="0"/>
          </a:p>
        </p:txBody>
      </p:sp>
      <p:pic>
        <p:nvPicPr>
          <p:cNvPr id="23" name="Picture 22" descr="C:\Users\Toshiba I7\Desktop\ph 2\mmmmmm.png"/>
          <p:cNvPicPr/>
          <p:nvPr/>
        </p:nvPicPr>
        <p:blipFill>
          <a:blip r:embed="rId3">
            <a:extLst>
              <a:ext uri="{28A0092B-C50C-407E-A947-70E740481C1C}">
                <a14:useLocalDpi xmlns:a14="http://schemas.microsoft.com/office/drawing/2010/main" val="0"/>
              </a:ext>
            </a:extLst>
          </a:blip>
          <a:srcRect/>
          <a:stretch>
            <a:fillRect/>
          </a:stretch>
        </p:blipFill>
        <p:spPr bwMode="auto">
          <a:xfrm>
            <a:off x="5125726" y="1597390"/>
            <a:ext cx="3200402" cy="3663219"/>
          </a:xfrm>
          <a:prstGeom prst="rect">
            <a:avLst/>
          </a:prstGeom>
          <a:noFill/>
          <a:ln>
            <a:noFill/>
          </a:ln>
        </p:spPr>
      </p:pic>
      <p:graphicFrame>
        <p:nvGraphicFramePr>
          <p:cNvPr id="24" name="Table 23"/>
          <p:cNvGraphicFramePr>
            <a:graphicFrameLocks noGrp="1"/>
          </p:cNvGraphicFramePr>
          <p:nvPr>
            <p:extLst>
              <p:ext uri="{D42A27DB-BD31-4B8C-83A1-F6EECF244321}">
                <p14:modId xmlns:p14="http://schemas.microsoft.com/office/powerpoint/2010/main" val="3597906592"/>
              </p:ext>
            </p:extLst>
          </p:nvPr>
        </p:nvGraphicFramePr>
        <p:xfrm>
          <a:off x="8526334" y="1735925"/>
          <a:ext cx="3376839" cy="3144443"/>
        </p:xfrm>
        <a:graphic>
          <a:graphicData uri="http://schemas.openxmlformats.org/drawingml/2006/table">
            <a:tbl>
              <a:tblPr firstRow="1" bandRow="1">
                <a:tableStyleId>{7DF18680-E054-41AD-8BC1-D1AEF772440D}</a:tableStyleId>
              </a:tblPr>
              <a:tblGrid>
                <a:gridCol w="1776218">
                  <a:extLst>
                    <a:ext uri="{9D8B030D-6E8A-4147-A177-3AD203B41FA5}">
                      <a16:colId xmlns:a16="http://schemas.microsoft.com/office/drawing/2014/main" val="2645246923"/>
                    </a:ext>
                  </a:extLst>
                </a:gridCol>
                <a:gridCol w="840832">
                  <a:extLst>
                    <a:ext uri="{9D8B030D-6E8A-4147-A177-3AD203B41FA5}">
                      <a16:colId xmlns:a16="http://schemas.microsoft.com/office/drawing/2014/main" val="1374169782"/>
                    </a:ext>
                  </a:extLst>
                </a:gridCol>
                <a:gridCol w="759789">
                  <a:extLst>
                    <a:ext uri="{9D8B030D-6E8A-4147-A177-3AD203B41FA5}">
                      <a16:colId xmlns:a16="http://schemas.microsoft.com/office/drawing/2014/main" val="4207939174"/>
                    </a:ext>
                  </a:extLst>
                </a:gridCol>
              </a:tblGrid>
              <a:tr h="482726">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Espace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620631"/>
                  </a:ext>
                </a:extLst>
              </a:tr>
              <a:tr h="370840">
                <a:tc>
                  <a: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latin typeface="Times New Roman" panose="02020603050405020304" pitchFamily="18" charset="0"/>
                          <a:ea typeface="Calibri" panose="020F0502020204030204" pitchFamily="34" charset="0"/>
                          <a:cs typeface="+mn-cs"/>
                        </a:rPr>
                        <a:t>Cafétéria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7,87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959639"/>
                  </a:ext>
                </a:extLst>
              </a:tr>
              <a:tr h="365683">
                <a:tc>
                  <a: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Open space.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14,12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66439"/>
                  </a:ext>
                </a:extLst>
              </a:tr>
              <a:tr h="370840">
                <a:tc>
                  <a: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Bureaux privés.</a:t>
                      </a:r>
                      <a:endParaRPr lang="en-US" sz="1600" kern="1200" dirty="0">
                        <a:solidFill>
                          <a:srgbClr val="000000"/>
                        </a:solidFill>
                        <a:latin typeface="Times New Roman" panose="02020603050405020304" pitchFamily="18" charset="0"/>
                        <a:ea typeface="Calibri" panose="020F0502020204030204" pitchFamily="34" charset="0"/>
                        <a:cs typeface="+mn-cs"/>
                      </a:endParaRPr>
                    </a:p>
                    <a:p>
                      <a:pPr marL="0" algn="l" defTabSz="1280006" rtl="0" eaLnBrk="1" latinLnBrk="0" hangingPunct="1"/>
                      <a:endParaRPr lang="fr-FR"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172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7,96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9670232"/>
                  </a:ext>
                </a:extLst>
              </a:tr>
              <a:tr h="304800">
                <a:tc>
                  <a: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Salle de réunion.</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896239"/>
                  </a:ext>
                </a:extLst>
              </a:tr>
              <a:tr h="439705">
                <a:tc>
                  <a: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Espace de repos</a:t>
                      </a:r>
                    </a:p>
                    <a:p>
                      <a:pPr marL="0" algn="l" defTabSz="1280006" rtl="0" eaLnBrk="1" latinLnBrk="0" hangingPunct="1"/>
                      <a:endParaRPr lang="fr-FR"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43575"/>
                  </a:ext>
                </a:extLst>
              </a:tr>
              <a:tr h="304800">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Sanitaire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1280006"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5212887"/>
                  </a:ext>
                </a:extLst>
              </a:tr>
            </a:tbl>
          </a:graphicData>
        </a:graphic>
      </p:graphicFrame>
      <p:sp>
        <p:nvSpPr>
          <p:cNvPr id="25" name="Rectangle 24">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2"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pic>
        <p:nvPicPr>
          <p:cNvPr id="14" name="Picture 13" descr="C:\Users\Toshiba I7\Desktop\2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239" y="1879813"/>
            <a:ext cx="2051871" cy="2606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2581897" y="5230498"/>
            <a:ext cx="4173793" cy="783869"/>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Le projet a un style moderne, avec un emplacement d'angle et une orientation sud, recherche un éclairage naturel maximal. </a:t>
            </a:r>
            <a:endPar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p:txBody>
      </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028" y="1879814"/>
            <a:ext cx="2031324" cy="2606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3"/>
          <p:cNvSpPr>
            <a:spLocks noChangeArrowheads="1"/>
          </p:cNvSpPr>
          <p:nvPr/>
        </p:nvSpPr>
        <p:spPr bwMode="auto">
          <a:xfrm>
            <a:off x="8300864" y="4850907"/>
            <a:ext cx="3561806" cy="1163460"/>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R="0" lvl="0" indent="0" fontAlgn="base">
              <a:lnSpc>
                <a:spcPct val="107000"/>
              </a:lnSpc>
              <a:spcBef>
                <a:spcPct val="0"/>
              </a:spcBef>
              <a:spcAft>
                <a:spcPts val="800"/>
              </a:spcAft>
              <a:buClrTx/>
              <a:buSzTx/>
              <a:buFontTx/>
              <a:buNone/>
              <a:tabLst/>
            </a:pPr>
            <a:r>
              <a:rPr lang="fr-FR" altLang="en-US" sz="1400" b="1" dirty="0">
                <a:solidFill>
                  <a:schemeClr val="dk1"/>
                </a:solidFill>
                <a:latin typeface="Times New Roman" panose="02020603050405020304" pitchFamily="18" charset="0"/>
                <a:ea typeface="Calibri" panose="020F0502020204030204" pitchFamily="34" charset="0"/>
                <a:cs typeface="Arial" panose="020B0604020202020204" pitchFamily="34" charset="0"/>
              </a:rPr>
              <a:t>Système constructif: </a:t>
            </a:r>
            <a:r>
              <a:rPr lang="fr-FR" alt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poteau-poutre. </a:t>
            </a:r>
            <a:r>
              <a:rPr lang="fr-FR" altLang="en-US" sz="1400" b="1" dirty="0">
                <a:solidFill>
                  <a:schemeClr val="dk1"/>
                </a:solidFill>
                <a:latin typeface="Times New Roman" panose="02020603050405020304" pitchFamily="18" charset="0"/>
                <a:ea typeface="Calibri" panose="020F0502020204030204" pitchFamily="34" charset="0"/>
                <a:cs typeface="Arial" panose="020B0604020202020204" pitchFamily="34" charset="0"/>
              </a:rPr>
              <a:t>Matériaux de construction</a:t>
            </a:r>
            <a:r>
              <a:rPr lang="fr-FR" alt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béton, verre, bois, acier.</a:t>
            </a:r>
            <a:endParaRPr lang="en-US" alt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 name="Picture 17" descr="C:\Users\Toshiba I7\Desktop\2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576" y="1904697"/>
            <a:ext cx="3023419" cy="21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1934931" y="1218800"/>
            <a:ext cx="3890809"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Façade et composition volumétrique :</a:t>
            </a:r>
            <a:endParaRPr lang="en-US" b="1" u="sng" dirty="0">
              <a:solidFill>
                <a:srgbClr val="00B050"/>
              </a:solidFill>
              <a:latin typeface="Times New Roman" pitchFamily="18" charset="0"/>
              <a:cs typeface="Times New Roman" pitchFamily="18" charset="0"/>
            </a:endParaRPr>
          </a:p>
        </p:txBody>
      </p:sp>
      <p:sp>
        <p:nvSpPr>
          <p:cNvPr id="20" name="Rectangle 19"/>
          <p:cNvSpPr/>
          <p:nvPr/>
        </p:nvSpPr>
        <p:spPr>
          <a:xfrm>
            <a:off x="7861548" y="1239980"/>
            <a:ext cx="4199835" cy="388696"/>
          </a:xfrm>
          <a:prstGeom prst="rect">
            <a:avLst/>
          </a:prstGeom>
        </p:spPr>
        <p:txBody>
          <a:bodyPr wrap="square">
            <a:spAutoFit/>
          </a:bodyPr>
          <a:lstStyle/>
          <a:p>
            <a:pPr algn="ctr">
              <a:lnSpc>
                <a:spcPct val="107000"/>
              </a:lnSpc>
              <a:spcAft>
                <a:spcPts val="800"/>
              </a:spcAft>
            </a:pPr>
            <a:r>
              <a:rPr lang="fr-FR" sz="1200" b="1" u="sng" dirty="0">
                <a:solidFill>
                  <a:schemeClr val="accent6">
                    <a:lumMod val="75000"/>
                  </a:schemeClr>
                </a:solidFill>
                <a:latin typeface="Times New Roman" panose="02020603050405020304" pitchFamily="18" charset="0"/>
                <a:ea typeface="Calibri" panose="020F0502020204030204" pitchFamily="34" charset="0"/>
                <a:cs typeface="Arial" panose="020B0604020202020204" pitchFamily="34" charset="0"/>
              </a:rPr>
              <a:t> </a:t>
            </a:r>
            <a:r>
              <a:rPr lang="fr-FR" b="1" u="sng" dirty="0">
                <a:solidFill>
                  <a:srgbClr val="00B050"/>
                </a:solidFill>
                <a:latin typeface="Times New Roman" pitchFamily="18" charset="0"/>
                <a:cs typeface="Times New Roman" pitchFamily="18" charset="0"/>
              </a:rPr>
              <a:t>Structure et Matériaux de construction :</a:t>
            </a:r>
            <a:endParaRPr lang="en-US" b="1" u="sng" dirty="0">
              <a:solidFill>
                <a:srgbClr val="00B050"/>
              </a:solidFill>
              <a:latin typeface="Times New Roman" pitchFamily="18" charset="0"/>
              <a:cs typeface="Times New Roman" pitchFamily="18" charset="0"/>
            </a:endParaRPr>
          </a:p>
        </p:txBody>
      </p:sp>
      <p:sp>
        <p:nvSpPr>
          <p:cNvPr id="21" name="Rounded Rectangle 66"/>
          <p:cNvSpPr/>
          <p:nvPr/>
        </p:nvSpPr>
        <p:spPr>
          <a:xfrm>
            <a:off x="5652655" y="131416"/>
            <a:ext cx="5064702" cy="554183"/>
          </a:xfrm>
          <a:prstGeom prst="round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03 : HIT3</a:t>
            </a:r>
          </a:p>
        </p:txBody>
      </p:sp>
      <p:sp>
        <p:nvSpPr>
          <p:cNvPr id="23" name="Rectangle 22">
            <a:extLst>
              <a:ext uri="{FF2B5EF4-FFF2-40B4-BE49-F238E27FC236}">
                <a16:creationId xmlns:a16="http://schemas.microsoft.com/office/drawing/2014/main" id="{3CA450CF-60D0-40E6-A11F-B06B70542D7C}"/>
              </a:ext>
            </a:extLst>
          </p:cNvPr>
          <p:cNvSpPr/>
          <p:nvPr/>
        </p:nvSpPr>
        <p:spPr>
          <a:xfrm>
            <a:off x="118885" y="2341120"/>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25" name="Rectangle 24">
            <a:extLst>
              <a:ext uri="{FF2B5EF4-FFF2-40B4-BE49-F238E27FC236}">
                <a16:creationId xmlns:a16="http://schemas.microsoft.com/office/drawing/2014/main" id="{E933A8FE-9409-4808-8AC1-86B7551ADD30}"/>
              </a:ext>
            </a:extLst>
          </p:cNvPr>
          <p:cNvSpPr/>
          <p:nvPr/>
        </p:nvSpPr>
        <p:spPr>
          <a:xfrm>
            <a:off x="162171" y="4883582"/>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26" name="Rectangle 25">
            <a:extLst>
              <a:ext uri="{FF2B5EF4-FFF2-40B4-BE49-F238E27FC236}">
                <a16:creationId xmlns:a16="http://schemas.microsoft.com/office/drawing/2014/main" id="{29F056F4-CE7C-45FC-AB14-21AD6138D9DC}"/>
              </a:ext>
            </a:extLst>
          </p:cNvPr>
          <p:cNvSpPr/>
          <p:nvPr/>
        </p:nvSpPr>
        <p:spPr>
          <a:xfrm>
            <a:off x="130509" y="1125712"/>
            <a:ext cx="1440000" cy="841633"/>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sp>
        <p:nvSpPr>
          <p:cNvPr id="27" name="Rectangle 26">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28" name="Rectangle 27">
            <a:extLst>
              <a:ext uri="{FF2B5EF4-FFF2-40B4-BE49-F238E27FC236}">
                <a16:creationId xmlns:a16="http://schemas.microsoft.com/office/drawing/2014/main" id="{29F056F4-CE7C-45FC-AB14-21AD6138D9DC}"/>
              </a:ext>
            </a:extLst>
          </p:cNvPr>
          <p:cNvSpPr/>
          <p:nvPr/>
        </p:nvSpPr>
        <p:spPr>
          <a:xfrm>
            <a:off x="48283" y="3447606"/>
            <a:ext cx="1671173" cy="1089551"/>
          </a:xfrm>
          <a:prstGeom prst="rect">
            <a:avLst/>
          </a:prstGeom>
          <a:solidFill>
            <a:schemeClr val="accent6"/>
          </a:solidFill>
          <a:ln w="38100">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dirty="0">
                <a:solidFill>
                  <a:schemeClr val="tx1"/>
                </a:solidFill>
                <a:latin typeface="Arial Black" panose="020B0A04020102020204" pitchFamily="34" charset="0"/>
              </a:rPr>
              <a:t>EXEMPLE:03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6" name="Rounded Rectangle 66"/>
          <p:cNvSpPr/>
          <p:nvPr/>
        </p:nvSpPr>
        <p:spPr>
          <a:xfrm>
            <a:off x="5666509" y="152399"/>
            <a:ext cx="5064702" cy="751639"/>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u="sng" dirty="0" err="1">
                <a:latin typeface="Times New Roman" panose="02020603050405020304" pitchFamily="18" charset="0"/>
                <a:ea typeface="Calibri" panose="020F0502020204030204" pitchFamily="34" charset="0"/>
                <a:cs typeface="Arial" panose="020B0604020202020204" pitchFamily="34" charset="0"/>
              </a:rPr>
              <a:t>Exemple</a:t>
            </a:r>
            <a:r>
              <a:rPr lang="en-US" sz="2400" b="1" u="sng" dirty="0">
                <a:latin typeface="Times New Roman" panose="02020603050405020304" pitchFamily="18" charset="0"/>
                <a:ea typeface="Calibri" panose="020F0502020204030204" pitchFamily="34" charset="0"/>
                <a:cs typeface="Arial" panose="020B0604020202020204" pitchFamily="34" charset="0"/>
              </a:rPr>
              <a:t> 04 </a:t>
            </a:r>
            <a:r>
              <a:rPr lang="en-US" sz="2000" b="1" dirty="0">
                <a:latin typeface="Calibri" panose="020F0502020204030204" pitchFamily="34" charset="0"/>
                <a:ea typeface="Calibri" panose="020F0502020204030204" pitchFamily="34" charset="0"/>
                <a:cs typeface="Arial" panose="020B0604020202020204" pitchFamily="34" charset="0"/>
              </a:rPr>
              <a:t>:  </a:t>
            </a:r>
            <a:r>
              <a:rPr lang="en-US" sz="2400" b="1" u="sng" dirty="0">
                <a:latin typeface="Times New Roman" panose="02020603050405020304" pitchFamily="18" charset="0"/>
                <a:ea typeface="Calibri" panose="020F0502020204030204" pitchFamily="34" charset="0"/>
                <a:cs typeface="Arial" panose="020B0604020202020204" pitchFamily="34" charset="0"/>
              </a:rPr>
              <a:t>Alembic Real Estate and </a:t>
            </a:r>
            <a:r>
              <a:rPr lang="en-US" sz="2400" b="1" u="sng" dirty="0" err="1">
                <a:latin typeface="Times New Roman" panose="02020603050405020304" pitchFamily="18" charset="0"/>
                <a:ea typeface="Calibri" panose="020F0502020204030204" pitchFamily="34" charset="0"/>
                <a:cs typeface="Arial" panose="020B0604020202020204" pitchFamily="34" charset="0"/>
              </a:rPr>
              <a:t>Paushak</a:t>
            </a:r>
            <a:r>
              <a:rPr lang="en-US" sz="2400" b="1" u="sng" dirty="0">
                <a:latin typeface="Times New Roman" panose="02020603050405020304" pitchFamily="18" charset="0"/>
                <a:ea typeface="Calibri" panose="020F0502020204030204" pitchFamily="34" charset="0"/>
                <a:cs typeface="Arial" panose="020B0604020202020204" pitchFamily="34" charset="0"/>
              </a:rPr>
              <a:t> Workspace</a:t>
            </a:r>
          </a:p>
        </p:txBody>
      </p:sp>
      <p:sp>
        <p:nvSpPr>
          <p:cNvPr id="7" name="Rectangle 6">
            <a:extLst>
              <a:ext uri="{FF2B5EF4-FFF2-40B4-BE49-F238E27FC236}">
                <a16:creationId xmlns:a16="http://schemas.microsoft.com/office/drawing/2014/main" id="{3CA450CF-60D0-40E6-A11F-B06B70542D7C}"/>
              </a:ext>
            </a:extLst>
          </p:cNvPr>
          <p:cNvSpPr/>
          <p:nvPr/>
        </p:nvSpPr>
        <p:spPr>
          <a:xfrm>
            <a:off x="118885" y="2341120"/>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8" name="Rectangle 7">
            <a:extLst>
              <a:ext uri="{FF2B5EF4-FFF2-40B4-BE49-F238E27FC236}">
                <a16:creationId xmlns:a16="http://schemas.microsoft.com/office/drawing/2014/main" id="{E933A8FE-9409-4808-8AC1-86B7551ADD30}"/>
              </a:ext>
            </a:extLst>
          </p:cNvPr>
          <p:cNvSpPr/>
          <p:nvPr/>
        </p:nvSpPr>
        <p:spPr>
          <a:xfrm>
            <a:off x="112801" y="4640395"/>
            <a:ext cx="1583089" cy="1028505"/>
          </a:xfrm>
          <a:prstGeom prst="rect">
            <a:avLst/>
          </a:prstGeom>
          <a:solidFill>
            <a:schemeClr val="accent1">
              <a:lumMod val="75000"/>
            </a:schemeClr>
          </a:solidFill>
          <a:ln>
            <a:solidFill>
              <a:srgbClr val="000000"/>
            </a:solidFill>
          </a:ln>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 04</a:t>
            </a:r>
          </a:p>
        </p:txBody>
      </p:sp>
      <p:sp>
        <p:nvSpPr>
          <p:cNvPr id="9" name="Rectangle 8">
            <a:extLst>
              <a:ext uri="{FF2B5EF4-FFF2-40B4-BE49-F238E27FC236}">
                <a16:creationId xmlns:a16="http://schemas.microsoft.com/office/drawing/2014/main" id="{29F056F4-CE7C-45FC-AB14-21AD6138D9DC}"/>
              </a:ext>
            </a:extLst>
          </p:cNvPr>
          <p:cNvSpPr/>
          <p:nvPr/>
        </p:nvSpPr>
        <p:spPr>
          <a:xfrm>
            <a:off x="130509" y="1125712"/>
            <a:ext cx="1440000" cy="841633"/>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sp>
        <p:nvSpPr>
          <p:cNvPr id="10" name="Rectangle 9">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11" name="Rectangle 10">
            <a:extLst>
              <a:ext uri="{FF2B5EF4-FFF2-40B4-BE49-F238E27FC236}">
                <a16:creationId xmlns:a16="http://schemas.microsoft.com/office/drawing/2014/main" id="{29F056F4-CE7C-45FC-AB14-21AD6138D9DC}"/>
              </a:ext>
            </a:extLst>
          </p:cNvPr>
          <p:cNvSpPr/>
          <p:nvPr/>
        </p:nvSpPr>
        <p:spPr>
          <a:xfrm>
            <a:off x="130509" y="3618941"/>
            <a:ext cx="1436108" cy="860858"/>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1874319" y="2178592"/>
            <a:ext cx="3238575" cy="2008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4"/>
          <p:cNvSpPr txBox="1"/>
          <p:nvPr/>
        </p:nvSpPr>
        <p:spPr>
          <a:xfrm>
            <a:off x="1983293" y="4910163"/>
            <a:ext cx="3071834" cy="1354217"/>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600" b="1" dirty="0">
                <a:solidFill>
                  <a:schemeClr val="dk1"/>
                </a:solidFill>
                <a:latin typeface="Times New Roman" pitchFamily="18" charset="0"/>
                <a:cs typeface="Times New Roman" pitchFamily="18" charset="0"/>
              </a:rPr>
              <a:t>Architecte</a:t>
            </a:r>
            <a:r>
              <a:rPr lang="fr-FR" sz="1600" dirty="0">
                <a:solidFill>
                  <a:schemeClr val="dk1"/>
                </a:solidFill>
                <a:latin typeface="Times New Roman" pitchFamily="18" charset="0"/>
                <a:cs typeface="Times New Roman" pitchFamily="18" charset="0"/>
              </a:rPr>
              <a:t>:</a:t>
            </a:r>
            <a:r>
              <a:rPr lang="fr-FR" sz="1600" dirty="0">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The Crossboundaries. </a:t>
            </a:r>
          </a:p>
          <a:p>
            <a:r>
              <a:rPr lang="fr-FR" sz="1600" b="1" dirty="0">
                <a:solidFill>
                  <a:schemeClr val="dk1"/>
                </a:solidFill>
                <a:latin typeface="Times New Roman" pitchFamily="18" charset="0"/>
                <a:cs typeface="Times New Roman" pitchFamily="18" charset="0"/>
              </a:rPr>
              <a:t>Date de réalisation</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2020.</a:t>
            </a:r>
          </a:p>
          <a:p>
            <a:r>
              <a:rPr lang="fr-FR" sz="1600" b="1" dirty="0">
                <a:solidFill>
                  <a:schemeClr val="dk1"/>
                </a:solidFill>
                <a:latin typeface="Times New Roman" pitchFamily="18" charset="0"/>
                <a:cs typeface="Times New Roman" pitchFamily="18" charset="0"/>
              </a:rPr>
              <a:t>Type de projet</a:t>
            </a:r>
            <a:r>
              <a:rPr lang="fr-FR" sz="1600" dirty="0">
                <a:solidFill>
                  <a:schemeClr val="dk1"/>
                </a:solidFill>
                <a:latin typeface="Times New Roman" pitchFamily="18" charset="0"/>
                <a:cs typeface="Times New Roman" pitchFamily="18" charset="0"/>
              </a:rPr>
              <a:t>: </a:t>
            </a:r>
            <a:r>
              <a:rPr lang="fr-FR" sz="1600" dirty="0">
                <a:solidFill>
                  <a:srgbClr val="000000"/>
                </a:solidFill>
                <a:latin typeface="Times New Roman" panose="02020603050405020304" pitchFamily="18" charset="0"/>
                <a:ea typeface="Calibri" panose="020F0502020204030204" pitchFamily="34" charset="0"/>
              </a:rPr>
              <a:t>Coworking.</a:t>
            </a:r>
          </a:p>
          <a:p>
            <a:r>
              <a:rPr lang="fr-FR" sz="1600" b="1" dirty="0">
                <a:solidFill>
                  <a:schemeClr val="dk1"/>
                </a:solidFill>
                <a:latin typeface="Times New Roman" pitchFamily="18" charset="0"/>
                <a:cs typeface="Times New Roman" pitchFamily="18" charset="0"/>
              </a:rPr>
              <a:t>Surface bâti </a:t>
            </a:r>
            <a:r>
              <a:rPr lang="fr-FR" sz="1600" dirty="0">
                <a:solidFill>
                  <a:schemeClr val="dk1"/>
                </a:solidFill>
                <a:latin typeface="Times New Roman" pitchFamily="18" charset="0"/>
                <a:cs typeface="Times New Roman" pitchFamily="18" charset="0"/>
              </a:rPr>
              <a:t>: </a:t>
            </a:r>
            <a:r>
              <a:rPr lang="en-US" sz="1600" dirty="0">
                <a:solidFill>
                  <a:srgbClr val="000000"/>
                </a:solidFill>
                <a:latin typeface="Times New Roman" panose="02020603050405020304" pitchFamily="18" charset="0"/>
                <a:ea typeface="Calibri" panose="020F0502020204030204" pitchFamily="34" charset="0"/>
              </a:rPr>
              <a:t>3495 </a:t>
            </a:r>
            <a:r>
              <a:rPr lang="fr-FR" sz="1600" dirty="0">
                <a:solidFill>
                  <a:srgbClr val="000000"/>
                </a:solidFill>
                <a:latin typeface="Times New Roman" panose="02020603050405020304" pitchFamily="18" charset="0"/>
                <a:ea typeface="Calibri" panose="020F0502020204030204" pitchFamily="34" charset="0"/>
              </a:rPr>
              <a:t>m²</a:t>
            </a:r>
          </a:p>
          <a:p>
            <a:r>
              <a:rPr lang="en-US" sz="1800" dirty="0">
                <a:solidFill>
                  <a:srgbClr val="000000"/>
                </a:solidFill>
                <a:latin typeface="Times New Roman" panose="02020603050405020304" pitchFamily="18" charset="0"/>
                <a:ea typeface="Calibri" panose="020F0502020204030204" pitchFamily="34" charset="0"/>
              </a:rPr>
              <a:t> </a:t>
            </a:r>
            <a:r>
              <a:rPr lang="fr-FR" sz="1600" b="1" dirty="0">
                <a:solidFill>
                  <a:schemeClr val="dk1"/>
                </a:solidFill>
                <a:latin typeface="Times New Roman" pitchFamily="18" charset="0"/>
                <a:cs typeface="Times New Roman" pitchFamily="18" charset="0"/>
              </a:rPr>
              <a:t>Situation :</a:t>
            </a:r>
            <a:r>
              <a:rPr lang="fr-FR" sz="1800" dirty="0">
                <a:latin typeface="Times New Roman" panose="02020603050405020304" pitchFamily="18" charset="0"/>
                <a:ea typeface="Calibri" panose="020F0502020204030204" pitchFamily="34" charset="0"/>
                <a:cs typeface="Arial" panose="020B0604020202020204" pitchFamily="34" charset="0"/>
              </a:rPr>
              <a:t> </a:t>
            </a:r>
            <a:r>
              <a:rPr lang="fr-FR" sz="1600" dirty="0">
                <a:solidFill>
                  <a:srgbClr val="000000"/>
                </a:solidFill>
                <a:latin typeface="Times New Roman" panose="02020603050405020304" pitchFamily="18" charset="0"/>
              </a:rPr>
              <a:t>La Chine</a:t>
            </a:r>
            <a:r>
              <a:rPr lang="fr-FR" sz="1800" dirty="0">
                <a:latin typeface="Times New Roman" panose="02020603050405020304" pitchFamily="18" charset="0"/>
                <a:ea typeface="Calibri" panose="020F0502020204030204" pitchFamily="34" charset="0"/>
                <a:cs typeface="Arial" panose="020B0604020202020204" pitchFamily="34" charset="0"/>
              </a:rPr>
              <a:t>.</a:t>
            </a:r>
            <a:endParaRPr lang="fr-FR" sz="1800" dirty="0">
              <a:solidFill>
                <a:srgbClr val="000000"/>
              </a:solidFill>
              <a:latin typeface="Times New Roman" panose="02020603050405020304" pitchFamily="18" charset="0"/>
              <a:ea typeface="Calibri" panose="020F0502020204030204" pitchFamily="34" charset="0"/>
            </a:endParaRPr>
          </a:p>
        </p:txBody>
      </p:sp>
      <p:sp>
        <p:nvSpPr>
          <p:cNvPr id="14" name="Rectangle 13"/>
          <p:cNvSpPr/>
          <p:nvPr/>
        </p:nvSpPr>
        <p:spPr>
          <a:xfrm>
            <a:off x="8661584" y="1310453"/>
            <a:ext cx="1437253"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Programme:</a:t>
            </a:r>
            <a:endParaRPr lang="en-US" b="1" u="sng" dirty="0">
              <a:solidFill>
                <a:srgbClr val="00B050"/>
              </a:solidFill>
              <a:latin typeface="Times New Roman" pitchFamily="18" charset="0"/>
              <a:cs typeface="Times New Roman" pitchFamily="18" charset="0"/>
            </a:endParaRPr>
          </a:p>
        </p:txBody>
      </p:sp>
      <p:sp>
        <p:nvSpPr>
          <p:cNvPr id="15" name="ZoneTexte 5"/>
          <p:cNvSpPr txBox="1"/>
          <p:nvPr/>
        </p:nvSpPr>
        <p:spPr>
          <a:xfrm>
            <a:off x="1902774" y="4281273"/>
            <a:ext cx="3071834" cy="369332"/>
          </a:xfrm>
          <a:prstGeom prst="rect">
            <a:avLst/>
          </a:prstGeom>
          <a:noFill/>
        </p:spPr>
        <p:txBody>
          <a:bodyPr wrap="square" rtlCol="0">
            <a:spAutoFit/>
          </a:bodyPr>
          <a:lstStyle>
            <a:defPPr>
              <a:defRPr lang="fr-FR"/>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a:lstStyle>
          <a:p>
            <a:r>
              <a:rPr lang="fr-FR" sz="1800" b="1" u="sng" dirty="0">
                <a:solidFill>
                  <a:srgbClr val="00B050"/>
                </a:solidFill>
                <a:latin typeface="Times New Roman" pitchFamily="18" charset="0"/>
                <a:cs typeface="Times New Roman" pitchFamily="18" charset="0"/>
              </a:rPr>
              <a:t>Fiche technique:</a:t>
            </a:r>
          </a:p>
        </p:txBody>
      </p:sp>
      <p:sp>
        <p:nvSpPr>
          <p:cNvPr id="16" name="Rectangle 15"/>
          <p:cNvSpPr/>
          <p:nvPr/>
        </p:nvSpPr>
        <p:spPr>
          <a:xfrm>
            <a:off x="5466144" y="1270311"/>
            <a:ext cx="1845378"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Organigramme :</a:t>
            </a:r>
            <a:endParaRPr lang="en-US" b="1" u="sng" dirty="0">
              <a:solidFill>
                <a:srgbClr val="00B050"/>
              </a:solidFill>
              <a:latin typeface="Times New Roman" pitchFamily="18" charset="0"/>
              <a:cs typeface="Times New Roman" pitchFamily="18" charset="0"/>
            </a:endParaRPr>
          </a:p>
        </p:txBody>
      </p:sp>
      <p:sp>
        <p:nvSpPr>
          <p:cNvPr id="17" name="Rectangle 16"/>
          <p:cNvSpPr/>
          <p:nvPr/>
        </p:nvSpPr>
        <p:spPr>
          <a:xfrm>
            <a:off x="5920384" y="5993857"/>
            <a:ext cx="1767350" cy="289951"/>
          </a:xfrm>
          <a:prstGeom prst="rect">
            <a:avLst/>
          </a:prstGeom>
          <a:solidFill>
            <a:schemeClr val="accent2">
              <a:lumMod val="20000"/>
              <a:lumOff val="8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200" dirty="0">
                <a:latin typeface="Times New Roman" panose="02020603050405020304" pitchFamily="18" charset="0"/>
                <a:ea typeface="Calibri" panose="020F0502020204030204" pitchFamily="34" charset="0"/>
                <a:cs typeface="Arial" panose="020B0604020202020204" pitchFamily="34" charset="0"/>
              </a:rPr>
              <a:t> </a:t>
            </a:r>
            <a:r>
              <a:rPr lang="fr-FR" sz="1200" dirty="0">
                <a:latin typeface="Times New Roman" panose="02020603050405020304" pitchFamily="18" charset="0"/>
                <a:ea typeface="Calibri" panose="020F0502020204030204" pitchFamily="34" charset="0"/>
              </a:rPr>
              <a:t>Organigramme spatial</a:t>
            </a:r>
            <a:endParaRPr lang="fr-FR" sz="1200" dirty="0"/>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a:xfrm>
            <a:off x="5197602" y="2136751"/>
            <a:ext cx="3212915" cy="3578832"/>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683465417"/>
              </p:ext>
            </p:extLst>
          </p:nvPr>
        </p:nvGraphicFramePr>
        <p:xfrm>
          <a:off x="8495225" y="2153756"/>
          <a:ext cx="3438186" cy="3857107"/>
        </p:xfrm>
        <a:graphic>
          <a:graphicData uri="http://schemas.openxmlformats.org/drawingml/2006/table">
            <a:tbl>
              <a:tblPr firstRow="1" bandRow="1">
                <a:tableStyleId>{7DF18680-E054-41AD-8BC1-D1AEF772440D}</a:tableStyleId>
              </a:tblPr>
              <a:tblGrid>
                <a:gridCol w="1808487">
                  <a:extLst>
                    <a:ext uri="{9D8B030D-6E8A-4147-A177-3AD203B41FA5}">
                      <a16:colId xmlns:a16="http://schemas.microsoft.com/office/drawing/2014/main" val="2645246923"/>
                    </a:ext>
                  </a:extLst>
                </a:gridCol>
                <a:gridCol w="856107">
                  <a:extLst>
                    <a:ext uri="{9D8B030D-6E8A-4147-A177-3AD203B41FA5}">
                      <a16:colId xmlns:a16="http://schemas.microsoft.com/office/drawing/2014/main" val="1374169782"/>
                    </a:ext>
                  </a:extLst>
                </a:gridCol>
                <a:gridCol w="773592">
                  <a:extLst>
                    <a:ext uri="{9D8B030D-6E8A-4147-A177-3AD203B41FA5}">
                      <a16:colId xmlns:a16="http://schemas.microsoft.com/office/drawing/2014/main" val="4207939174"/>
                    </a:ext>
                  </a:extLst>
                </a:gridCol>
              </a:tblGrid>
              <a:tr h="452683">
                <a:tc>
                  <a:txBody>
                    <a:bodyPr/>
                    <a:lstStyle/>
                    <a:p>
                      <a:r>
                        <a:rPr lang="fr-FR" sz="1600" kern="1200" dirty="0">
                          <a:solidFill>
                            <a:srgbClr val="000000"/>
                          </a:solidFill>
                          <a:latin typeface="Times New Roman" panose="02020603050405020304" pitchFamily="18" charset="0"/>
                          <a:ea typeface="Calibri" panose="020F0502020204030204" pitchFamily="34" charset="0"/>
                          <a:cs typeface="+mn-cs"/>
                        </a:rPr>
                        <a:t>Espace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620631"/>
                  </a:ext>
                </a:extLst>
              </a:tr>
              <a:tr h="452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Réception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0,93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959639"/>
                  </a:ext>
                </a:extLst>
              </a:tr>
              <a:tr h="452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Open space.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788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66439"/>
                  </a:ext>
                </a:extLst>
              </a:tr>
              <a:tr h="452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latin typeface="Times New Roman" panose="02020603050405020304" pitchFamily="18" charset="0"/>
                          <a:ea typeface="Calibri" panose="020F0502020204030204" pitchFamily="34" charset="0"/>
                          <a:cs typeface="+mn-cs"/>
                        </a:rPr>
                        <a:t>Cafétéria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330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9670232"/>
                  </a:ext>
                </a:extLst>
              </a:tr>
              <a:tr h="409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Bureaux privés.</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1107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29,52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896239"/>
                  </a:ext>
                </a:extLst>
              </a:tr>
              <a:tr h="409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Salle de réunion</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203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5,41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1600019"/>
                  </a:ext>
                </a:extLst>
              </a:tr>
              <a:tr h="409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Salle de conférence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495990"/>
                  </a:ext>
                </a:extLst>
              </a:tr>
              <a:tr h="409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Espace de repos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975012"/>
                  </a:ext>
                </a:extLst>
              </a:tr>
              <a:tr h="409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rgbClr val="000000"/>
                          </a:solidFill>
                          <a:latin typeface="Times New Roman" panose="02020603050405020304" pitchFamily="18" charset="0"/>
                          <a:ea typeface="Calibri" panose="020F0502020204030204" pitchFamily="34" charset="0"/>
                          <a:cs typeface="+mn-cs"/>
                        </a:rPr>
                        <a:t>Sanitaire</a:t>
                      </a:r>
                      <a:endParaRPr lang="en-US" sz="1600" kern="1200" dirty="0">
                        <a:solidFill>
                          <a:srgbClr val="000000"/>
                        </a:solidFill>
                        <a:latin typeface="Times New Roman" panose="02020603050405020304" pitchFamily="18" charset="0"/>
                        <a:ea typeface="Calibri" panose="020F0502020204030204" pitchFamily="34"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kern="1200" dirty="0">
                          <a:solidFill>
                            <a:srgbClr val="000000"/>
                          </a:solidFill>
                          <a:latin typeface="Times New Roman" panose="02020603050405020304" pitchFamily="18" charset="0"/>
                          <a:ea typeface="Calibri" panose="020F0502020204030204" pitchFamily="34" charset="0"/>
                          <a:cs typeface="+mn-cs"/>
                        </a:rPr>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fr-FR" sz="1600" kern="1200" dirty="0">
                          <a:solidFill>
                            <a:srgbClr val="000000"/>
                          </a:solidFill>
                          <a:latin typeface="Times New Roman" panose="02020603050405020304" pitchFamily="18" charset="0"/>
                          <a:ea typeface="Calibri" panose="020F0502020204030204" pitchFamily="34" charset="0"/>
                          <a:cs typeface="+mn-cs"/>
                        </a:rPr>
                        <a:t>2,98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3005352"/>
                  </a:ext>
                </a:extLst>
              </a:tr>
            </a:tbl>
          </a:graphicData>
        </a:graphic>
      </p:graphicFrame>
    </p:spTree>
    <p:extLst>
      <p:ext uri="{BB962C8B-B14F-4D97-AF65-F5344CB8AC3E}">
        <p14:creationId xmlns:p14="http://schemas.microsoft.com/office/powerpoint/2010/main" val="135885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4" y="-3483"/>
            <a:ext cx="12191996" cy="6858000"/>
          </a:xfrm>
          <a:prstGeom prst="rect">
            <a:avLst/>
          </a:prstGeom>
          <a:solidFill>
            <a:schemeClr val="bg1">
              <a:lumMod val="95000"/>
              <a:alpha val="72000"/>
            </a:scheme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28" name="Rectangle 27"/>
          <p:cNvSpPr/>
          <p:nvPr/>
        </p:nvSpPr>
        <p:spPr>
          <a:xfrm>
            <a:off x="4697057" y="321766"/>
            <a:ext cx="4325534" cy="461665"/>
          </a:xfrm>
          <a:prstGeom prst="rect">
            <a:avLst/>
          </a:prstGeom>
        </p:spPr>
        <p:txBody>
          <a:bodyPr wrap="square">
            <a:spAutoFit/>
          </a:bodyPr>
          <a:lstStyle/>
          <a:p>
            <a:pPr algn="ctr"/>
            <a:r>
              <a:rPr lang="en-US" sz="2400" b="1" u="sng" dirty="0">
                <a:solidFill>
                  <a:srgbClr val="C00000"/>
                </a:solidFill>
              </a:rPr>
              <a:t>PLAN DE PRÉSENTATION </a:t>
            </a:r>
          </a:p>
        </p:txBody>
      </p:sp>
      <p:sp>
        <p:nvSpPr>
          <p:cNvPr id="30" name="Espace réservé du numéro de diapositive 29"/>
          <p:cNvSpPr>
            <a:spLocks noGrp="1"/>
          </p:cNvSpPr>
          <p:nvPr>
            <p:ph type="sldNum" sz="quarter" idx="12"/>
          </p:nvPr>
        </p:nvSpPr>
        <p:spPr/>
        <p:txBody>
          <a:bodyPr/>
          <a:lstStyle/>
          <a:p>
            <a:fld id="{4FAB73BC-B049-4115-A692-8D63A059BFB8}" type="slidenum">
              <a:rPr lang="en-US" smtClean="0">
                <a:solidFill>
                  <a:srgbClr val="000000"/>
                </a:solidFill>
              </a:rPr>
              <a:pPr/>
              <a:t>2</a:t>
            </a:fld>
            <a:endParaRPr lang="en-US" dirty="0">
              <a:solidFill>
                <a:srgbClr val="000000"/>
              </a:solidFill>
            </a:endParaRPr>
          </a:p>
        </p:txBody>
      </p:sp>
      <p:sp>
        <p:nvSpPr>
          <p:cNvPr id="33" name="Freeform: Shape 26">
            <a:extLst>
              <a:ext uri="{FF2B5EF4-FFF2-40B4-BE49-F238E27FC236}">
                <a16:creationId xmlns:a16="http://schemas.microsoft.com/office/drawing/2014/main" id="{5359EBFE-1F55-45EE-A023-C0060551BC23}"/>
              </a:ext>
            </a:extLst>
          </p:cNvPr>
          <p:cNvSpPr/>
          <p:nvPr/>
        </p:nvSpPr>
        <p:spPr>
          <a:xfrm>
            <a:off x="2059339" y="4013317"/>
            <a:ext cx="850257" cy="1685759"/>
          </a:xfrm>
          <a:custGeom>
            <a:avLst/>
            <a:gdLst>
              <a:gd name="connsiteX0" fmla="*/ 0 w 652463"/>
              <a:gd name="connsiteY0" fmla="*/ 1402556 h 1402556"/>
              <a:gd name="connsiteX1" fmla="*/ 650082 w 652463"/>
              <a:gd name="connsiteY1" fmla="*/ 611981 h 1402556"/>
              <a:gd name="connsiteX2" fmla="*/ 652463 w 652463"/>
              <a:gd name="connsiteY2" fmla="*/ 0 h 1402556"/>
              <a:gd name="connsiteX3" fmla="*/ 0 w 652463"/>
              <a:gd name="connsiteY3" fmla="*/ 471487 h 1402556"/>
              <a:gd name="connsiteX4" fmla="*/ 0 w 652463"/>
              <a:gd name="connsiteY4" fmla="*/ 1402556 h 1402556"/>
              <a:gd name="connsiteX0" fmla="*/ 0 w 652463"/>
              <a:gd name="connsiteY0" fmla="*/ 1406819 h 1406819"/>
              <a:gd name="connsiteX1" fmla="*/ 650082 w 652463"/>
              <a:gd name="connsiteY1" fmla="*/ 616244 h 1406819"/>
              <a:gd name="connsiteX2" fmla="*/ 652463 w 652463"/>
              <a:gd name="connsiteY2" fmla="*/ 0 h 1406819"/>
              <a:gd name="connsiteX3" fmla="*/ 0 w 652463"/>
              <a:gd name="connsiteY3" fmla="*/ 475750 h 1406819"/>
              <a:gd name="connsiteX4" fmla="*/ 0 w 652463"/>
              <a:gd name="connsiteY4" fmla="*/ 1406819 h 1406819"/>
              <a:gd name="connsiteX0" fmla="*/ 0 w 652463"/>
              <a:gd name="connsiteY0" fmla="*/ 1408950 h 1408950"/>
              <a:gd name="connsiteX1" fmla="*/ 650082 w 652463"/>
              <a:gd name="connsiteY1" fmla="*/ 618375 h 1408950"/>
              <a:gd name="connsiteX2" fmla="*/ 652463 w 652463"/>
              <a:gd name="connsiteY2" fmla="*/ 0 h 1408950"/>
              <a:gd name="connsiteX3" fmla="*/ 0 w 652463"/>
              <a:gd name="connsiteY3" fmla="*/ 477881 h 1408950"/>
              <a:gd name="connsiteX4" fmla="*/ 0 w 652463"/>
              <a:gd name="connsiteY4" fmla="*/ 1408950 h 1408950"/>
              <a:gd name="connsiteX0" fmla="*/ 0 w 652463"/>
              <a:gd name="connsiteY0" fmla="*/ 1411081 h 1411081"/>
              <a:gd name="connsiteX1" fmla="*/ 650082 w 652463"/>
              <a:gd name="connsiteY1" fmla="*/ 620506 h 1411081"/>
              <a:gd name="connsiteX2" fmla="*/ 652463 w 652463"/>
              <a:gd name="connsiteY2" fmla="*/ 0 h 1411081"/>
              <a:gd name="connsiteX3" fmla="*/ 0 w 652463"/>
              <a:gd name="connsiteY3" fmla="*/ 480012 h 1411081"/>
              <a:gd name="connsiteX4" fmla="*/ 0 w 652463"/>
              <a:gd name="connsiteY4" fmla="*/ 1411081 h 1411081"/>
              <a:gd name="connsiteX0" fmla="*/ 0 w 652463"/>
              <a:gd name="connsiteY0" fmla="*/ 1411081 h 1411081"/>
              <a:gd name="connsiteX1" fmla="*/ 650082 w 652463"/>
              <a:gd name="connsiteY1" fmla="*/ 616244 h 1411081"/>
              <a:gd name="connsiteX2" fmla="*/ 652463 w 652463"/>
              <a:gd name="connsiteY2" fmla="*/ 0 h 1411081"/>
              <a:gd name="connsiteX3" fmla="*/ 0 w 652463"/>
              <a:gd name="connsiteY3" fmla="*/ 480012 h 1411081"/>
              <a:gd name="connsiteX4" fmla="*/ 0 w 652463"/>
              <a:gd name="connsiteY4" fmla="*/ 1411081 h 1411081"/>
              <a:gd name="connsiteX0" fmla="*/ 0 w 652463"/>
              <a:gd name="connsiteY0" fmla="*/ 1411081 h 1411081"/>
              <a:gd name="connsiteX1" fmla="*/ 648427 w 652463"/>
              <a:gd name="connsiteY1" fmla="*/ 616244 h 1411081"/>
              <a:gd name="connsiteX2" fmla="*/ 652463 w 652463"/>
              <a:gd name="connsiteY2" fmla="*/ 0 h 1411081"/>
              <a:gd name="connsiteX3" fmla="*/ 0 w 652463"/>
              <a:gd name="connsiteY3" fmla="*/ 480012 h 1411081"/>
              <a:gd name="connsiteX4" fmla="*/ 0 w 652463"/>
              <a:gd name="connsiteY4" fmla="*/ 1411081 h 1411081"/>
              <a:gd name="connsiteX0" fmla="*/ 0 w 652463"/>
              <a:gd name="connsiteY0" fmla="*/ 1411081 h 1411081"/>
              <a:gd name="connsiteX1" fmla="*/ 650083 w 652463"/>
              <a:gd name="connsiteY1" fmla="*/ 614113 h 1411081"/>
              <a:gd name="connsiteX2" fmla="*/ 652463 w 652463"/>
              <a:gd name="connsiteY2" fmla="*/ 0 h 1411081"/>
              <a:gd name="connsiteX3" fmla="*/ 0 w 652463"/>
              <a:gd name="connsiteY3" fmla="*/ 480012 h 1411081"/>
              <a:gd name="connsiteX4" fmla="*/ 0 w 652463"/>
              <a:gd name="connsiteY4" fmla="*/ 1411081 h 1411081"/>
              <a:gd name="connsiteX0" fmla="*/ 0 w 652463"/>
              <a:gd name="connsiteY0" fmla="*/ 1411081 h 1411081"/>
              <a:gd name="connsiteX1" fmla="*/ 650083 w 652463"/>
              <a:gd name="connsiteY1" fmla="*/ 611982 h 1411081"/>
              <a:gd name="connsiteX2" fmla="*/ 652463 w 652463"/>
              <a:gd name="connsiteY2" fmla="*/ 0 h 1411081"/>
              <a:gd name="connsiteX3" fmla="*/ 0 w 652463"/>
              <a:gd name="connsiteY3" fmla="*/ 480012 h 1411081"/>
              <a:gd name="connsiteX4" fmla="*/ 0 w 652463"/>
              <a:gd name="connsiteY4" fmla="*/ 1411081 h 141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3" h="1411081">
                <a:moveTo>
                  <a:pt x="0" y="1411081"/>
                </a:moveTo>
                <a:lnTo>
                  <a:pt x="650083" y="611982"/>
                </a:lnTo>
                <a:cubicBezTo>
                  <a:pt x="650877" y="407988"/>
                  <a:pt x="651669" y="203994"/>
                  <a:pt x="652463" y="0"/>
                </a:cubicBezTo>
                <a:lnTo>
                  <a:pt x="0" y="480012"/>
                </a:lnTo>
                <a:lnTo>
                  <a:pt x="0" y="1411081"/>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Freeform: Shape 22">
            <a:extLst>
              <a:ext uri="{FF2B5EF4-FFF2-40B4-BE49-F238E27FC236}">
                <a16:creationId xmlns:a16="http://schemas.microsoft.com/office/drawing/2014/main" id="{1BA43025-D943-4137-A0CC-2EEFCA0E9DE2}"/>
              </a:ext>
            </a:extLst>
          </p:cNvPr>
          <p:cNvSpPr/>
          <p:nvPr/>
        </p:nvSpPr>
        <p:spPr>
          <a:xfrm>
            <a:off x="2049473" y="148914"/>
            <a:ext cx="857015" cy="1689307"/>
          </a:xfrm>
          <a:custGeom>
            <a:avLst/>
            <a:gdLst>
              <a:gd name="connsiteX0" fmla="*/ 0 w 650082"/>
              <a:gd name="connsiteY0" fmla="*/ 0 h 1407319"/>
              <a:gd name="connsiteX1" fmla="*/ 650082 w 650082"/>
              <a:gd name="connsiteY1" fmla="*/ 792956 h 1407319"/>
              <a:gd name="connsiteX2" fmla="*/ 647700 w 650082"/>
              <a:gd name="connsiteY2" fmla="*/ 1407319 h 1407319"/>
              <a:gd name="connsiteX3" fmla="*/ 2382 w 650082"/>
              <a:gd name="connsiteY3" fmla="*/ 931069 h 1407319"/>
              <a:gd name="connsiteX4" fmla="*/ 0 w 650082"/>
              <a:gd name="connsiteY4" fmla="*/ 0 h 1407319"/>
              <a:gd name="connsiteX0" fmla="*/ 793 w 650875"/>
              <a:gd name="connsiteY0" fmla="*/ 0 h 1407319"/>
              <a:gd name="connsiteX1" fmla="*/ 650875 w 650875"/>
              <a:gd name="connsiteY1" fmla="*/ 792956 h 1407319"/>
              <a:gd name="connsiteX2" fmla="*/ 648493 w 650875"/>
              <a:gd name="connsiteY2" fmla="*/ 1407319 h 1407319"/>
              <a:gd name="connsiteX3" fmla="*/ 0 w 650875"/>
              <a:gd name="connsiteY3" fmla="*/ 924719 h 1407319"/>
              <a:gd name="connsiteX4" fmla="*/ 793 w 650875"/>
              <a:gd name="connsiteY4" fmla="*/ 0 h 1407319"/>
              <a:gd name="connsiteX0" fmla="*/ 3174 w 653256"/>
              <a:gd name="connsiteY0" fmla="*/ 0 h 1407319"/>
              <a:gd name="connsiteX1" fmla="*/ 653256 w 653256"/>
              <a:gd name="connsiteY1" fmla="*/ 792956 h 1407319"/>
              <a:gd name="connsiteX2" fmla="*/ 650874 w 653256"/>
              <a:gd name="connsiteY2" fmla="*/ 1407319 h 1407319"/>
              <a:gd name="connsiteX3" fmla="*/ 0 w 653256"/>
              <a:gd name="connsiteY3" fmla="*/ 927100 h 1407319"/>
              <a:gd name="connsiteX4" fmla="*/ 3174 w 653256"/>
              <a:gd name="connsiteY4" fmla="*/ 0 h 1407319"/>
              <a:gd name="connsiteX0" fmla="*/ 3174 w 653256"/>
              <a:gd name="connsiteY0" fmla="*/ 0 h 1407319"/>
              <a:gd name="connsiteX1" fmla="*/ 653256 w 653256"/>
              <a:gd name="connsiteY1" fmla="*/ 792956 h 1407319"/>
              <a:gd name="connsiteX2" fmla="*/ 650874 w 653256"/>
              <a:gd name="connsiteY2" fmla="*/ 1407319 h 1407319"/>
              <a:gd name="connsiteX3" fmla="*/ 0 w 653256"/>
              <a:gd name="connsiteY3" fmla="*/ 929481 h 1407319"/>
              <a:gd name="connsiteX4" fmla="*/ 3174 w 653256"/>
              <a:gd name="connsiteY4" fmla="*/ 0 h 1407319"/>
              <a:gd name="connsiteX0" fmla="*/ 22 w 654867"/>
              <a:gd name="connsiteY0" fmla="*/ 0 h 1407319"/>
              <a:gd name="connsiteX1" fmla="*/ 654867 w 654867"/>
              <a:gd name="connsiteY1" fmla="*/ 792956 h 1407319"/>
              <a:gd name="connsiteX2" fmla="*/ 652485 w 654867"/>
              <a:gd name="connsiteY2" fmla="*/ 1407319 h 1407319"/>
              <a:gd name="connsiteX3" fmla="*/ 1611 w 654867"/>
              <a:gd name="connsiteY3" fmla="*/ 929481 h 1407319"/>
              <a:gd name="connsiteX4" fmla="*/ 22 w 654867"/>
              <a:gd name="connsiteY4" fmla="*/ 0 h 1407319"/>
              <a:gd name="connsiteX0" fmla="*/ 22 w 654867"/>
              <a:gd name="connsiteY0" fmla="*/ 0 h 1404938"/>
              <a:gd name="connsiteX1" fmla="*/ 654867 w 654867"/>
              <a:gd name="connsiteY1" fmla="*/ 790575 h 1404938"/>
              <a:gd name="connsiteX2" fmla="*/ 652485 w 654867"/>
              <a:gd name="connsiteY2" fmla="*/ 1404938 h 1404938"/>
              <a:gd name="connsiteX3" fmla="*/ 1611 w 654867"/>
              <a:gd name="connsiteY3" fmla="*/ 927100 h 1404938"/>
              <a:gd name="connsiteX4" fmla="*/ 22 w 654867"/>
              <a:gd name="connsiteY4" fmla="*/ 0 h 1404938"/>
              <a:gd name="connsiteX0" fmla="*/ 22 w 654867"/>
              <a:gd name="connsiteY0" fmla="*/ 0 h 1407319"/>
              <a:gd name="connsiteX1" fmla="*/ 654867 w 654867"/>
              <a:gd name="connsiteY1" fmla="*/ 792956 h 1407319"/>
              <a:gd name="connsiteX2" fmla="*/ 652485 w 654867"/>
              <a:gd name="connsiteY2" fmla="*/ 1407319 h 1407319"/>
              <a:gd name="connsiteX3" fmla="*/ 1611 w 654867"/>
              <a:gd name="connsiteY3" fmla="*/ 929481 h 1407319"/>
              <a:gd name="connsiteX4" fmla="*/ 22 w 654867"/>
              <a:gd name="connsiteY4" fmla="*/ 0 h 1407319"/>
              <a:gd name="connsiteX0" fmla="*/ 22 w 654867"/>
              <a:gd name="connsiteY0" fmla="*/ 0 h 1404937"/>
              <a:gd name="connsiteX1" fmla="*/ 654867 w 654867"/>
              <a:gd name="connsiteY1" fmla="*/ 790574 h 1404937"/>
              <a:gd name="connsiteX2" fmla="*/ 652485 w 654867"/>
              <a:gd name="connsiteY2" fmla="*/ 1404937 h 1404937"/>
              <a:gd name="connsiteX3" fmla="*/ 1611 w 654867"/>
              <a:gd name="connsiteY3" fmla="*/ 927099 h 1404937"/>
              <a:gd name="connsiteX4" fmla="*/ 22 w 654867"/>
              <a:gd name="connsiteY4" fmla="*/ 0 h 1404937"/>
              <a:gd name="connsiteX0" fmla="*/ 22 w 654867"/>
              <a:gd name="connsiteY0" fmla="*/ 0 h 1409700"/>
              <a:gd name="connsiteX1" fmla="*/ 654867 w 654867"/>
              <a:gd name="connsiteY1" fmla="*/ 795337 h 1409700"/>
              <a:gd name="connsiteX2" fmla="*/ 652485 w 654867"/>
              <a:gd name="connsiteY2" fmla="*/ 1409700 h 1409700"/>
              <a:gd name="connsiteX3" fmla="*/ 1611 w 654867"/>
              <a:gd name="connsiteY3" fmla="*/ 931862 h 1409700"/>
              <a:gd name="connsiteX4" fmla="*/ 22 w 654867"/>
              <a:gd name="connsiteY4" fmla="*/ 0 h 1409700"/>
              <a:gd name="connsiteX0" fmla="*/ 22 w 654867"/>
              <a:gd name="connsiteY0" fmla="*/ 0 h 1407318"/>
              <a:gd name="connsiteX1" fmla="*/ 654867 w 654867"/>
              <a:gd name="connsiteY1" fmla="*/ 792955 h 1407318"/>
              <a:gd name="connsiteX2" fmla="*/ 652485 w 654867"/>
              <a:gd name="connsiteY2" fmla="*/ 1407318 h 1407318"/>
              <a:gd name="connsiteX3" fmla="*/ 1611 w 654867"/>
              <a:gd name="connsiteY3" fmla="*/ 929480 h 1407318"/>
              <a:gd name="connsiteX4" fmla="*/ 22 w 654867"/>
              <a:gd name="connsiteY4" fmla="*/ 0 h 1407318"/>
              <a:gd name="connsiteX0" fmla="*/ 22 w 654867"/>
              <a:gd name="connsiteY0" fmla="*/ 0 h 1404936"/>
              <a:gd name="connsiteX1" fmla="*/ 654867 w 654867"/>
              <a:gd name="connsiteY1" fmla="*/ 792955 h 1404936"/>
              <a:gd name="connsiteX2" fmla="*/ 652485 w 654867"/>
              <a:gd name="connsiteY2" fmla="*/ 1404936 h 1404936"/>
              <a:gd name="connsiteX3" fmla="*/ 1611 w 654867"/>
              <a:gd name="connsiteY3" fmla="*/ 929480 h 1404936"/>
              <a:gd name="connsiteX4" fmla="*/ 22 w 654867"/>
              <a:gd name="connsiteY4" fmla="*/ 0 h 1404936"/>
              <a:gd name="connsiteX0" fmla="*/ 22 w 654867"/>
              <a:gd name="connsiteY0" fmla="*/ 0 h 1404936"/>
              <a:gd name="connsiteX1" fmla="*/ 654867 w 654867"/>
              <a:gd name="connsiteY1" fmla="*/ 799348 h 1404936"/>
              <a:gd name="connsiteX2" fmla="*/ 652485 w 654867"/>
              <a:gd name="connsiteY2" fmla="*/ 1404936 h 1404936"/>
              <a:gd name="connsiteX3" fmla="*/ 1611 w 654867"/>
              <a:gd name="connsiteY3" fmla="*/ 929480 h 1404936"/>
              <a:gd name="connsiteX4" fmla="*/ 22 w 654867"/>
              <a:gd name="connsiteY4" fmla="*/ 0 h 1404936"/>
              <a:gd name="connsiteX0" fmla="*/ 22 w 654867"/>
              <a:gd name="connsiteY0" fmla="*/ 0 h 1407067"/>
              <a:gd name="connsiteX1" fmla="*/ 654867 w 654867"/>
              <a:gd name="connsiteY1" fmla="*/ 799348 h 1407067"/>
              <a:gd name="connsiteX2" fmla="*/ 652485 w 654867"/>
              <a:gd name="connsiteY2" fmla="*/ 1407067 h 1407067"/>
              <a:gd name="connsiteX3" fmla="*/ 1611 w 654867"/>
              <a:gd name="connsiteY3" fmla="*/ 929480 h 1407067"/>
              <a:gd name="connsiteX4" fmla="*/ 22 w 654867"/>
              <a:gd name="connsiteY4" fmla="*/ 0 h 1407067"/>
              <a:gd name="connsiteX0" fmla="*/ 22 w 654867"/>
              <a:gd name="connsiteY0" fmla="*/ 0 h 1407067"/>
              <a:gd name="connsiteX1" fmla="*/ 654867 w 654867"/>
              <a:gd name="connsiteY1" fmla="*/ 799348 h 1407067"/>
              <a:gd name="connsiteX2" fmla="*/ 650278 w 654867"/>
              <a:gd name="connsiteY2" fmla="*/ 1407067 h 1407067"/>
              <a:gd name="connsiteX3" fmla="*/ 1611 w 654867"/>
              <a:gd name="connsiteY3" fmla="*/ 929480 h 1407067"/>
              <a:gd name="connsiteX4" fmla="*/ 22 w 654867"/>
              <a:gd name="connsiteY4" fmla="*/ 0 h 1407067"/>
              <a:gd name="connsiteX0" fmla="*/ 22 w 654867"/>
              <a:gd name="connsiteY0" fmla="*/ 0 h 1414049"/>
              <a:gd name="connsiteX1" fmla="*/ 654867 w 654867"/>
              <a:gd name="connsiteY1" fmla="*/ 799348 h 1414049"/>
              <a:gd name="connsiteX2" fmla="*/ 650278 w 654867"/>
              <a:gd name="connsiteY2" fmla="*/ 1414049 h 1414049"/>
              <a:gd name="connsiteX3" fmla="*/ 1611 w 654867"/>
              <a:gd name="connsiteY3" fmla="*/ 929480 h 1414049"/>
              <a:gd name="connsiteX4" fmla="*/ 22 w 654867"/>
              <a:gd name="connsiteY4" fmla="*/ 0 h 1414049"/>
              <a:gd name="connsiteX0" fmla="*/ 2827 w 657672"/>
              <a:gd name="connsiteY0" fmla="*/ 0 h 1414049"/>
              <a:gd name="connsiteX1" fmla="*/ 657672 w 657672"/>
              <a:gd name="connsiteY1" fmla="*/ 799348 h 1414049"/>
              <a:gd name="connsiteX2" fmla="*/ 653083 w 657672"/>
              <a:gd name="connsiteY2" fmla="*/ 1414049 h 1414049"/>
              <a:gd name="connsiteX3" fmla="*/ 0 w 657672"/>
              <a:gd name="connsiteY3" fmla="*/ 938789 h 1414049"/>
              <a:gd name="connsiteX4" fmla="*/ 2827 w 657672"/>
              <a:gd name="connsiteY4" fmla="*/ 0 h 1414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72" h="1414049">
                <a:moveTo>
                  <a:pt x="2827" y="0"/>
                </a:moveTo>
                <a:lnTo>
                  <a:pt x="657672" y="799348"/>
                </a:lnTo>
                <a:cubicBezTo>
                  <a:pt x="656142" y="1001921"/>
                  <a:pt x="654613" y="1211476"/>
                  <a:pt x="653083" y="1414049"/>
                </a:cubicBezTo>
                <a:lnTo>
                  <a:pt x="0" y="938789"/>
                </a:lnTo>
                <a:cubicBezTo>
                  <a:pt x="264" y="630549"/>
                  <a:pt x="2563" y="308240"/>
                  <a:pt x="2827"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3">
            <a:extLst>
              <a:ext uri="{FF2B5EF4-FFF2-40B4-BE49-F238E27FC236}">
                <a16:creationId xmlns:a16="http://schemas.microsoft.com/office/drawing/2014/main" id="{7A719364-3CFD-42DC-AC71-E8B667C9CB40}"/>
              </a:ext>
            </a:extLst>
          </p:cNvPr>
          <p:cNvSpPr/>
          <p:nvPr/>
        </p:nvSpPr>
        <p:spPr>
          <a:xfrm>
            <a:off x="2047606" y="1258380"/>
            <a:ext cx="859114" cy="1313496"/>
          </a:xfrm>
          <a:custGeom>
            <a:avLst/>
            <a:gdLst>
              <a:gd name="connsiteX0" fmla="*/ 0 w 650081"/>
              <a:gd name="connsiteY0" fmla="*/ 0 h 1088231"/>
              <a:gd name="connsiteX1" fmla="*/ 645318 w 650081"/>
              <a:gd name="connsiteY1" fmla="*/ 476250 h 1088231"/>
              <a:gd name="connsiteX2" fmla="*/ 650081 w 650081"/>
              <a:gd name="connsiteY2" fmla="*/ 1088231 h 1088231"/>
              <a:gd name="connsiteX3" fmla="*/ 0 w 650081"/>
              <a:gd name="connsiteY3" fmla="*/ 931068 h 1088231"/>
              <a:gd name="connsiteX4" fmla="*/ 0 w 650081"/>
              <a:gd name="connsiteY4" fmla="*/ 0 h 1088231"/>
              <a:gd name="connsiteX0" fmla="*/ 0 w 650081"/>
              <a:gd name="connsiteY0" fmla="*/ 0 h 1092493"/>
              <a:gd name="connsiteX1" fmla="*/ 645318 w 650081"/>
              <a:gd name="connsiteY1" fmla="*/ 476250 h 1092493"/>
              <a:gd name="connsiteX2" fmla="*/ 650081 w 650081"/>
              <a:gd name="connsiteY2" fmla="*/ 1092493 h 1092493"/>
              <a:gd name="connsiteX3" fmla="*/ 0 w 650081"/>
              <a:gd name="connsiteY3" fmla="*/ 931068 h 1092493"/>
              <a:gd name="connsiteX4" fmla="*/ 0 w 650081"/>
              <a:gd name="connsiteY4" fmla="*/ 0 h 1092493"/>
              <a:gd name="connsiteX0" fmla="*/ 0 w 650081"/>
              <a:gd name="connsiteY0" fmla="*/ 0 h 1092493"/>
              <a:gd name="connsiteX1" fmla="*/ 645318 w 650081"/>
              <a:gd name="connsiteY1" fmla="*/ 476250 h 1092493"/>
              <a:gd name="connsiteX2" fmla="*/ 650081 w 650081"/>
              <a:gd name="connsiteY2" fmla="*/ 1092493 h 1092493"/>
              <a:gd name="connsiteX3" fmla="*/ 0 w 650081"/>
              <a:gd name="connsiteY3" fmla="*/ 933199 h 1092493"/>
              <a:gd name="connsiteX4" fmla="*/ 0 w 650081"/>
              <a:gd name="connsiteY4" fmla="*/ 0 h 1092493"/>
              <a:gd name="connsiteX0" fmla="*/ 6575 w 656656"/>
              <a:gd name="connsiteY0" fmla="*/ 0 h 1092493"/>
              <a:gd name="connsiteX1" fmla="*/ 651893 w 656656"/>
              <a:gd name="connsiteY1" fmla="*/ 476250 h 1092493"/>
              <a:gd name="connsiteX2" fmla="*/ 656656 w 656656"/>
              <a:gd name="connsiteY2" fmla="*/ 1092493 h 1092493"/>
              <a:gd name="connsiteX3" fmla="*/ 0 w 656656"/>
              <a:gd name="connsiteY3" fmla="*/ 940181 h 1092493"/>
              <a:gd name="connsiteX4" fmla="*/ 6575 w 656656"/>
              <a:gd name="connsiteY4" fmla="*/ 0 h 1092493"/>
              <a:gd name="connsiteX0" fmla="*/ 6575 w 654465"/>
              <a:gd name="connsiteY0" fmla="*/ 0 h 1099474"/>
              <a:gd name="connsiteX1" fmla="*/ 651893 w 654465"/>
              <a:gd name="connsiteY1" fmla="*/ 476250 h 1099474"/>
              <a:gd name="connsiteX2" fmla="*/ 654465 w 654465"/>
              <a:gd name="connsiteY2" fmla="*/ 1099474 h 1099474"/>
              <a:gd name="connsiteX3" fmla="*/ 0 w 654465"/>
              <a:gd name="connsiteY3" fmla="*/ 940181 h 1099474"/>
              <a:gd name="connsiteX4" fmla="*/ 6575 w 654465"/>
              <a:gd name="connsiteY4" fmla="*/ 0 h 109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65" h="1099474">
                <a:moveTo>
                  <a:pt x="6575" y="0"/>
                </a:moveTo>
                <a:lnTo>
                  <a:pt x="651893" y="476250"/>
                </a:lnTo>
                <a:cubicBezTo>
                  <a:pt x="653481" y="680244"/>
                  <a:pt x="652877" y="895480"/>
                  <a:pt x="654465" y="1099474"/>
                </a:cubicBezTo>
                <a:lnTo>
                  <a:pt x="0" y="940181"/>
                </a:lnTo>
                <a:cubicBezTo>
                  <a:pt x="2192" y="626787"/>
                  <a:pt x="4383" y="313394"/>
                  <a:pt x="6575"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Freeform: Shape 24">
            <a:extLst>
              <a:ext uri="{FF2B5EF4-FFF2-40B4-BE49-F238E27FC236}">
                <a16:creationId xmlns:a16="http://schemas.microsoft.com/office/drawing/2014/main" id="{122AD425-50DE-4634-BA84-E0C785610E30}"/>
              </a:ext>
            </a:extLst>
          </p:cNvPr>
          <p:cNvSpPr/>
          <p:nvPr/>
        </p:nvSpPr>
        <p:spPr>
          <a:xfrm>
            <a:off x="2044226" y="2366979"/>
            <a:ext cx="865266" cy="1126838"/>
          </a:xfrm>
          <a:custGeom>
            <a:avLst/>
            <a:gdLst>
              <a:gd name="connsiteX0" fmla="*/ 0 w 650082"/>
              <a:gd name="connsiteY0" fmla="*/ 926307 h 926307"/>
              <a:gd name="connsiteX1" fmla="*/ 650082 w 650082"/>
              <a:gd name="connsiteY1" fmla="*/ 771525 h 926307"/>
              <a:gd name="connsiteX2" fmla="*/ 650082 w 650082"/>
              <a:gd name="connsiteY2" fmla="*/ 157163 h 926307"/>
              <a:gd name="connsiteX3" fmla="*/ 2382 w 650082"/>
              <a:gd name="connsiteY3" fmla="*/ 0 h 926307"/>
              <a:gd name="connsiteX4" fmla="*/ 0 w 650082"/>
              <a:gd name="connsiteY4" fmla="*/ 926307 h 926307"/>
              <a:gd name="connsiteX0" fmla="*/ 2381 w 652463"/>
              <a:gd name="connsiteY0" fmla="*/ 926307 h 926307"/>
              <a:gd name="connsiteX1" fmla="*/ 652463 w 652463"/>
              <a:gd name="connsiteY1" fmla="*/ 771525 h 926307"/>
              <a:gd name="connsiteX2" fmla="*/ 652463 w 652463"/>
              <a:gd name="connsiteY2" fmla="*/ 157163 h 926307"/>
              <a:gd name="connsiteX3" fmla="*/ 0 w 652463"/>
              <a:gd name="connsiteY3" fmla="*/ 0 h 926307"/>
              <a:gd name="connsiteX4" fmla="*/ 2381 w 652463"/>
              <a:gd name="connsiteY4" fmla="*/ 926307 h 926307"/>
              <a:gd name="connsiteX0" fmla="*/ 229 w 652692"/>
              <a:gd name="connsiteY0" fmla="*/ 926307 h 926307"/>
              <a:gd name="connsiteX1" fmla="*/ 652692 w 652692"/>
              <a:gd name="connsiteY1" fmla="*/ 771525 h 926307"/>
              <a:gd name="connsiteX2" fmla="*/ 652692 w 652692"/>
              <a:gd name="connsiteY2" fmla="*/ 157163 h 926307"/>
              <a:gd name="connsiteX3" fmla="*/ 229 w 652692"/>
              <a:gd name="connsiteY3" fmla="*/ 0 h 926307"/>
              <a:gd name="connsiteX4" fmla="*/ 229 w 652692"/>
              <a:gd name="connsiteY4" fmla="*/ 926307 h 926307"/>
              <a:gd name="connsiteX0" fmla="*/ 105 w 654949"/>
              <a:gd name="connsiteY0" fmla="*/ 928688 h 928688"/>
              <a:gd name="connsiteX1" fmla="*/ 654949 w 654949"/>
              <a:gd name="connsiteY1" fmla="*/ 771525 h 928688"/>
              <a:gd name="connsiteX2" fmla="*/ 654949 w 654949"/>
              <a:gd name="connsiteY2" fmla="*/ 157163 h 928688"/>
              <a:gd name="connsiteX3" fmla="*/ 2486 w 654949"/>
              <a:gd name="connsiteY3" fmla="*/ 0 h 928688"/>
              <a:gd name="connsiteX4" fmla="*/ 105 w 654949"/>
              <a:gd name="connsiteY4" fmla="*/ 928688 h 928688"/>
              <a:gd name="connsiteX0" fmla="*/ 105 w 654949"/>
              <a:gd name="connsiteY0" fmla="*/ 928688 h 928688"/>
              <a:gd name="connsiteX1" fmla="*/ 654949 w 654949"/>
              <a:gd name="connsiteY1" fmla="*/ 771525 h 928688"/>
              <a:gd name="connsiteX2" fmla="*/ 654949 w 654949"/>
              <a:gd name="connsiteY2" fmla="*/ 154781 h 928688"/>
              <a:gd name="connsiteX3" fmla="*/ 2486 w 654949"/>
              <a:gd name="connsiteY3" fmla="*/ 0 h 928688"/>
              <a:gd name="connsiteX4" fmla="*/ 105 w 654949"/>
              <a:gd name="connsiteY4" fmla="*/ 928688 h 928688"/>
              <a:gd name="connsiteX0" fmla="*/ 105 w 654949"/>
              <a:gd name="connsiteY0" fmla="*/ 930820 h 930820"/>
              <a:gd name="connsiteX1" fmla="*/ 654949 w 654949"/>
              <a:gd name="connsiteY1" fmla="*/ 771525 h 930820"/>
              <a:gd name="connsiteX2" fmla="*/ 654949 w 654949"/>
              <a:gd name="connsiteY2" fmla="*/ 154781 h 930820"/>
              <a:gd name="connsiteX3" fmla="*/ 2486 w 654949"/>
              <a:gd name="connsiteY3" fmla="*/ 0 h 930820"/>
              <a:gd name="connsiteX4" fmla="*/ 105 w 654949"/>
              <a:gd name="connsiteY4" fmla="*/ 930820 h 930820"/>
              <a:gd name="connsiteX0" fmla="*/ 105 w 654949"/>
              <a:gd name="connsiteY0" fmla="*/ 930820 h 930820"/>
              <a:gd name="connsiteX1" fmla="*/ 654949 w 654949"/>
              <a:gd name="connsiteY1" fmla="*/ 771525 h 930820"/>
              <a:gd name="connsiteX2" fmla="*/ 654949 w 654949"/>
              <a:gd name="connsiteY2" fmla="*/ 159042 h 930820"/>
              <a:gd name="connsiteX3" fmla="*/ 2486 w 654949"/>
              <a:gd name="connsiteY3" fmla="*/ 0 h 930820"/>
              <a:gd name="connsiteX4" fmla="*/ 105 w 654949"/>
              <a:gd name="connsiteY4" fmla="*/ 930820 h 930820"/>
              <a:gd name="connsiteX0" fmla="*/ 2034 w 656878"/>
              <a:gd name="connsiteY0" fmla="*/ 923838 h 923838"/>
              <a:gd name="connsiteX1" fmla="*/ 656878 w 656878"/>
              <a:gd name="connsiteY1" fmla="*/ 764543 h 923838"/>
              <a:gd name="connsiteX2" fmla="*/ 656878 w 656878"/>
              <a:gd name="connsiteY2" fmla="*/ 152060 h 923838"/>
              <a:gd name="connsiteX3" fmla="*/ 0 w 656878"/>
              <a:gd name="connsiteY3" fmla="*/ 0 h 923838"/>
              <a:gd name="connsiteX4" fmla="*/ 2034 w 656878"/>
              <a:gd name="connsiteY4" fmla="*/ 923838 h 923838"/>
              <a:gd name="connsiteX0" fmla="*/ 106 w 654950"/>
              <a:gd name="connsiteY0" fmla="*/ 926165 h 926165"/>
              <a:gd name="connsiteX1" fmla="*/ 654950 w 654950"/>
              <a:gd name="connsiteY1" fmla="*/ 766870 h 926165"/>
              <a:gd name="connsiteX2" fmla="*/ 654950 w 654950"/>
              <a:gd name="connsiteY2" fmla="*/ 154387 h 926165"/>
              <a:gd name="connsiteX3" fmla="*/ 2487 w 654950"/>
              <a:gd name="connsiteY3" fmla="*/ 0 h 926165"/>
              <a:gd name="connsiteX4" fmla="*/ 106 w 654950"/>
              <a:gd name="connsiteY4" fmla="*/ 926165 h 926165"/>
              <a:gd name="connsiteX0" fmla="*/ 2033 w 656877"/>
              <a:gd name="connsiteY0" fmla="*/ 928492 h 928492"/>
              <a:gd name="connsiteX1" fmla="*/ 656877 w 656877"/>
              <a:gd name="connsiteY1" fmla="*/ 769197 h 928492"/>
              <a:gd name="connsiteX2" fmla="*/ 656877 w 656877"/>
              <a:gd name="connsiteY2" fmla="*/ 156714 h 928492"/>
              <a:gd name="connsiteX3" fmla="*/ 0 w 656877"/>
              <a:gd name="connsiteY3" fmla="*/ 0 h 928492"/>
              <a:gd name="connsiteX4" fmla="*/ 2033 w 656877"/>
              <a:gd name="connsiteY4" fmla="*/ 928492 h 928492"/>
              <a:gd name="connsiteX0" fmla="*/ 2033 w 656877"/>
              <a:gd name="connsiteY0" fmla="*/ 931595 h 931595"/>
              <a:gd name="connsiteX1" fmla="*/ 656877 w 656877"/>
              <a:gd name="connsiteY1" fmla="*/ 772300 h 931595"/>
              <a:gd name="connsiteX2" fmla="*/ 656877 w 656877"/>
              <a:gd name="connsiteY2" fmla="*/ 159817 h 931595"/>
              <a:gd name="connsiteX3" fmla="*/ 0 w 656877"/>
              <a:gd name="connsiteY3" fmla="*/ 0 h 931595"/>
              <a:gd name="connsiteX4" fmla="*/ 2033 w 656877"/>
              <a:gd name="connsiteY4" fmla="*/ 931595 h 931595"/>
              <a:gd name="connsiteX0" fmla="*/ 6448 w 661292"/>
              <a:gd name="connsiteY0" fmla="*/ 933922 h 933922"/>
              <a:gd name="connsiteX1" fmla="*/ 661292 w 661292"/>
              <a:gd name="connsiteY1" fmla="*/ 774627 h 933922"/>
              <a:gd name="connsiteX2" fmla="*/ 661292 w 661292"/>
              <a:gd name="connsiteY2" fmla="*/ 162144 h 933922"/>
              <a:gd name="connsiteX3" fmla="*/ 0 w 661292"/>
              <a:gd name="connsiteY3" fmla="*/ 0 h 933922"/>
              <a:gd name="connsiteX4" fmla="*/ 6448 w 661292"/>
              <a:gd name="connsiteY4" fmla="*/ 933922 h 933922"/>
              <a:gd name="connsiteX0" fmla="*/ 6448 w 661292"/>
              <a:gd name="connsiteY0" fmla="*/ 933922 h 933922"/>
              <a:gd name="connsiteX1" fmla="*/ 659085 w 661292"/>
              <a:gd name="connsiteY1" fmla="*/ 776954 h 933922"/>
              <a:gd name="connsiteX2" fmla="*/ 661292 w 661292"/>
              <a:gd name="connsiteY2" fmla="*/ 162144 h 933922"/>
              <a:gd name="connsiteX3" fmla="*/ 0 w 661292"/>
              <a:gd name="connsiteY3" fmla="*/ 0 h 933922"/>
              <a:gd name="connsiteX4" fmla="*/ 6448 w 661292"/>
              <a:gd name="connsiteY4" fmla="*/ 933922 h 933922"/>
              <a:gd name="connsiteX0" fmla="*/ 210 w 661676"/>
              <a:gd name="connsiteY0" fmla="*/ 943231 h 943231"/>
              <a:gd name="connsiteX1" fmla="*/ 659469 w 661676"/>
              <a:gd name="connsiteY1" fmla="*/ 776954 h 943231"/>
              <a:gd name="connsiteX2" fmla="*/ 661676 w 661676"/>
              <a:gd name="connsiteY2" fmla="*/ 162144 h 943231"/>
              <a:gd name="connsiteX3" fmla="*/ 384 w 661676"/>
              <a:gd name="connsiteY3" fmla="*/ 0 h 943231"/>
              <a:gd name="connsiteX4" fmla="*/ 210 w 661676"/>
              <a:gd name="connsiteY4" fmla="*/ 943231 h 943231"/>
              <a:gd name="connsiteX0" fmla="*/ 210 w 661676"/>
              <a:gd name="connsiteY0" fmla="*/ 943231 h 943231"/>
              <a:gd name="connsiteX1" fmla="*/ 659469 w 661676"/>
              <a:gd name="connsiteY1" fmla="*/ 776954 h 943231"/>
              <a:gd name="connsiteX2" fmla="*/ 661676 w 661676"/>
              <a:gd name="connsiteY2" fmla="*/ 162144 h 943231"/>
              <a:gd name="connsiteX3" fmla="*/ 384 w 661676"/>
              <a:gd name="connsiteY3" fmla="*/ 0 h 943231"/>
              <a:gd name="connsiteX4" fmla="*/ 210 w 661676"/>
              <a:gd name="connsiteY4" fmla="*/ 943231 h 943231"/>
              <a:gd name="connsiteX0" fmla="*/ 210 w 663981"/>
              <a:gd name="connsiteY0" fmla="*/ 943231 h 943231"/>
              <a:gd name="connsiteX1" fmla="*/ 663884 w 663981"/>
              <a:gd name="connsiteY1" fmla="*/ 783936 h 943231"/>
              <a:gd name="connsiteX2" fmla="*/ 661676 w 663981"/>
              <a:gd name="connsiteY2" fmla="*/ 162144 h 943231"/>
              <a:gd name="connsiteX3" fmla="*/ 384 w 663981"/>
              <a:gd name="connsiteY3" fmla="*/ 0 h 943231"/>
              <a:gd name="connsiteX4" fmla="*/ 210 w 663981"/>
              <a:gd name="connsiteY4" fmla="*/ 943231 h 94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81" h="943231">
                <a:moveTo>
                  <a:pt x="210" y="943231"/>
                </a:moveTo>
                <a:lnTo>
                  <a:pt x="663884" y="783936"/>
                </a:lnTo>
                <a:cubicBezTo>
                  <a:pt x="664620" y="578999"/>
                  <a:pt x="660940" y="367081"/>
                  <a:pt x="661676" y="162144"/>
                </a:cubicBezTo>
                <a:lnTo>
                  <a:pt x="384" y="0"/>
                </a:lnTo>
                <a:cubicBezTo>
                  <a:pt x="1178" y="308769"/>
                  <a:pt x="-584" y="634462"/>
                  <a:pt x="210" y="943231"/>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2" name="Freeform: Shape 25">
            <a:extLst>
              <a:ext uri="{FF2B5EF4-FFF2-40B4-BE49-F238E27FC236}">
                <a16:creationId xmlns:a16="http://schemas.microsoft.com/office/drawing/2014/main" id="{6A0A36B2-E731-4588-9FF4-E0F72FE2D9C1}"/>
              </a:ext>
            </a:extLst>
          </p:cNvPr>
          <p:cNvSpPr/>
          <p:nvPr/>
        </p:nvSpPr>
        <p:spPr>
          <a:xfrm>
            <a:off x="2052901" y="3289548"/>
            <a:ext cx="854458" cy="1316744"/>
          </a:xfrm>
          <a:custGeom>
            <a:avLst/>
            <a:gdLst>
              <a:gd name="connsiteX0" fmla="*/ 2381 w 652463"/>
              <a:gd name="connsiteY0" fmla="*/ 1085850 h 1085850"/>
              <a:gd name="connsiteX1" fmla="*/ 652463 w 652463"/>
              <a:gd name="connsiteY1" fmla="*/ 614363 h 1085850"/>
              <a:gd name="connsiteX2" fmla="*/ 652463 w 652463"/>
              <a:gd name="connsiteY2" fmla="*/ 0 h 1085850"/>
              <a:gd name="connsiteX3" fmla="*/ 0 w 652463"/>
              <a:gd name="connsiteY3" fmla="*/ 157163 h 1085850"/>
              <a:gd name="connsiteX4" fmla="*/ 2381 w 652463"/>
              <a:gd name="connsiteY4" fmla="*/ 1085850 h 1085850"/>
              <a:gd name="connsiteX0" fmla="*/ 2381 w 652463"/>
              <a:gd name="connsiteY0" fmla="*/ 1085850 h 1085850"/>
              <a:gd name="connsiteX1" fmla="*/ 652463 w 652463"/>
              <a:gd name="connsiteY1" fmla="*/ 614363 h 1085850"/>
              <a:gd name="connsiteX2" fmla="*/ 652463 w 652463"/>
              <a:gd name="connsiteY2" fmla="*/ 0 h 1085850"/>
              <a:gd name="connsiteX3" fmla="*/ 0 w 652463"/>
              <a:gd name="connsiteY3" fmla="*/ 152401 h 1085850"/>
              <a:gd name="connsiteX4" fmla="*/ 2381 w 652463"/>
              <a:gd name="connsiteY4" fmla="*/ 1085850 h 1085850"/>
              <a:gd name="connsiteX0" fmla="*/ 2381 w 652463"/>
              <a:gd name="connsiteY0" fmla="*/ 1088231 h 1088231"/>
              <a:gd name="connsiteX1" fmla="*/ 652463 w 652463"/>
              <a:gd name="connsiteY1" fmla="*/ 616744 h 1088231"/>
              <a:gd name="connsiteX2" fmla="*/ 652463 w 652463"/>
              <a:gd name="connsiteY2" fmla="*/ 0 h 1088231"/>
              <a:gd name="connsiteX3" fmla="*/ 0 w 652463"/>
              <a:gd name="connsiteY3" fmla="*/ 154782 h 1088231"/>
              <a:gd name="connsiteX4" fmla="*/ 2381 w 652463"/>
              <a:gd name="connsiteY4" fmla="*/ 1088231 h 1088231"/>
              <a:gd name="connsiteX0" fmla="*/ 2381 w 652463"/>
              <a:gd name="connsiteY0" fmla="*/ 1088231 h 1088231"/>
              <a:gd name="connsiteX1" fmla="*/ 652463 w 652463"/>
              <a:gd name="connsiteY1" fmla="*/ 616744 h 1088231"/>
              <a:gd name="connsiteX2" fmla="*/ 652463 w 652463"/>
              <a:gd name="connsiteY2" fmla="*/ 0 h 1088231"/>
              <a:gd name="connsiteX3" fmla="*/ 0 w 652463"/>
              <a:gd name="connsiteY3" fmla="*/ 159545 h 1088231"/>
              <a:gd name="connsiteX4" fmla="*/ 2381 w 652463"/>
              <a:gd name="connsiteY4" fmla="*/ 1088231 h 1088231"/>
              <a:gd name="connsiteX0" fmla="*/ 2381 w 652463"/>
              <a:gd name="connsiteY0" fmla="*/ 1088231 h 1088231"/>
              <a:gd name="connsiteX1" fmla="*/ 650814 w 652463"/>
              <a:gd name="connsiteY1" fmla="*/ 610351 h 1088231"/>
              <a:gd name="connsiteX2" fmla="*/ 652463 w 652463"/>
              <a:gd name="connsiteY2" fmla="*/ 0 h 1088231"/>
              <a:gd name="connsiteX3" fmla="*/ 0 w 652463"/>
              <a:gd name="connsiteY3" fmla="*/ 159545 h 1088231"/>
              <a:gd name="connsiteX4" fmla="*/ 2381 w 652463"/>
              <a:gd name="connsiteY4" fmla="*/ 1088231 h 1088231"/>
              <a:gd name="connsiteX0" fmla="*/ 2381 w 653126"/>
              <a:gd name="connsiteY0" fmla="*/ 1088231 h 1088231"/>
              <a:gd name="connsiteX1" fmla="*/ 653013 w 653126"/>
              <a:gd name="connsiteY1" fmla="*/ 612678 h 1088231"/>
              <a:gd name="connsiteX2" fmla="*/ 652463 w 653126"/>
              <a:gd name="connsiteY2" fmla="*/ 0 h 1088231"/>
              <a:gd name="connsiteX3" fmla="*/ 0 w 653126"/>
              <a:gd name="connsiteY3" fmla="*/ 159545 h 1088231"/>
              <a:gd name="connsiteX4" fmla="*/ 2381 w 653126"/>
              <a:gd name="connsiteY4" fmla="*/ 1088231 h 1088231"/>
              <a:gd name="connsiteX0" fmla="*/ 252 w 653196"/>
              <a:gd name="connsiteY0" fmla="*/ 1090558 h 1090558"/>
              <a:gd name="connsiteX1" fmla="*/ 653083 w 653196"/>
              <a:gd name="connsiteY1" fmla="*/ 612678 h 1090558"/>
              <a:gd name="connsiteX2" fmla="*/ 652533 w 653196"/>
              <a:gd name="connsiteY2" fmla="*/ 0 h 1090558"/>
              <a:gd name="connsiteX3" fmla="*/ 70 w 653196"/>
              <a:gd name="connsiteY3" fmla="*/ 159545 h 1090558"/>
              <a:gd name="connsiteX4" fmla="*/ 252 w 653196"/>
              <a:gd name="connsiteY4" fmla="*/ 1090558 h 1090558"/>
              <a:gd name="connsiteX0" fmla="*/ 252 w 653196"/>
              <a:gd name="connsiteY0" fmla="*/ 1095212 h 1095212"/>
              <a:gd name="connsiteX1" fmla="*/ 653083 w 653196"/>
              <a:gd name="connsiteY1" fmla="*/ 612678 h 1095212"/>
              <a:gd name="connsiteX2" fmla="*/ 652533 w 653196"/>
              <a:gd name="connsiteY2" fmla="*/ 0 h 1095212"/>
              <a:gd name="connsiteX3" fmla="*/ 70 w 653196"/>
              <a:gd name="connsiteY3" fmla="*/ 159545 h 1095212"/>
              <a:gd name="connsiteX4" fmla="*/ 252 w 653196"/>
              <a:gd name="connsiteY4" fmla="*/ 1095212 h 1095212"/>
              <a:gd name="connsiteX0" fmla="*/ 252 w 653196"/>
              <a:gd name="connsiteY0" fmla="*/ 1102194 h 1102194"/>
              <a:gd name="connsiteX1" fmla="*/ 653083 w 653196"/>
              <a:gd name="connsiteY1" fmla="*/ 612678 h 1102194"/>
              <a:gd name="connsiteX2" fmla="*/ 652533 w 653196"/>
              <a:gd name="connsiteY2" fmla="*/ 0 h 1102194"/>
              <a:gd name="connsiteX3" fmla="*/ 70 w 653196"/>
              <a:gd name="connsiteY3" fmla="*/ 159545 h 1102194"/>
              <a:gd name="connsiteX4" fmla="*/ 252 w 653196"/>
              <a:gd name="connsiteY4" fmla="*/ 1102194 h 1102194"/>
              <a:gd name="connsiteX0" fmla="*/ 252 w 653196"/>
              <a:gd name="connsiteY0" fmla="*/ 1102194 h 1102194"/>
              <a:gd name="connsiteX1" fmla="*/ 653083 w 653196"/>
              <a:gd name="connsiteY1" fmla="*/ 617333 h 1102194"/>
              <a:gd name="connsiteX2" fmla="*/ 652533 w 653196"/>
              <a:gd name="connsiteY2" fmla="*/ 0 h 1102194"/>
              <a:gd name="connsiteX3" fmla="*/ 70 w 653196"/>
              <a:gd name="connsiteY3" fmla="*/ 159545 h 1102194"/>
              <a:gd name="connsiteX4" fmla="*/ 252 w 653196"/>
              <a:gd name="connsiteY4" fmla="*/ 1102194 h 110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196" h="1102194">
                <a:moveTo>
                  <a:pt x="252" y="1102194"/>
                </a:moveTo>
                <a:lnTo>
                  <a:pt x="653083" y="617333"/>
                </a:lnTo>
                <a:cubicBezTo>
                  <a:pt x="653633" y="413883"/>
                  <a:pt x="651983" y="203450"/>
                  <a:pt x="652533" y="0"/>
                </a:cubicBezTo>
                <a:lnTo>
                  <a:pt x="70" y="159545"/>
                </a:lnTo>
                <a:cubicBezTo>
                  <a:pt x="864" y="470695"/>
                  <a:pt x="-542" y="795807"/>
                  <a:pt x="252" y="110219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Rectangle 33">
            <a:extLst>
              <a:ext uri="{FF2B5EF4-FFF2-40B4-BE49-F238E27FC236}">
                <a16:creationId xmlns:a16="http://schemas.microsoft.com/office/drawing/2014/main" id="{CC80D47C-5400-4597-A766-53E872A18316}"/>
              </a:ext>
            </a:extLst>
          </p:cNvPr>
          <p:cNvSpPr/>
          <p:nvPr/>
        </p:nvSpPr>
        <p:spPr>
          <a:xfrm>
            <a:off x="2896148" y="1093381"/>
            <a:ext cx="9052841" cy="73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2">
                  <a:lumMod val="10000"/>
                </a:schemeClr>
              </a:solidFill>
            </a:endParaRPr>
          </a:p>
        </p:txBody>
      </p:sp>
      <p:sp>
        <p:nvSpPr>
          <p:cNvPr id="35" name="Rectangle 34">
            <a:extLst>
              <a:ext uri="{FF2B5EF4-FFF2-40B4-BE49-F238E27FC236}">
                <a16:creationId xmlns:a16="http://schemas.microsoft.com/office/drawing/2014/main" id="{D61E3B6A-D476-4370-A704-2C95F36BDFB3}"/>
              </a:ext>
            </a:extLst>
          </p:cNvPr>
          <p:cNvSpPr/>
          <p:nvPr/>
        </p:nvSpPr>
        <p:spPr>
          <a:xfrm>
            <a:off x="2896148" y="1826196"/>
            <a:ext cx="9052841" cy="7328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1"/>
              </a:solidFill>
            </a:endParaRPr>
          </a:p>
        </p:txBody>
      </p:sp>
      <p:sp>
        <p:nvSpPr>
          <p:cNvPr id="36" name="Rectangle 35">
            <a:extLst>
              <a:ext uri="{FF2B5EF4-FFF2-40B4-BE49-F238E27FC236}">
                <a16:creationId xmlns:a16="http://schemas.microsoft.com/office/drawing/2014/main" id="{D6EF1E96-5E8C-40B2-A2E6-51F015FBEE4F}"/>
              </a:ext>
            </a:extLst>
          </p:cNvPr>
          <p:cNvSpPr/>
          <p:nvPr/>
        </p:nvSpPr>
        <p:spPr>
          <a:xfrm>
            <a:off x="2896148" y="2559010"/>
            <a:ext cx="9052841" cy="7328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2">
                  <a:lumMod val="10000"/>
                </a:schemeClr>
              </a:solidFill>
            </a:endParaRPr>
          </a:p>
        </p:txBody>
      </p:sp>
      <p:sp>
        <p:nvSpPr>
          <p:cNvPr id="37" name="Rectangle 36">
            <a:extLst>
              <a:ext uri="{FF2B5EF4-FFF2-40B4-BE49-F238E27FC236}">
                <a16:creationId xmlns:a16="http://schemas.microsoft.com/office/drawing/2014/main" id="{6203CC62-AFC1-4C19-9BAA-1E77CABDEE66}"/>
              </a:ext>
            </a:extLst>
          </p:cNvPr>
          <p:cNvSpPr/>
          <p:nvPr/>
        </p:nvSpPr>
        <p:spPr>
          <a:xfrm>
            <a:off x="2896148" y="3291825"/>
            <a:ext cx="9052841" cy="7328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2">
                  <a:lumMod val="10000"/>
                </a:schemeClr>
              </a:solidFill>
            </a:endParaRPr>
          </a:p>
        </p:txBody>
      </p:sp>
      <p:sp>
        <p:nvSpPr>
          <p:cNvPr id="38" name="Rectangle 37">
            <a:extLst>
              <a:ext uri="{FF2B5EF4-FFF2-40B4-BE49-F238E27FC236}">
                <a16:creationId xmlns:a16="http://schemas.microsoft.com/office/drawing/2014/main" id="{CE2968AB-9367-4EC1-9965-D6D8B9AFC7AD}"/>
              </a:ext>
            </a:extLst>
          </p:cNvPr>
          <p:cNvSpPr/>
          <p:nvPr/>
        </p:nvSpPr>
        <p:spPr>
          <a:xfrm>
            <a:off x="2896148" y="4024640"/>
            <a:ext cx="9052841" cy="7328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1"/>
              </a:solidFill>
            </a:endParaRPr>
          </a:p>
        </p:txBody>
      </p:sp>
      <p:sp>
        <p:nvSpPr>
          <p:cNvPr id="39" name="Arrow: Pentagon 37">
            <a:extLst>
              <a:ext uri="{FF2B5EF4-FFF2-40B4-BE49-F238E27FC236}">
                <a16:creationId xmlns:a16="http://schemas.microsoft.com/office/drawing/2014/main" id="{F784296A-51F6-432D-8BE7-DB57BB4DEA24}"/>
              </a:ext>
            </a:extLst>
          </p:cNvPr>
          <p:cNvSpPr/>
          <p:nvPr/>
        </p:nvSpPr>
        <p:spPr>
          <a:xfrm>
            <a:off x="2896148" y="1093381"/>
            <a:ext cx="7917012" cy="732816"/>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a:t>INTRODUCTION GENERALE </a:t>
            </a:r>
          </a:p>
        </p:txBody>
      </p:sp>
      <p:sp>
        <p:nvSpPr>
          <p:cNvPr id="40" name="Arrow: Pentagon 38">
            <a:extLst>
              <a:ext uri="{FF2B5EF4-FFF2-40B4-BE49-F238E27FC236}">
                <a16:creationId xmlns:a16="http://schemas.microsoft.com/office/drawing/2014/main" id="{04B1769B-72CB-48F9-8011-EFFFADF39646}"/>
              </a:ext>
            </a:extLst>
          </p:cNvPr>
          <p:cNvSpPr/>
          <p:nvPr/>
        </p:nvSpPr>
        <p:spPr>
          <a:xfrm>
            <a:off x="2896148" y="1825911"/>
            <a:ext cx="7917012" cy="733101"/>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2100" b="1" dirty="0">
                <a:solidFill>
                  <a:prstClr val="white"/>
                </a:solidFill>
              </a:rPr>
              <a:t>APPROCHE THEMATIQUE </a:t>
            </a:r>
          </a:p>
        </p:txBody>
      </p:sp>
      <p:sp>
        <p:nvSpPr>
          <p:cNvPr id="41" name="Arrow: Pentagon 39">
            <a:extLst>
              <a:ext uri="{FF2B5EF4-FFF2-40B4-BE49-F238E27FC236}">
                <a16:creationId xmlns:a16="http://schemas.microsoft.com/office/drawing/2014/main" id="{812DB690-16BE-49EB-9DDC-5B4AB1FEDC99}"/>
              </a:ext>
            </a:extLst>
          </p:cNvPr>
          <p:cNvSpPr/>
          <p:nvPr/>
        </p:nvSpPr>
        <p:spPr>
          <a:xfrm>
            <a:off x="2896147" y="2559010"/>
            <a:ext cx="7917012" cy="732816"/>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2100" b="1" dirty="0">
                <a:solidFill>
                  <a:prstClr val="white"/>
                </a:solidFill>
              </a:rPr>
              <a:t>APPROCHE URBAINE </a:t>
            </a:r>
          </a:p>
        </p:txBody>
      </p:sp>
      <p:sp>
        <p:nvSpPr>
          <p:cNvPr id="42" name="Arrow: Pentagon 40">
            <a:extLst>
              <a:ext uri="{FF2B5EF4-FFF2-40B4-BE49-F238E27FC236}">
                <a16:creationId xmlns:a16="http://schemas.microsoft.com/office/drawing/2014/main" id="{FA99D14A-DB16-44F2-B7A5-472BF1FBCF72}"/>
              </a:ext>
            </a:extLst>
          </p:cNvPr>
          <p:cNvSpPr/>
          <p:nvPr/>
        </p:nvSpPr>
        <p:spPr>
          <a:xfrm>
            <a:off x="2896148" y="3291540"/>
            <a:ext cx="7917012" cy="732816"/>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2100" b="1" dirty="0">
                <a:solidFill>
                  <a:prstClr val="white"/>
                </a:solidFill>
              </a:rPr>
              <a:t>APPROCHE PROGRAMMATIQUE </a:t>
            </a:r>
          </a:p>
        </p:txBody>
      </p:sp>
      <p:sp>
        <p:nvSpPr>
          <p:cNvPr id="43" name="Arrow: Pentagon 41">
            <a:extLst>
              <a:ext uri="{FF2B5EF4-FFF2-40B4-BE49-F238E27FC236}">
                <a16:creationId xmlns:a16="http://schemas.microsoft.com/office/drawing/2014/main" id="{79DAEC10-678E-4F93-8BC4-F441DF0A034E}"/>
              </a:ext>
            </a:extLst>
          </p:cNvPr>
          <p:cNvSpPr/>
          <p:nvPr/>
        </p:nvSpPr>
        <p:spPr>
          <a:xfrm>
            <a:off x="2896148" y="4024640"/>
            <a:ext cx="7917012" cy="732816"/>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2100" b="1" dirty="0">
                <a:solidFill>
                  <a:prstClr val="white"/>
                </a:solidFill>
              </a:rPr>
              <a:t>APROCHE  ARCHITECTURALE </a:t>
            </a:r>
          </a:p>
        </p:txBody>
      </p:sp>
      <p:sp>
        <p:nvSpPr>
          <p:cNvPr id="44" name="Rectangle 43">
            <a:extLst>
              <a:ext uri="{FF2B5EF4-FFF2-40B4-BE49-F238E27FC236}">
                <a16:creationId xmlns:a16="http://schemas.microsoft.com/office/drawing/2014/main" id="{049293C0-1050-476D-8645-9D8321739B4D}"/>
              </a:ext>
            </a:extLst>
          </p:cNvPr>
          <p:cNvSpPr/>
          <p:nvPr/>
        </p:nvSpPr>
        <p:spPr>
          <a:xfrm>
            <a:off x="901874" y="161431"/>
            <a:ext cx="1156508" cy="1109085"/>
          </a:xfrm>
          <a:prstGeom prst="rect">
            <a:avLst/>
          </a:prstGeom>
          <a:solidFill>
            <a:schemeClr val="accent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1</a:t>
            </a:r>
          </a:p>
        </p:txBody>
      </p:sp>
      <p:sp>
        <p:nvSpPr>
          <p:cNvPr id="45" name="Rectangle 44">
            <a:extLst>
              <a:ext uri="{FF2B5EF4-FFF2-40B4-BE49-F238E27FC236}">
                <a16:creationId xmlns:a16="http://schemas.microsoft.com/office/drawing/2014/main" id="{29F056F4-CE7C-45FC-AB14-21AD6138D9DC}"/>
              </a:ext>
            </a:extLst>
          </p:cNvPr>
          <p:cNvSpPr/>
          <p:nvPr/>
        </p:nvSpPr>
        <p:spPr>
          <a:xfrm>
            <a:off x="901874" y="1261791"/>
            <a:ext cx="1156508" cy="1109085"/>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2</a:t>
            </a:r>
          </a:p>
        </p:txBody>
      </p:sp>
      <p:sp>
        <p:nvSpPr>
          <p:cNvPr id="46" name="Rectangle 45">
            <a:extLst>
              <a:ext uri="{FF2B5EF4-FFF2-40B4-BE49-F238E27FC236}">
                <a16:creationId xmlns:a16="http://schemas.microsoft.com/office/drawing/2014/main" id="{3CA450CF-60D0-40E6-A11F-B06B70542D7C}"/>
              </a:ext>
            </a:extLst>
          </p:cNvPr>
          <p:cNvSpPr/>
          <p:nvPr/>
        </p:nvSpPr>
        <p:spPr>
          <a:xfrm>
            <a:off x="901874" y="2370876"/>
            <a:ext cx="1156508" cy="1109085"/>
          </a:xfrm>
          <a:prstGeom prst="rect">
            <a:avLst/>
          </a:prstGeom>
          <a:solidFill>
            <a:schemeClr val="accent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3</a:t>
            </a:r>
          </a:p>
        </p:txBody>
      </p:sp>
      <p:sp>
        <p:nvSpPr>
          <p:cNvPr id="47" name="Rectangle 46">
            <a:extLst>
              <a:ext uri="{FF2B5EF4-FFF2-40B4-BE49-F238E27FC236}">
                <a16:creationId xmlns:a16="http://schemas.microsoft.com/office/drawing/2014/main" id="{E933A8FE-9409-4808-8AC1-86B7551ADD30}"/>
              </a:ext>
            </a:extLst>
          </p:cNvPr>
          <p:cNvSpPr/>
          <p:nvPr/>
        </p:nvSpPr>
        <p:spPr>
          <a:xfrm>
            <a:off x="901874" y="3479960"/>
            <a:ext cx="1156508" cy="1109085"/>
          </a:xfrm>
          <a:prstGeom prst="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4</a:t>
            </a:r>
          </a:p>
        </p:txBody>
      </p:sp>
      <p:sp>
        <p:nvSpPr>
          <p:cNvPr id="48" name="Rectangle 47">
            <a:extLst>
              <a:ext uri="{FF2B5EF4-FFF2-40B4-BE49-F238E27FC236}">
                <a16:creationId xmlns:a16="http://schemas.microsoft.com/office/drawing/2014/main" id="{CBD0AA63-1763-4863-AAC3-B4AF47EDE20F}"/>
              </a:ext>
            </a:extLst>
          </p:cNvPr>
          <p:cNvSpPr/>
          <p:nvPr/>
        </p:nvSpPr>
        <p:spPr>
          <a:xfrm>
            <a:off x="901874" y="4589044"/>
            <a:ext cx="1162946" cy="1109085"/>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5</a:t>
            </a:r>
          </a:p>
        </p:txBody>
      </p:sp>
      <p:sp>
        <p:nvSpPr>
          <p:cNvPr id="64" name="Rectangle 63">
            <a:extLst>
              <a:ext uri="{FF2B5EF4-FFF2-40B4-BE49-F238E27FC236}">
                <a16:creationId xmlns:a16="http://schemas.microsoft.com/office/drawing/2014/main" id="{CBD0AA63-1763-4863-AAC3-B4AF47EDE20F}"/>
              </a:ext>
            </a:extLst>
          </p:cNvPr>
          <p:cNvSpPr/>
          <p:nvPr/>
        </p:nvSpPr>
        <p:spPr>
          <a:xfrm>
            <a:off x="905632" y="5696197"/>
            <a:ext cx="1153707" cy="1097159"/>
          </a:xfrm>
          <a:prstGeom prst="rect">
            <a:avLst/>
          </a:prstGeom>
          <a:solidFill>
            <a:srgbClr val="E6B9B8"/>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000" b="1" dirty="0">
                <a:effectLst>
                  <a:outerShdw blurRad="38100" dist="38100" dir="2700000" algn="tl">
                    <a:srgbClr val="000000">
                      <a:alpha val="43137"/>
                    </a:srgbClr>
                  </a:outerShdw>
                </a:effectLst>
              </a:rPr>
              <a:t>6</a:t>
            </a:r>
          </a:p>
        </p:txBody>
      </p:sp>
      <p:sp>
        <p:nvSpPr>
          <p:cNvPr id="4" name="Forme libre 3"/>
          <p:cNvSpPr/>
          <p:nvPr/>
        </p:nvSpPr>
        <p:spPr>
          <a:xfrm>
            <a:off x="2055699" y="4724252"/>
            <a:ext cx="858333" cy="2074467"/>
          </a:xfrm>
          <a:custGeom>
            <a:avLst/>
            <a:gdLst>
              <a:gd name="connsiteX0" fmla="*/ 0 w 801666"/>
              <a:gd name="connsiteY0" fmla="*/ 989557 h 1841326"/>
              <a:gd name="connsiteX1" fmla="*/ 801666 w 801666"/>
              <a:gd name="connsiteY1" fmla="*/ 0 h 1841326"/>
              <a:gd name="connsiteX2" fmla="*/ 776614 w 801666"/>
              <a:gd name="connsiteY2" fmla="*/ 751562 h 1841326"/>
              <a:gd name="connsiteX3" fmla="*/ 0 w 801666"/>
              <a:gd name="connsiteY3" fmla="*/ 1841326 h 1841326"/>
              <a:gd name="connsiteX4" fmla="*/ 0 w 801666"/>
              <a:gd name="connsiteY4" fmla="*/ 989557 h 1841326"/>
              <a:gd name="connsiteX0" fmla="*/ 25052 w 826718"/>
              <a:gd name="connsiteY0" fmla="*/ 989557 h 2016691"/>
              <a:gd name="connsiteX1" fmla="*/ 826718 w 826718"/>
              <a:gd name="connsiteY1" fmla="*/ 0 h 2016691"/>
              <a:gd name="connsiteX2" fmla="*/ 801666 w 826718"/>
              <a:gd name="connsiteY2" fmla="*/ 751562 h 2016691"/>
              <a:gd name="connsiteX3" fmla="*/ 0 w 826718"/>
              <a:gd name="connsiteY3" fmla="*/ 2016691 h 2016691"/>
              <a:gd name="connsiteX4" fmla="*/ 25052 w 826718"/>
              <a:gd name="connsiteY4" fmla="*/ 989557 h 2016691"/>
              <a:gd name="connsiteX0" fmla="*/ 25052 w 826718"/>
              <a:gd name="connsiteY0" fmla="*/ 989557 h 2016691"/>
              <a:gd name="connsiteX1" fmla="*/ 826718 w 826718"/>
              <a:gd name="connsiteY1" fmla="*/ 0 h 2016691"/>
              <a:gd name="connsiteX2" fmla="*/ 826718 w 826718"/>
              <a:gd name="connsiteY2" fmla="*/ 751562 h 2016691"/>
              <a:gd name="connsiteX3" fmla="*/ 0 w 826718"/>
              <a:gd name="connsiteY3" fmla="*/ 2016691 h 2016691"/>
              <a:gd name="connsiteX4" fmla="*/ 25052 w 826718"/>
              <a:gd name="connsiteY4" fmla="*/ 989557 h 2016691"/>
              <a:gd name="connsiteX0" fmla="*/ 0 w 801666"/>
              <a:gd name="connsiteY0" fmla="*/ 989557 h 1992084"/>
              <a:gd name="connsiteX1" fmla="*/ 801666 w 801666"/>
              <a:gd name="connsiteY1" fmla="*/ 0 h 1992084"/>
              <a:gd name="connsiteX2" fmla="*/ 801666 w 801666"/>
              <a:gd name="connsiteY2" fmla="*/ 751562 h 1992084"/>
              <a:gd name="connsiteX3" fmla="*/ 0 w 801666"/>
              <a:gd name="connsiteY3" fmla="*/ 1992084 h 1992084"/>
              <a:gd name="connsiteX4" fmla="*/ 0 w 801666"/>
              <a:gd name="connsiteY4" fmla="*/ 989557 h 1992084"/>
              <a:gd name="connsiteX0" fmla="*/ 6059 w 807725"/>
              <a:gd name="connsiteY0" fmla="*/ 989557 h 2103064"/>
              <a:gd name="connsiteX1" fmla="*/ 807725 w 807725"/>
              <a:gd name="connsiteY1" fmla="*/ 0 h 2103064"/>
              <a:gd name="connsiteX2" fmla="*/ 807725 w 807725"/>
              <a:gd name="connsiteY2" fmla="*/ 751562 h 2103064"/>
              <a:gd name="connsiteX3" fmla="*/ 0 w 807725"/>
              <a:gd name="connsiteY3" fmla="*/ 2103064 h 2103064"/>
              <a:gd name="connsiteX4" fmla="*/ 6059 w 807725"/>
              <a:gd name="connsiteY4" fmla="*/ 989557 h 210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5" h="2103064">
                <a:moveTo>
                  <a:pt x="6059" y="989557"/>
                </a:moveTo>
                <a:lnTo>
                  <a:pt x="807725" y="0"/>
                </a:lnTo>
                <a:lnTo>
                  <a:pt x="807725" y="751562"/>
                </a:lnTo>
                <a:lnTo>
                  <a:pt x="0" y="2103064"/>
                </a:lnTo>
                <a:cubicBezTo>
                  <a:pt x="2020" y="1731895"/>
                  <a:pt x="4039" y="1360726"/>
                  <a:pt x="6059" y="989557"/>
                </a:cubicBezTo>
                <a:close/>
              </a:path>
            </a:pathLst>
          </a:custGeom>
          <a:solidFill>
            <a:srgbClr val="E6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E2968AB-9367-4EC1-9965-D6D8B9AFC7AD}"/>
              </a:ext>
            </a:extLst>
          </p:cNvPr>
          <p:cNvSpPr/>
          <p:nvPr/>
        </p:nvSpPr>
        <p:spPr>
          <a:xfrm>
            <a:off x="2898367" y="4742696"/>
            <a:ext cx="9052841" cy="732816"/>
          </a:xfrm>
          <a:prstGeom prst="rect">
            <a:avLst/>
          </a:prstGeom>
          <a:solidFill>
            <a:srgbClr val="E6B9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endParaRPr lang="en-US" sz="1000" noProof="1">
              <a:solidFill>
                <a:schemeClr val="bg1"/>
              </a:solidFill>
            </a:endParaRPr>
          </a:p>
        </p:txBody>
      </p:sp>
      <p:sp>
        <p:nvSpPr>
          <p:cNvPr id="67" name="Arrow: Pentagon 41">
            <a:extLst>
              <a:ext uri="{FF2B5EF4-FFF2-40B4-BE49-F238E27FC236}">
                <a16:creationId xmlns:a16="http://schemas.microsoft.com/office/drawing/2014/main" id="{79DAEC10-678E-4F93-8BC4-F441DF0A034E}"/>
              </a:ext>
            </a:extLst>
          </p:cNvPr>
          <p:cNvSpPr/>
          <p:nvPr/>
        </p:nvSpPr>
        <p:spPr>
          <a:xfrm>
            <a:off x="2898367" y="4742696"/>
            <a:ext cx="7917012" cy="732816"/>
          </a:xfrm>
          <a:prstGeom prst="homePlate">
            <a:avLst/>
          </a:prstGeom>
          <a:gradFill flip="none" rotWithShape="1">
            <a:gsLst>
              <a:gs pos="0">
                <a:schemeClr val="tx1">
                  <a:alpha val="20000"/>
                </a:schemeClr>
              </a:gs>
              <a:gs pos="53000">
                <a:schemeClr val="tx1">
                  <a:alpha val="20000"/>
                </a:schemeClr>
              </a:gs>
              <a:gs pos="77000">
                <a:schemeClr val="tx1">
                  <a:alpha val="3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2100" b="1" dirty="0">
                <a:solidFill>
                  <a:prstClr val="white"/>
                </a:solidFill>
              </a:rPr>
              <a:t>APROCHE  TECHNIQUE  </a:t>
            </a:r>
          </a:p>
        </p:txBody>
      </p:sp>
    </p:spTree>
    <p:extLst>
      <p:ext uri="{BB962C8B-B14F-4D97-AF65-F5344CB8AC3E}">
        <p14:creationId xmlns:p14="http://schemas.microsoft.com/office/powerpoint/2010/main" val="1232470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barn(inVertical)">
                                      <p:cBhvr>
                                        <p:cTn id="39" dur="500"/>
                                        <p:tgtEl>
                                          <p:spTgt spid="4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down)">
                                      <p:cBhvr>
                                        <p:cTn id="53" dur="500"/>
                                        <p:tgtEl>
                                          <p:spTgt spid="4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down)">
                                      <p:cBhvr>
                                        <p:cTn id="59" dur="500"/>
                                        <p:tgtEl>
                                          <p:spTgt spid="4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500"/>
                                        <p:tgtEl>
                                          <p:spTgt spid="6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5" grpId="0" animBg="1"/>
      <p:bldP spid="29"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64" grpId="0" animBg="1"/>
      <p:bldP spid="4" grpId="0" animBg="1"/>
      <p:bldP spid="66" grpId="0" animBg="1"/>
      <p:bldP spid="6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7" name="Rectangle 6">
            <a:extLst>
              <a:ext uri="{FF2B5EF4-FFF2-40B4-BE49-F238E27FC236}">
                <a16:creationId xmlns:a16="http://schemas.microsoft.com/office/drawing/2014/main" id="{3CA450CF-60D0-40E6-A11F-B06B70542D7C}"/>
              </a:ext>
            </a:extLst>
          </p:cNvPr>
          <p:cNvSpPr/>
          <p:nvPr/>
        </p:nvSpPr>
        <p:spPr>
          <a:xfrm>
            <a:off x="118885" y="2341120"/>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8" name="Rectangle 7">
            <a:extLst>
              <a:ext uri="{FF2B5EF4-FFF2-40B4-BE49-F238E27FC236}">
                <a16:creationId xmlns:a16="http://schemas.microsoft.com/office/drawing/2014/main" id="{E933A8FE-9409-4808-8AC1-86B7551ADD30}"/>
              </a:ext>
            </a:extLst>
          </p:cNvPr>
          <p:cNvSpPr/>
          <p:nvPr/>
        </p:nvSpPr>
        <p:spPr>
          <a:xfrm>
            <a:off x="78451" y="4590471"/>
            <a:ext cx="1670727" cy="1078162"/>
          </a:xfrm>
          <a:prstGeom prst="rect">
            <a:avLst/>
          </a:prstGeom>
          <a:solidFill>
            <a:schemeClr val="accent1">
              <a:lumMod val="75000"/>
            </a:schemeClr>
          </a:solidFill>
          <a:ln>
            <a:solidFill>
              <a:srgbClr val="000000"/>
            </a:solidFill>
          </a:ln>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EXEMPLE: 04</a:t>
            </a:r>
          </a:p>
        </p:txBody>
      </p:sp>
      <p:sp>
        <p:nvSpPr>
          <p:cNvPr id="9" name="Rectangle 8">
            <a:extLst>
              <a:ext uri="{FF2B5EF4-FFF2-40B4-BE49-F238E27FC236}">
                <a16:creationId xmlns:a16="http://schemas.microsoft.com/office/drawing/2014/main" id="{29F056F4-CE7C-45FC-AB14-21AD6138D9DC}"/>
              </a:ext>
            </a:extLst>
          </p:cNvPr>
          <p:cNvSpPr/>
          <p:nvPr/>
        </p:nvSpPr>
        <p:spPr>
          <a:xfrm>
            <a:off x="130509" y="1125712"/>
            <a:ext cx="1440000" cy="841633"/>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sp>
        <p:nvSpPr>
          <p:cNvPr id="10" name="Rectangle 9">
            <a:extLst>
              <a:ext uri="{FF2B5EF4-FFF2-40B4-BE49-F238E27FC236}">
                <a16:creationId xmlns:a16="http://schemas.microsoft.com/office/drawing/2014/main" id="{E933A8FE-9409-4808-8AC1-86B7551ADD30}"/>
              </a:ext>
            </a:extLst>
          </p:cNvPr>
          <p:cNvSpPr/>
          <p:nvPr/>
        </p:nvSpPr>
        <p:spPr>
          <a:xfrm>
            <a:off x="162171" y="5853360"/>
            <a:ext cx="1440000" cy="822041"/>
          </a:xfrm>
          <a:prstGeom prst="rect">
            <a:avLst/>
          </a:prstGeom>
          <a:solidFill>
            <a:srgbClr val="D1B2E8"/>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11" name="Rectangle 10">
            <a:extLst>
              <a:ext uri="{FF2B5EF4-FFF2-40B4-BE49-F238E27FC236}">
                <a16:creationId xmlns:a16="http://schemas.microsoft.com/office/drawing/2014/main" id="{29F056F4-CE7C-45FC-AB14-21AD6138D9DC}"/>
              </a:ext>
            </a:extLst>
          </p:cNvPr>
          <p:cNvSpPr/>
          <p:nvPr/>
        </p:nvSpPr>
        <p:spPr>
          <a:xfrm>
            <a:off x="118884" y="3622817"/>
            <a:ext cx="1418893" cy="782927"/>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sp>
        <p:nvSpPr>
          <p:cNvPr id="12" name="Rounded Rectangle 66"/>
          <p:cNvSpPr/>
          <p:nvPr/>
        </p:nvSpPr>
        <p:spPr>
          <a:xfrm>
            <a:off x="5666509" y="152399"/>
            <a:ext cx="5064702" cy="751639"/>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u="sng" dirty="0" err="1">
                <a:latin typeface="Times New Roman" panose="02020603050405020304" pitchFamily="18" charset="0"/>
                <a:ea typeface="Calibri" panose="020F0502020204030204" pitchFamily="34" charset="0"/>
                <a:cs typeface="Arial" panose="020B0604020202020204" pitchFamily="34" charset="0"/>
              </a:rPr>
              <a:t>Exemple</a:t>
            </a:r>
            <a:r>
              <a:rPr lang="en-US" sz="2400" b="1" u="sng" dirty="0">
                <a:latin typeface="Times New Roman" panose="02020603050405020304" pitchFamily="18" charset="0"/>
                <a:ea typeface="Calibri" panose="020F0502020204030204" pitchFamily="34" charset="0"/>
                <a:cs typeface="Arial" panose="020B0604020202020204" pitchFamily="34" charset="0"/>
              </a:rPr>
              <a:t> 04 </a:t>
            </a:r>
            <a:r>
              <a:rPr lang="en-US" sz="2000" b="1" dirty="0">
                <a:latin typeface="Calibri" panose="020F0502020204030204" pitchFamily="34" charset="0"/>
                <a:ea typeface="Calibri" panose="020F0502020204030204" pitchFamily="34" charset="0"/>
                <a:cs typeface="Arial" panose="020B0604020202020204" pitchFamily="34" charset="0"/>
              </a:rPr>
              <a:t>:  </a:t>
            </a:r>
            <a:r>
              <a:rPr lang="en-US" sz="2400" b="1" u="sng" dirty="0">
                <a:latin typeface="Times New Roman" panose="02020603050405020304" pitchFamily="18" charset="0"/>
                <a:ea typeface="Calibri" panose="020F0502020204030204" pitchFamily="34" charset="0"/>
                <a:cs typeface="Arial" panose="020B0604020202020204" pitchFamily="34" charset="0"/>
              </a:rPr>
              <a:t>Alembic Real Estate and </a:t>
            </a:r>
            <a:r>
              <a:rPr lang="en-US" sz="2400" b="1" u="sng" dirty="0" err="1">
                <a:latin typeface="Times New Roman" panose="02020603050405020304" pitchFamily="18" charset="0"/>
                <a:ea typeface="Calibri" panose="020F0502020204030204" pitchFamily="34" charset="0"/>
                <a:cs typeface="Arial" panose="020B0604020202020204" pitchFamily="34" charset="0"/>
              </a:rPr>
              <a:t>Paushak</a:t>
            </a:r>
            <a:r>
              <a:rPr lang="en-US" sz="2400" b="1" u="sng" dirty="0">
                <a:latin typeface="Times New Roman" panose="02020603050405020304" pitchFamily="18" charset="0"/>
                <a:ea typeface="Calibri" panose="020F0502020204030204" pitchFamily="34" charset="0"/>
                <a:cs typeface="Arial" panose="020B0604020202020204" pitchFamily="34" charset="0"/>
              </a:rPr>
              <a:t> Workspace</a:t>
            </a:r>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5648064" y="2229047"/>
            <a:ext cx="2455816" cy="1718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2188441" y="2229047"/>
            <a:ext cx="2484223" cy="1718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1856588" y="4347597"/>
            <a:ext cx="3092387" cy="783869"/>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La lecture des façades a montré un contraste de hauteur, une horizontalité marquée par une faible hauteur</a:t>
            </a:r>
            <a:r>
              <a:rPr lang="fr-FR" sz="1400" dirty="0">
                <a:latin typeface="Times New Roman" panose="02020603050405020304" pitchFamily="18" charset="0"/>
                <a:ea typeface="Calibri" panose="020F0502020204030204" pitchFamily="34" charset="0"/>
                <a:cs typeface="Arial" panose="020B0604020202020204" pitchFamily="34" charset="0"/>
              </a:rPr>
              <a:t>.</a:t>
            </a:r>
            <a:endPar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p:txBody>
      </p:sp>
      <p:sp>
        <p:nvSpPr>
          <p:cNvPr id="16" name="Rectangle 15"/>
          <p:cNvSpPr/>
          <p:nvPr/>
        </p:nvSpPr>
        <p:spPr>
          <a:xfrm>
            <a:off x="8802969" y="4347596"/>
            <a:ext cx="3009887" cy="1056700"/>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spcAft>
                <a:spcPts val="800"/>
              </a:spcAft>
            </a:pPr>
            <a:r>
              <a:rPr lang="fr-FR" sz="1400" b="1" dirty="0">
                <a:solidFill>
                  <a:schemeClr val="dk1"/>
                </a:solidFill>
                <a:latin typeface="Times New Roman" panose="02020603050405020304" pitchFamily="18" charset="0"/>
                <a:ea typeface="Calibri" panose="020F0502020204030204" pitchFamily="34" charset="0"/>
                <a:cs typeface="Arial" panose="020B0604020202020204" pitchFamily="34" charset="0"/>
              </a:rPr>
              <a:t>Système constructif</a:t>
            </a: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structure métallique.</a:t>
            </a:r>
            <a:endPar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a:p>
            <a:pPr>
              <a:spcAft>
                <a:spcPts val="800"/>
              </a:spcAft>
            </a:pP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a:t>
            </a:r>
            <a:r>
              <a:rPr lang="fr-FR" sz="1400" b="1" dirty="0">
                <a:solidFill>
                  <a:schemeClr val="dk1"/>
                </a:solidFill>
                <a:latin typeface="Times New Roman" panose="02020603050405020304" pitchFamily="18" charset="0"/>
                <a:ea typeface="Calibri" panose="020F0502020204030204" pitchFamily="34" charset="0"/>
                <a:cs typeface="Arial" panose="020B0604020202020204" pitchFamily="34" charset="0"/>
              </a:rPr>
              <a:t>Matériaux de construction</a:t>
            </a: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 béton, verre, bois, acier, Brique.</a:t>
            </a:r>
            <a:endPar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094592" y="2229047"/>
            <a:ext cx="2426642" cy="1718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1856588" y="1401895"/>
            <a:ext cx="3890809"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Façade et composition volumétrique :</a:t>
            </a:r>
            <a:endParaRPr lang="en-US" b="1" u="sng" dirty="0">
              <a:solidFill>
                <a:srgbClr val="00B050"/>
              </a:solidFill>
              <a:latin typeface="Times New Roman" pitchFamily="18" charset="0"/>
              <a:cs typeface="Times New Roman" pitchFamily="18" charset="0"/>
            </a:endParaRPr>
          </a:p>
        </p:txBody>
      </p:sp>
      <p:sp>
        <p:nvSpPr>
          <p:cNvPr id="20" name="Rectangle 19"/>
          <p:cNvSpPr/>
          <p:nvPr/>
        </p:nvSpPr>
        <p:spPr>
          <a:xfrm>
            <a:off x="7380768" y="1409701"/>
            <a:ext cx="4199835" cy="388696"/>
          </a:xfrm>
          <a:prstGeom prst="rect">
            <a:avLst/>
          </a:prstGeom>
        </p:spPr>
        <p:txBody>
          <a:bodyPr wrap="square">
            <a:spAutoFit/>
          </a:bodyPr>
          <a:lstStyle/>
          <a:p>
            <a:pPr algn="ctr">
              <a:lnSpc>
                <a:spcPct val="107000"/>
              </a:lnSpc>
              <a:spcAft>
                <a:spcPts val="800"/>
              </a:spcAft>
            </a:pPr>
            <a:r>
              <a:rPr lang="fr-FR" sz="1200" b="1" u="sng" dirty="0">
                <a:solidFill>
                  <a:schemeClr val="accent6">
                    <a:lumMod val="75000"/>
                  </a:schemeClr>
                </a:solidFill>
                <a:latin typeface="Times New Roman" panose="02020603050405020304" pitchFamily="18" charset="0"/>
                <a:ea typeface="Calibri" panose="020F0502020204030204" pitchFamily="34" charset="0"/>
                <a:cs typeface="Arial" panose="020B0604020202020204" pitchFamily="34" charset="0"/>
              </a:rPr>
              <a:t> </a:t>
            </a:r>
            <a:r>
              <a:rPr lang="fr-FR" b="1" u="sng" dirty="0">
                <a:solidFill>
                  <a:srgbClr val="00B050"/>
                </a:solidFill>
                <a:latin typeface="Times New Roman" pitchFamily="18" charset="0"/>
                <a:cs typeface="Times New Roman" pitchFamily="18" charset="0"/>
              </a:rPr>
              <a:t>Structure et Matériaux de construction :</a:t>
            </a:r>
            <a:endParaRPr lang="en-US" b="1" u="sng" dirty="0">
              <a:solidFill>
                <a:srgbClr val="00B050"/>
              </a:solidFill>
              <a:latin typeface="Times New Roman" pitchFamily="18" charset="0"/>
              <a:cs typeface="Times New Roman" pitchFamily="18" charset="0"/>
            </a:endParaRPr>
          </a:p>
        </p:txBody>
      </p:sp>
      <p:sp>
        <p:nvSpPr>
          <p:cNvPr id="21" name="Rectangle 20"/>
          <p:cNvSpPr/>
          <p:nvPr/>
        </p:nvSpPr>
        <p:spPr>
          <a:xfrm>
            <a:off x="5557344" y="4347597"/>
            <a:ext cx="2637256" cy="998928"/>
          </a:xfrm>
          <a:prstGeom prst="rect">
            <a:avLst/>
          </a:prstGeom>
          <a:no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fr-FR" sz="1400" dirty="0">
                <a:solidFill>
                  <a:schemeClr val="dk1"/>
                </a:solidFill>
                <a:latin typeface="Times New Roman" panose="02020603050405020304" pitchFamily="18" charset="0"/>
                <a:ea typeface="Calibri" panose="020F0502020204030204" pitchFamily="34" charset="0"/>
                <a:cs typeface="Arial" panose="020B0604020202020204" pitchFamily="34" charset="0"/>
              </a:rPr>
              <a:t>Le volume se compose de 2 Parallélépipède l’un est plus grand que l’autre avec toiture incliné.</a:t>
            </a:r>
            <a:endParaRPr lang="en-US" sz="1400" dirty="0">
              <a:solidFill>
                <a:schemeClr val="dk1"/>
              </a:solidFill>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354430"/>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6" name="Rounded Rectangle 66"/>
          <p:cNvSpPr/>
          <p:nvPr/>
        </p:nvSpPr>
        <p:spPr>
          <a:xfrm>
            <a:off x="5652655" y="131416"/>
            <a:ext cx="5064702" cy="554183"/>
          </a:xfrm>
          <a:prstGeom prst="roundRect">
            <a:avLst/>
          </a:prstGeom>
          <a:solidFill>
            <a:srgbClr val="D1B2E8"/>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u="sng" dirty="0">
                <a:solidFill>
                  <a:schemeClr val="bg1"/>
                </a:solidFill>
                <a:latin typeface="Times New Roman" panose="02020603050405020304" pitchFamily="18" charset="0"/>
                <a:ea typeface="Calibri" panose="020F0502020204030204" pitchFamily="34" charset="0"/>
                <a:cs typeface="Arial" panose="020B0604020202020204" pitchFamily="34" charset="0"/>
              </a:rPr>
              <a:t>Exemple 03 : HIT3</a:t>
            </a:r>
          </a:p>
        </p:txBody>
      </p:sp>
      <p:sp>
        <p:nvSpPr>
          <p:cNvPr id="7" name="Rectangle 6">
            <a:extLst>
              <a:ext uri="{FF2B5EF4-FFF2-40B4-BE49-F238E27FC236}">
                <a16:creationId xmlns:a16="http://schemas.microsoft.com/office/drawing/2014/main" id="{3CA450CF-60D0-40E6-A11F-B06B70542D7C}"/>
              </a:ext>
            </a:extLst>
          </p:cNvPr>
          <p:cNvSpPr/>
          <p:nvPr/>
        </p:nvSpPr>
        <p:spPr>
          <a:xfrm>
            <a:off x="118885" y="2341120"/>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EXEMPLE:02</a:t>
            </a:r>
          </a:p>
        </p:txBody>
      </p:sp>
      <p:sp>
        <p:nvSpPr>
          <p:cNvPr id="8" name="Rectangle 7">
            <a:extLst>
              <a:ext uri="{FF2B5EF4-FFF2-40B4-BE49-F238E27FC236}">
                <a16:creationId xmlns:a16="http://schemas.microsoft.com/office/drawing/2014/main" id="{E933A8FE-9409-4808-8AC1-86B7551ADD30}"/>
              </a:ext>
            </a:extLst>
          </p:cNvPr>
          <p:cNvSpPr/>
          <p:nvPr/>
        </p:nvSpPr>
        <p:spPr>
          <a:xfrm>
            <a:off x="118885" y="4643107"/>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 04</a:t>
            </a:r>
          </a:p>
        </p:txBody>
      </p:sp>
      <p:sp>
        <p:nvSpPr>
          <p:cNvPr id="9" name="Rectangle 8">
            <a:extLst>
              <a:ext uri="{FF2B5EF4-FFF2-40B4-BE49-F238E27FC236}">
                <a16:creationId xmlns:a16="http://schemas.microsoft.com/office/drawing/2014/main" id="{29F056F4-CE7C-45FC-AB14-21AD6138D9DC}"/>
              </a:ext>
            </a:extLst>
          </p:cNvPr>
          <p:cNvSpPr/>
          <p:nvPr/>
        </p:nvSpPr>
        <p:spPr>
          <a:xfrm>
            <a:off x="130509" y="1125712"/>
            <a:ext cx="1440000" cy="841633"/>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EXEMPLE:01</a:t>
            </a:r>
          </a:p>
        </p:txBody>
      </p:sp>
      <p:sp>
        <p:nvSpPr>
          <p:cNvPr id="10" name="Rectangle 9">
            <a:extLst>
              <a:ext uri="{FF2B5EF4-FFF2-40B4-BE49-F238E27FC236}">
                <a16:creationId xmlns:a16="http://schemas.microsoft.com/office/drawing/2014/main" id="{E933A8FE-9409-4808-8AC1-86B7551ADD30}"/>
              </a:ext>
            </a:extLst>
          </p:cNvPr>
          <p:cNvSpPr/>
          <p:nvPr/>
        </p:nvSpPr>
        <p:spPr>
          <a:xfrm>
            <a:off x="90626" y="5524085"/>
            <a:ext cx="1627440" cy="1174279"/>
          </a:xfrm>
          <a:prstGeom prst="rect">
            <a:avLst/>
          </a:prstGeom>
          <a:solidFill>
            <a:srgbClr val="D1B2E8"/>
          </a:solidFill>
          <a:ln>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SYNTHESE</a:t>
            </a:r>
          </a:p>
        </p:txBody>
      </p:sp>
      <p:sp>
        <p:nvSpPr>
          <p:cNvPr id="11" name="Rectangle 10">
            <a:extLst>
              <a:ext uri="{FF2B5EF4-FFF2-40B4-BE49-F238E27FC236}">
                <a16:creationId xmlns:a16="http://schemas.microsoft.com/office/drawing/2014/main" id="{29F056F4-CE7C-45FC-AB14-21AD6138D9DC}"/>
              </a:ext>
            </a:extLst>
          </p:cNvPr>
          <p:cNvSpPr/>
          <p:nvPr/>
        </p:nvSpPr>
        <p:spPr>
          <a:xfrm>
            <a:off x="130508" y="3556741"/>
            <a:ext cx="1440001" cy="751723"/>
          </a:xfrm>
          <a:prstGeom prst="rect">
            <a:avLst/>
          </a:prstGeom>
          <a:solidFill>
            <a:schemeClr val="accent6"/>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Arial Black" panose="020B0A04020102020204" pitchFamily="34" charset="0"/>
              </a:rPr>
              <a:t>EXEMPLE:03</a:t>
            </a:r>
          </a:p>
        </p:txBody>
      </p:sp>
      <p:pic>
        <p:nvPicPr>
          <p:cNvPr id="12" name="Picture 81" descr="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7027" y="1546528"/>
            <a:ext cx="3248297" cy="42512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379551" y="862908"/>
            <a:ext cx="1845378" cy="368755"/>
          </a:xfrm>
          <a:prstGeom prst="rect">
            <a:avLst/>
          </a:prstGeom>
        </p:spPr>
        <p:txBody>
          <a:bodyPr wrap="none">
            <a:spAutoFit/>
          </a:bodyPr>
          <a:lstStyle/>
          <a:p>
            <a:pPr algn="ctr">
              <a:lnSpc>
                <a:spcPct val="107000"/>
              </a:lnSpc>
              <a:spcAft>
                <a:spcPts val="800"/>
              </a:spcAft>
            </a:pPr>
            <a:r>
              <a:rPr lang="fr-FR" b="1" u="sng" dirty="0">
                <a:solidFill>
                  <a:srgbClr val="00B050"/>
                </a:solidFill>
                <a:latin typeface="Times New Roman" pitchFamily="18" charset="0"/>
                <a:cs typeface="Times New Roman" pitchFamily="18" charset="0"/>
              </a:rPr>
              <a:t>Organigramme :</a:t>
            </a:r>
            <a:endParaRPr lang="en-US" b="1" u="sng" dirty="0">
              <a:solidFill>
                <a:srgbClr val="00B050"/>
              </a:solidFill>
              <a:latin typeface="Times New Roman" pitchFamily="18" charset="0"/>
              <a:cs typeface="Times New Roman"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864589747"/>
              </p:ext>
            </p:extLst>
          </p:nvPr>
        </p:nvGraphicFramePr>
        <p:xfrm>
          <a:off x="2005469" y="1660285"/>
          <a:ext cx="6599724" cy="4114800"/>
        </p:xfrm>
        <a:graphic>
          <a:graphicData uri="http://schemas.openxmlformats.org/drawingml/2006/table">
            <a:tbl>
              <a:tblPr firstRow="1" bandRow="1">
                <a:tableStyleId>{5C22544A-7EE6-4342-B048-85BDC9FD1C3A}</a:tableStyleId>
              </a:tblPr>
              <a:tblGrid>
                <a:gridCol w="3633670">
                  <a:extLst>
                    <a:ext uri="{9D8B030D-6E8A-4147-A177-3AD203B41FA5}">
                      <a16:colId xmlns:a16="http://schemas.microsoft.com/office/drawing/2014/main" val="3198204756"/>
                    </a:ext>
                  </a:extLst>
                </a:gridCol>
                <a:gridCol w="1601628">
                  <a:extLst>
                    <a:ext uri="{9D8B030D-6E8A-4147-A177-3AD203B41FA5}">
                      <a16:colId xmlns:a16="http://schemas.microsoft.com/office/drawing/2014/main" val="752947627"/>
                    </a:ext>
                  </a:extLst>
                </a:gridCol>
                <a:gridCol w="1364426">
                  <a:extLst>
                    <a:ext uri="{9D8B030D-6E8A-4147-A177-3AD203B41FA5}">
                      <a16:colId xmlns:a16="http://schemas.microsoft.com/office/drawing/2014/main" val="3888594247"/>
                    </a:ext>
                  </a:extLst>
                </a:gridCol>
              </a:tblGrid>
              <a:tr h="370840">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Des propositions pour mon projet :</a:t>
                      </a:r>
                      <a:endParaRPr lang="en-US" sz="140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 </a:t>
                      </a:r>
                      <a:endParaRPr lang="en-US" sz="140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  La surface entre 500 et 6000 m2.</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-Capacité d’accueil:  200-600 personnes.</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-Echelle d’appartenance: une ville.</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 L’implantation dans un espace rural.</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-Système de structure : Poteau</a:t>
                      </a:r>
                      <a:r>
                        <a:rPr lang="fr-FR" sz="1400" b="0" kern="1200" baseline="0" dirty="0">
                          <a:solidFill>
                            <a:srgbClr val="000000"/>
                          </a:solidFill>
                          <a:latin typeface="Times New Roman" panose="02020603050405020304" pitchFamily="18" charset="0"/>
                          <a:ea typeface="Calibri" panose="020F0502020204030204" pitchFamily="34" charset="0"/>
                          <a:cs typeface="+mn-cs"/>
                        </a:rPr>
                        <a:t> poutre</a:t>
                      </a:r>
                      <a:r>
                        <a:rPr lang="fr-FR" sz="1400" b="0" kern="1200" dirty="0">
                          <a:solidFill>
                            <a:srgbClr val="000000"/>
                          </a:solidFill>
                          <a:latin typeface="Times New Roman" panose="02020603050405020304" pitchFamily="18" charset="0"/>
                          <a:ea typeface="Calibri" panose="020F0502020204030204" pitchFamily="34" charset="0"/>
                          <a:cs typeface="+mn-cs"/>
                        </a:rPr>
                        <a:t>.</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smtClean="0">
                          <a:solidFill>
                            <a:srgbClr val="000000"/>
                          </a:solidFill>
                          <a:latin typeface="Times New Roman" panose="02020603050405020304" pitchFamily="18" charset="0"/>
                          <a:ea typeface="Calibri" panose="020F0502020204030204" pitchFamily="34" charset="0"/>
                          <a:cs typeface="+mn-cs"/>
                        </a:rPr>
                        <a:t>-</a:t>
                      </a:r>
                      <a:r>
                        <a:rPr lang="fr-FR" sz="1400" b="0" kern="1200" dirty="0">
                          <a:solidFill>
                            <a:srgbClr val="000000"/>
                          </a:solidFill>
                          <a:latin typeface="Times New Roman" panose="02020603050405020304" pitchFamily="18" charset="0"/>
                          <a:ea typeface="Calibri" panose="020F0502020204030204" pitchFamily="34" charset="0"/>
                          <a:cs typeface="+mn-cs"/>
                        </a:rPr>
                        <a:t>Façade de style moderne avec beaucoup de transparence.</a:t>
                      </a:r>
                      <a:endParaRPr lang="en-US" sz="1400" b="0" kern="1200" dirty="0">
                        <a:solidFill>
                          <a:srgbClr val="000000"/>
                        </a:solidFill>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kern="1200" dirty="0">
                          <a:solidFill>
                            <a:srgbClr val="000000"/>
                          </a:solidFill>
                          <a:latin typeface="Times New Roman" panose="02020603050405020304" pitchFamily="18" charset="0"/>
                          <a:ea typeface="Calibri" panose="020F0502020204030204" pitchFamily="34" charset="0"/>
                          <a:cs typeface="+mn-cs"/>
                        </a:rPr>
                        <a:t>-Dans l’intérieure créer des espaces libres pour l’open </a:t>
                      </a:r>
                      <a:r>
                        <a:rPr lang="fr-FR" sz="1400" b="0" kern="1200" dirty="0" err="1">
                          <a:solidFill>
                            <a:srgbClr val="000000"/>
                          </a:solidFill>
                          <a:latin typeface="Times New Roman" panose="02020603050405020304" pitchFamily="18" charset="0"/>
                          <a:ea typeface="Calibri" panose="020F0502020204030204" pitchFamily="34" charset="0"/>
                          <a:cs typeface="+mn-cs"/>
                        </a:rPr>
                        <a:t>space</a:t>
                      </a:r>
                      <a:r>
                        <a:rPr lang="fr-FR" sz="1400" b="0" kern="1200" dirty="0">
                          <a:solidFill>
                            <a:srgbClr val="000000"/>
                          </a:solidFill>
                          <a:latin typeface="Times New Roman" panose="02020603050405020304" pitchFamily="18" charset="0"/>
                          <a:ea typeface="Calibri" panose="020F0502020204030204" pitchFamily="34" charset="0"/>
                          <a:cs typeface="+mn-cs"/>
                        </a:rPr>
                        <a:t> et des cloisons pour les bureaux privés</a:t>
                      </a:r>
                      <a:r>
                        <a:rPr lang="fr-FR" sz="1400" kern="1200" dirty="0">
                          <a:solidFill>
                            <a:srgbClr val="000000"/>
                          </a:solidFill>
                          <a:latin typeface="Times New Roman" panose="02020603050405020304" pitchFamily="18" charset="0"/>
                          <a:ea typeface="Calibri" panose="020F0502020204030204" pitchFamily="34" charset="0"/>
                          <a:cs typeface="+mn-cs"/>
                        </a:rPr>
                        <a:t>.</a:t>
                      </a:r>
                      <a:endParaRPr lang="en-US" sz="1400" kern="1200" dirty="0">
                        <a:solidFill>
                          <a:srgbClr val="000000"/>
                        </a:solidFill>
                        <a:latin typeface="Times New Roman" panose="02020603050405020304" pitchFamily="18" charset="0"/>
                        <a:ea typeface="Calibri" panose="020F0502020204030204" pitchFamily="34" charset="0"/>
                        <a:cs typeface="+mn-cs"/>
                      </a:endParaRP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rgbClr val="000000"/>
                          </a:solidFill>
                          <a:latin typeface="Times New Roman" panose="02020603050405020304" pitchFamily="18" charset="0"/>
                          <a:ea typeface="Calibri" panose="020F0502020204030204" pitchFamily="34" charset="0"/>
                          <a:cs typeface="+mn-cs"/>
                        </a:rPr>
                        <a:t>Espace</a:t>
                      </a:r>
                      <a:endParaRPr lang="en-US" sz="1800" kern="1200" dirty="0">
                        <a:solidFill>
                          <a:srgbClr val="000000"/>
                        </a:solidFill>
                        <a:latin typeface="Times New Roman" panose="02020603050405020304" pitchFamily="18" charset="0"/>
                        <a:ea typeface="Calibri" panose="020F0502020204030204" pitchFamily="34" charset="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rgbClr val="000000"/>
                          </a:solidFill>
                          <a:latin typeface="Times New Roman" panose="02020603050405020304" pitchFamily="18" charset="0"/>
                          <a:ea typeface="Calibri" panose="020F0502020204030204" pitchFamily="34" charset="0"/>
                          <a:cs typeface="+mn-cs"/>
                        </a:rPr>
                        <a:t>Surface .%</a:t>
                      </a:r>
                      <a:endParaRPr lang="en-US" sz="1800" kern="1200" dirty="0">
                        <a:solidFill>
                          <a:srgbClr val="000000"/>
                        </a:solidFill>
                        <a:latin typeface="Times New Roman" panose="02020603050405020304" pitchFamily="18" charset="0"/>
                        <a:ea typeface="Calibri" panose="020F0502020204030204" pitchFamily="34" charset="0"/>
                        <a:cs typeface="+mn-cs"/>
                      </a:endParaRPr>
                    </a:p>
                    <a:p>
                      <a:endParaRPr lang="fr-FR" dirty="0"/>
                    </a:p>
                  </a:txBody>
                  <a:tcPr/>
                </a:tc>
                <a:extLst>
                  <a:ext uri="{0D108BD9-81ED-4DB2-BD59-A6C34878D82A}">
                    <a16:rowId xmlns:a16="http://schemas.microsoft.com/office/drawing/2014/main" val="3678817467"/>
                  </a:ext>
                </a:extLst>
              </a:tr>
              <a:tr h="370840">
                <a:tc vMerge="1">
                  <a:txBody>
                    <a:bodyPr/>
                    <a:lstStyle/>
                    <a:p>
                      <a:endParaRPr lang="fr-FR" dirty="0"/>
                    </a:p>
                  </a:txBody>
                  <a:tcPr/>
                </a:tc>
                <a:tc>
                  <a:txBody>
                    <a:bodyPr/>
                    <a:lstStyle/>
                    <a:p>
                      <a:r>
                        <a:rPr lang="fr-FR" sz="1400" kern="1200" dirty="0">
                          <a:solidFill>
                            <a:srgbClr val="000000"/>
                          </a:solidFill>
                          <a:latin typeface="Times New Roman" panose="02020603050405020304" pitchFamily="18" charset="0"/>
                          <a:ea typeface="Calibri" panose="020F0502020204030204" pitchFamily="34" charset="0"/>
                          <a:cs typeface="+mn-cs"/>
                        </a:rPr>
                        <a:t>La réception</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latin typeface="Times New Roman" panose="02020603050405020304" pitchFamily="18" charset="0"/>
                          <a:ea typeface="Calibri" panose="020F0502020204030204" pitchFamily="34" charset="0"/>
                          <a:cs typeface="+mn-cs"/>
                        </a:rPr>
                        <a:t>0,93-2,00</a:t>
                      </a:r>
                    </a:p>
                  </a:txBody>
                  <a:tcPr/>
                </a:tc>
                <a:extLst>
                  <a:ext uri="{0D108BD9-81ED-4DB2-BD59-A6C34878D82A}">
                    <a16:rowId xmlns:a16="http://schemas.microsoft.com/office/drawing/2014/main" val="3290413548"/>
                  </a:ext>
                </a:extLst>
              </a:tr>
              <a:tr h="370840">
                <a:tc vMerge="1">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Open </a:t>
                      </a:r>
                      <a:r>
                        <a:rPr lang="fr-FR" sz="1400" kern="1200" dirty="0" err="1">
                          <a:solidFill>
                            <a:srgbClr val="000000"/>
                          </a:solidFill>
                          <a:latin typeface="Times New Roman" panose="02020603050405020304" pitchFamily="18" charset="0"/>
                          <a:ea typeface="Calibri" panose="020F0502020204030204" pitchFamily="34" charset="0"/>
                          <a:cs typeface="+mn-cs"/>
                        </a:rPr>
                        <a:t>space</a:t>
                      </a:r>
                      <a:r>
                        <a:rPr lang="fr-FR" sz="1400" kern="1200" dirty="0">
                          <a:solidFill>
                            <a:srgbClr val="000000"/>
                          </a:solidFill>
                          <a:latin typeface="Times New Roman" panose="02020603050405020304" pitchFamily="18" charset="0"/>
                          <a:ea typeface="Calibri" panose="020F0502020204030204" pitchFamily="34" charset="0"/>
                          <a:cs typeface="+mn-cs"/>
                        </a:rPr>
                        <a:t>.</a:t>
                      </a:r>
                      <a:endParaRPr lang="en-US" sz="1400" kern="1200" dirty="0">
                        <a:solidFill>
                          <a:srgbClr val="000000"/>
                        </a:solidFill>
                        <a:latin typeface="Times New Roman" panose="02020603050405020304" pitchFamily="18" charset="0"/>
                        <a:ea typeface="Calibri" panose="020F0502020204030204" pitchFamily="34" charset="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latin typeface="Times New Roman" panose="02020603050405020304" pitchFamily="18" charset="0"/>
                          <a:ea typeface="Calibri" panose="020F0502020204030204" pitchFamily="34" charset="0"/>
                          <a:cs typeface="+mn-cs"/>
                        </a:rPr>
                        <a:t>7,40-25,52</a:t>
                      </a:r>
                    </a:p>
                  </a:txBody>
                  <a:tcPr/>
                </a:tc>
                <a:extLst>
                  <a:ext uri="{0D108BD9-81ED-4DB2-BD59-A6C34878D82A}">
                    <a16:rowId xmlns:a16="http://schemas.microsoft.com/office/drawing/2014/main" val="2111566463"/>
                  </a:ext>
                </a:extLst>
              </a:tr>
              <a:tr h="370840">
                <a:tc vMerge="1">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Bureaux privés.</a:t>
                      </a:r>
                      <a:endParaRPr lang="en-US" sz="1400" kern="1200" dirty="0">
                        <a:solidFill>
                          <a:srgbClr val="000000"/>
                        </a:solidFill>
                        <a:latin typeface="Times New Roman" panose="02020603050405020304" pitchFamily="18" charset="0"/>
                        <a:ea typeface="Calibri" panose="020F0502020204030204" pitchFamily="34" charset="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latin typeface="Times New Roman" panose="02020603050405020304" pitchFamily="18" charset="0"/>
                          <a:ea typeface="Calibri" panose="020F0502020204030204" pitchFamily="34" charset="0"/>
                          <a:cs typeface="+mn-cs"/>
                        </a:rPr>
                        <a:t>6,07-29,52</a:t>
                      </a:r>
                    </a:p>
                    <a:p>
                      <a:endParaRPr lang="fr-FR" sz="1400" dirty="0"/>
                    </a:p>
                  </a:txBody>
                  <a:tcPr/>
                </a:tc>
                <a:extLst>
                  <a:ext uri="{0D108BD9-81ED-4DB2-BD59-A6C34878D82A}">
                    <a16:rowId xmlns:a16="http://schemas.microsoft.com/office/drawing/2014/main" val="827812014"/>
                  </a:ext>
                </a:extLst>
              </a:tr>
              <a:tr h="370840">
                <a:tc vMerge="1">
                  <a:txBody>
                    <a:bodyPr/>
                    <a:lstStyle/>
                    <a:p>
                      <a:endParaRPr lang="fr-FR" dirty="0"/>
                    </a:p>
                  </a:txBody>
                  <a:tcPr/>
                </a:tc>
                <a:tc>
                  <a:txBody>
                    <a:bodyPr/>
                    <a:lstStyle/>
                    <a:p>
                      <a:r>
                        <a:rPr lang="fr-FR" sz="1400" kern="1200" dirty="0">
                          <a:solidFill>
                            <a:srgbClr val="000000"/>
                          </a:solidFill>
                          <a:latin typeface="Times New Roman" panose="02020603050405020304" pitchFamily="18" charset="0"/>
                          <a:ea typeface="Calibri" panose="020F0502020204030204" pitchFamily="34" charset="0"/>
                          <a:cs typeface="+mn-cs"/>
                        </a:rPr>
                        <a:t>Salles de réunion</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4,00-5,41</a:t>
                      </a:r>
                    </a:p>
                    <a:p>
                      <a:endParaRPr lang="fr-FR" sz="1400" dirty="0"/>
                    </a:p>
                  </a:txBody>
                  <a:tcPr/>
                </a:tc>
                <a:extLst>
                  <a:ext uri="{0D108BD9-81ED-4DB2-BD59-A6C34878D82A}">
                    <a16:rowId xmlns:a16="http://schemas.microsoft.com/office/drawing/2014/main" val="260594174"/>
                  </a:ext>
                </a:extLst>
              </a:tr>
              <a:tr h="370840">
                <a:tc vMerge="1">
                  <a:txBody>
                    <a:bodyPr/>
                    <a:lstStyle/>
                    <a:p>
                      <a:endParaRPr lang="fr-FR" dirty="0"/>
                    </a:p>
                  </a:txBody>
                  <a:tcPr/>
                </a:tc>
                <a:tc>
                  <a:txBody>
                    <a:bodyPr/>
                    <a:lstStyle/>
                    <a:p>
                      <a:r>
                        <a:rPr lang="fr-FR" sz="1400" kern="1200" dirty="0">
                          <a:solidFill>
                            <a:srgbClr val="000000"/>
                          </a:solidFill>
                          <a:latin typeface="Times New Roman" panose="02020603050405020304" pitchFamily="18" charset="0"/>
                          <a:ea typeface="Calibri" panose="020F0502020204030204" pitchFamily="34" charset="0"/>
                          <a:cs typeface="+mn-cs"/>
                        </a:rPr>
                        <a:t>Salle de conférence</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8,00</a:t>
                      </a:r>
                    </a:p>
                    <a:p>
                      <a:endParaRPr lang="fr-FR" sz="1400" dirty="0"/>
                    </a:p>
                  </a:txBody>
                  <a:tcPr/>
                </a:tc>
                <a:extLst>
                  <a:ext uri="{0D108BD9-81ED-4DB2-BD59-A6C34878D82A}">
                    <a16:rowId xmlns:a16="http://schemas.microsoft.com/office/drawing/2014/main" val="1653040353"/>
                  </a:ext>
                </a:extLst>
              </a:tr>
              <a:tr h="589280">
                <a:tc vMerge="1">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Espace de repos.</a:t>
                      </a:r>
                      <a:endParaRPr lang="en-US" sz="1400" kern="1200" dirty="0">
                        <a:solidFill>
                          <a:srgbClr val="000000"/>
                        </a:solidFill>
                        <a:latin typeface="Times New Roman" panose="02020603050405020304" pitchFamily="18" charset="0"/>
                        <a:ea typeface="Calibri" panose="020F0502020204030204" pitchFamily="34" charset="0"/>
                        <a:cs typeface="+mn-cs"/>
                      </a:endParaRPr>
                    </a:p>
                    <a:p>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2,31-4,00</a:t>
                      </a:r>
                    </a:p>
                    <a:p>
                      <a:endParaRPr lang="fr-FR" sz="1400" dirty="0"/>
                    </a:p>
                  </a:txBody>
                  <a:tcPr/>
                </a:tc>
                <a:extLst>
                  <a:ext uri="{0D108BD9-81ED-4DB2-BD59-A6C34878D82A}">
                    <a16:rowId xmlns:a16="http://schemas.microsoft.com/office/drawing/2014/main" val="1420199927"/>
                  </a:ext>
                </a:extLst>
              </a:tr>
              <a:tr h="589280">
                <a:tc vMerge="1">
                  <a:txBody>
                    <a:bodyPr/>
                    <a:lstStyle/>
                    <a:p>
                      <a:endParaRPr lang="fr-FR"/>
                    </a:p>
                  </a:txBody>
                  <a:tcPr/>
                </a:tc>
                <a:tc>
                  <a:txBody>
                    <a:bodyPr/>
                    <a:lstStyle/>
                    <a:p>
                      <a:r>
                        <a:rPr lang="fr-FR" sz="1400" kern="1200" dirty="0">
                          <a:solidFill>
                            <a:srgbClr val="000000"/>
                          </a:solidFill>
                          <a:latin typeface="Times New Roman" panose="02020603050405020304" pitchFamily="18" charset="0"/>
                          <a:ea typeface="Calibri" panose="020F0502020204030204" pitchFamily="34" charset="0"/>
                          <a:cs typeface="+mn-cs"/>
                        </a:rPr>
                        <a:t>restaurant et cafétéria.</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000000"/>
                          </a:solidFill>
                          <a:latin typeface="Times New Roman" panose="02020603050405020304" pitchFamily="18" charset="0"/>
                          <a:ea typeface="Calibri" panose="020F0502020204030204" pitchFamily="34" charset="0"/>
                          <a:cs typeface="+mn-cs"/>
                        </a:rPr>
                        <a:t>2,37-8,8</a:t>
                      </a:r>
                    </a:p>
                    <a:p>
                      <a:endParaRPr lang="fr-FR" sz="1400" dirty="0"/>
                    </a:p>
                  </a:txBody>
                  <a:tcPr/>
                </a:tc>
                <a:extLst>
                  <a:ext uri="{0D108BD9-81ED-4DB2-BD59-A6C34878D82A}">
                    <a16:rowId xmlns:a16="http://schemas.microsoft.com/office/drawing/2014/main" val="3928274521"/>
                  </a:ext>
                </a:extLst>
              </a:tr>
            </a:tbl>
          </a:graphicData>
        </a:graphic>
      </p:graphicFrame>
    </p:spTree>
    <p:extLst>
      <p:ext uri="{BB962C8B-B14F-4D97-AF65-F5344CB8AC3E}">
        <p14:creationId xmlns:p14="http://schemas.microsoft.com/office/powerpoint/2010/main" val="596543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49A4952-DF5B-4488-921D-E9D470FD0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6" cy="6824909"/>
          </a:xfrm>
          <a:prstGeom prst="rect">
            <a:avLst/>
          </a:prstGeom>
        </p:spPr>
      </p:pic>
      <p:sp>
        <p:nvSpPr>
          <p:cNvPr id="12" name="Rectangle 11"/>
          <p:cNvSpPr/>
          <p:nvPr/>
        </p:nvSpPr>
        <p:spPr>
          <a:xfrm>
            <a:off x="4" y="33090"/>
            <a:ext cx="12191996" cy="6858000"/>
          </a:xfrm>
          <a:prstGeom prst="rect">
            <a:avLst/>
          </a:prstGeom>
          <a:solidFill>
            <a:srgbClr val="F2F2F2">
              <a:alpha val="27843"/>
            </a:srgb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8" name="Rectangle 6"/>
          <p:cNvSpPr/>
          <p:nvPr/>
        </p:nvSpPr>
        <p:spPr>
          <a:xfrm>
            <a:off x="2924556" y="2376095"/>
            <a:ext cx="9267444" cy="769441"/>
          </a:xfrm>
          <a:prstGeom prst="rect">
            <a:avLst/>
          </a:prstGeom>
          <a:solidFill>
            <a:schemeClr val="bg1"/>
          </a:solidFill>
          <a:ln w="38100" cap="flat">
            <a:solidFill>
              <a:schemeClr val="tx1"/>
            </a:solidFill>
            <a:prstDash val="solid"/>
          </a:ln>
        </p:spPr>
        <p:txBody>
          <a:bodyPr vert="horz" wrap="square" lIns="91440" tIns="45720" rIns="91440" bIns="45720" anchor="t" anchorCtr="1" compatLnSpc="1">
            <a:sp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0" cap="none" spc="0" baseline="0" dirty="0">
                <a:solidFill>
                  <a:srgbClr val="181717"/>
                </a:solidFill>
                <a:uFillTx/>
                <a:latin typeface="Times New Roman" pitchFamily="18"/>
                <a:ea typeface=""/>
                <a:cs typeface="Times New Roman" pitchFamily="18"/>
              </a:rPr>
              <a:t>APPROCHE </a:t>
            </a:r>
            <a:r>
              <a:rPr lang="fr-FR" sz="4400" b="1" kern="0" dirty="0">
                <a:solidFill>
                  <a:srgbClr val="181717"/>
                </a:solidFill>
                <a:latin typeface="Times New Roman" pitchFamily="18"/>
                <a:ea typeface=""/>
                <a:cs typeface="Times New Roman" pitchFamily="18"/>
              </a:rPr>
              <a:t>URBAINE</a:t>
            </a:r>
            <a:endParaRPr lang="fr-FR" sz="4400" b="1" i="0" u="none" strike="noStrike" kern="0" cap="none" spc="0" baseline="0" dirty="0">
              <a:solidFill>
                <a:srgbClr val="181717"/>
              </a:solidFill>
              <a:uFillTx/>
              <a:latin typeface="Times New Roman" pitchFamily="18"/>
              <a:ea typeface=""/>
              <a:cs typeface="Times New Roman" pitchFamily="18"/>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1471236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7" name="Rectangle 36">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p:cNvSpPr/>
          <p:nvPr/>
        </p:nvSpPr>
        <p:spPr>
          <a:xfrm>
            <a:off x="1656399" y="725252"/>
            <a:ext cx="229550" cy="307777"/>
          </a:xfrm>
          <a:prstGeom prst="rect">
            <a:avLst/>
          </a:prstGeom>
        </p:spPr>
        <p:txBody>
          <a:bodyPr wrap="none">
            <a:spAutoFit/>
          </a:bodyPr>
          <a:lstStyle/>
          <a:p>
            <a:r>
              <a:rPr lang="fr-FR" sz="1400" dirty="0">
                <a:solidFill>
                  <a:srgbClr val="1C1E21"/>
                </a:solidFill>
                <a:latin typeface="Times New Roman" panose="02020603050405020304" pitchFamily="18" charset="0"/>
                <a:ea typeface="Times New Roman" panose="02020603050405020304" pitchFamily="18" charset="0"/>
                <a:cs typeface="Arial" panose="020B0604020202020204" pitchFamily="34" charset="0"/>
              </a:rPr>
              <a:t> </a:t>
            </a:r>
            <a:endParaRPr lang="fr-FR" dirty="0"/>
          </a:p>
        </p:txBody>
      </p:sp>
      <p:sp>
        <p:nvSpPr>
          <p:cNvPr id="29" name="Rounded Rectangle 28"/>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30" name="Rounded Rectangle 29"/>
          <p:cNvSpPr/>
          <p:nvPr/>
        </p:nvSpPr>
        <p:spPr>
          <a:xfrm>
            <a:off x="5555673" y="171069"/>
            <a:ext cx="5064702" cy="5541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SITUATION GEOGRAPHIQUE</a:t>
            </a:r>
          </a:p>
        </p:txBody>
      </p:sp>
      <p:sp>
        <p:nvSpPr>
          <p:cNvPr id="31" name="Rectangle 30">
            <a:extLst>
              <a:ext uri="{FF2B5EF4-FFF2-40B4-BE49-F238E27FC236}">
                <a16:creationId xmlns:a16="http://schemas.microsoft.com/office/drawing/2014/main" id="{29F056F4-CE7C-45FC-AB14-21AD6138D9DC}"/>
              </a:ext>
            </a:extLst>
          </p:cNvPr>
          <p:cNvSpPr/>
          <p:nvPr/>
        </p:nvSpPr>
        <p:spPr>
          <a:xfrm>
            <a:off x="19082" y="880507"/>
            <a:ext cx="1770529" cy="1146017"/>
          </a:xfrm>
          <a:prstGeom prst="rect">
            <a:avLst/>
          </a:prstGeom>
          <a:solidFill>
            <a:schemeClr val="accent2"/>
          </a:solidFill>
          <a:ln w="38100">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SITUATION GEOGRAPHIQUE  </a:t>
            </a:r>
          </a:p>
        </p:txBody>
      </p:sp>
      <p:sp>
        <p:nvSpPr>
          <p:cNvPr id="32" name="Rectangle 31">
            <a:extLst>
              <a:ext uri="{FF2B5EF4-FFF2-40B4-BE49-F238E27FC236}">
                <a16:creationId xmlns:a16="http://schemas.microsoft.com/office/drawing/2014/main" id="{3CA450CF-60D0-40E6-A11F-B06B70542D7C}"/>
              </a:ext>
            </a:extLst>
          </p:cNvPr>
          <p:cNvSpPr/>
          <p:nvPr/>
        </p:nvSpPr>
        <p:spPr>
          <a:xfrm>
            <a:off x="89261" y="2251286"/>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ELEMENTS DE REPERE</a:t>
            </a:r>
          </a:p>
        </p:txBody>
      </p:sp>
      <p:sp>
        <p:nvSpPr>
          <p:cNvPr id="33" name="Rectangle 32">
            <a:extLst>
              <a:ext uri="{FF2B5EF4-FFF2-40B4-BE49-F238E27FC236}">
                <a16:creationId xmlns:a16="http://schemas.microsoft.com/office/drawing/2014/main" id="{29F056F4-CE7C-45FC-AB14-21AD6138D9DC}"/>
              </a:ext>
            </a:extLst>
          </p:cNvPr>
          <p:cNvSpPr/>
          <p:nvPr/>
        </p:nvSpPr>
        <p:spPr>
          <a:xfrm>
            <a:off x="76513" y="3510422"/>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TYPOLOGIE D’HABITAT </a:t>
            </a:r>
          </a:p>
        </p:txBody>
      </p:sp>
      <p:sp>
        <p:nvSpPr>
          <p:cNvPr id="38" name="Rectangle 37">
            <a:extLst>
              <a:ext uri="{FF2B5EF4-FFF2-40B4-BE49-F238E27FC236}">
                <a16:creationId xmlns:a16="http://schemas.microsoft.com/office/drawing/2014/main" id="{3CA450CF-60D0-40E6-A11F-B06B70542D7C}"/>
              </a:ext>
            </a:extLst>
          </p:cNvPr>
          <p:cNvSpPr/>
          <p:nvPr/>
        </p:nvSpPr>
        <p:spPr>
          <a:xfrm>
            <a:off x="8225371" y="1037225"/>
            <a:ext cx="2313924" cy="351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u="sng" dirty="0">
                <a:solidFill>
                  <a:srgbClr val="C00000"/>
                </a:solidFill>
                <a:latin typeface="Times New Roman" panose="02020603050405020304" pitchFamily="18" charset="0"/>
                <a:cs typeface="Times New Roman" panose="02020603050405020304" pitchFamily="18" charset="0"/>
              </a:rPr>
              <a:t>Données</a:t>
            </a:r>
            <a:r>
              <a:rPr lang="en-US" sz="1600" b="1" u="sng" dirty="0">
                <a:solidFill>
                  <a:srgbClr val="C00000"/>
                </a:solidFill>
                <a:latin typeface="Times New Roman" panose="02020603050405020304" pitchFamily="18" charset="0"/>
                <a:cs typeface="Times New Roman" panose="02020603050405020304" pitchFamily="18" charset="0"/>
              </a:rPr>
              <a:t> </a:t>
            </a:r>
            <a:r>
              <a:rPr lang="fr-FR" sz="1600" b="1" u="sng" dirty="0">
                <a:solidFill>
                  <a:srgbClr val="C00000"/>
                </a:solidFill>
                <a:latin typeface="Times New Roman" panose="02020603050405020304" pitchFamily="18" charset="0"/>
                <a:cs typeface="Times New Roman" panose="02020603050405020304" pitchFamily="18" charset="0"/>
              </a:rPr>
              <a:t>climatiques:</a:t>
            </a:r>
            <a:r>
              <a:rPr lang="en-US" sz="1600" b="1" u="sng" dirty="0">
                <a:solidFill>
                  <a:srgbClr val="C00000"/>
                </a:solidFill>
                <a:latin typeface="Times New Roman" panose="02020603050405020304" pitchFamily="18" charset="0"/>
                <a:cs typeface="Times New Roman" panose="02020603050405020304" pitchFamily="18" charset="0"/>
              </a:rPr>
              <a:t> </a:t>
            </a:r>
          </a:p>
        </p:txBody>
      </p:sp>
      <p:sp>
        <p:nvSpPr>
          <p:cNvPr id="39" name="ZoneTexte 19"/>
          <p:cNvSpPr txBox="1"/>
          <p:nvPr/>
        </p:nvSpPr>
        <p:spPr>
          <a:xfrm>
            <a:off x="3111861" y="4034019"/>
            <a:ext cx="297028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dirty="0"/>
              <a:t>Carte géographie de la commune de </a:t>
            </a:r>
            <a:r>
              <a:rPr lang="fr-FR" sz="1200" dirty="0" err="1"/>
              <a:t>Remchi</a:t>
            </a:r>
            <a:endParaRPr lang="fr-FR" sz="1200" dirty="0"/>
          </a:p>
        </p:txBody>
      </p:sp>
      <p:grpSp>
        <p:nvGrpSpPr>
          <p:cNvPr id="40" name="Google Shape;10516;p83"/>
          <p:cNvGrpSpPr/>
          <p:nvPr/>
        </p:nvGrpSpPr>
        <p:grpSpPr>
          <a:xfrm>
            <a:off x="2313316" y="3869594"/>
            <a:ext cx="716155" cy="716989"/>
            <a:chOff x="1516475" y="238075"/>
            <a:chExt cx="424650" cy="483175"/>
          </a:xfrm>
        </p:grpSpPr>
        <p:sp>
          <p:nvSpPr>
            <p:cNvPr id="41" name="Google Shape;10517;p83"/>
            <p:cNvSpPr/>
            <p:nvPr/>
          </p:nvSpPr>
          <p:spPr>
            <a:xfrm>
              <a:off x="1516475" y="238075"/>
              <a:ext cx="424650" cy="483175"/>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 name="Google Shape;10518;p83"/>
            <p:cNvSpPr/>
            <p:nvPr/>
          </p:nvSpPr>
          <p:spPr>
            <a:xfrm>
              <a:off x="1652425" y="324000"/>
              <a:ext cx="147150" cy="141575"/>
            </a:xfrm>
            <a:custGeom>
              <a:avLst/>
              <a:gdLst/>
              <a:ahLst/>
              <a:cxnLst/>
              <a:rect l="l" t="t" r="r" b="b"/>
              <a:pathLst>
                <a:path w="5886" h="5663" extrusionOk="0">
                  <a:moveTo>
                    <a:pt x="3054" y="1131"/>
                  </a:moveTo>
                  <a:cubicBezTo>
                    <a:pt x="3495" y="1131"/>
                    <a:pt x="3930" y="1303"/>
                    <a:pt x="4255" y="1629"/>
                  </a:cubicBezTo>
                  <a:cubicBezTo>
                    <a:pt x="4741" y="2115"/>
                    <a:pt x="4886" y="2845"/>
                    <a:pt x="4623" y="3480"/>
                  </a:cubicBezTo>
                  <a:cubicBezTo>
                    <a:pt x="4361" y="4114"/>
                    <a:pt x="3742" y="4530"/>
                    <a:pt x="3053" y="4530"/>
                  </a:cubicBezTo>
                  <a:cubicBezTo>
                    <a:pt x="2114" y="4527"/>
                    <a:pt x="1356" y="3769"/>
                    <a:pt x="1356" y="2830"/>
                  </a:cubicBezTo>
                  <a:cubicBezTo>
                    <a:pt x="1356" y="2142"/>
                    <a:pt x="1770" y="1523"/>
                    <a:pt x="2404" y="1260"/>
                  </a:cubicBezTo>
                  <a:cubicBezTo>
                    <a:pt x="2614" y="1173"/>
                    <a:pt x="2835" y="1131"/>
                    <a:pt x="3054" y="1131"/>
                  </a:cubicBezTo>
                  <a:close/>
                  <a:moveTo>
                    <a:pt x="3053" y="0"/>
                  </a:moveTo>
                  <a:cubicBezTo>
                    <a:pt x="2316" y="0"/>
                    <a:pt x="1593" y="287"/>
                    <a:pt x="1051" y="828"/>
                  </a:cubicBezTo>
                  <a:cubicBezTo>
                    <a:pt x="242" y="1638"/>
                    <a:pt x="1" y="2855"/>
                    <a:pt x="439" y="3914"/>
                  </a:cubicBezTo>
                  <a:cubicBezTo>
                    <a:pt x="876" y="4971"/>
                    <a:pt x="1909" y="5663"/>
                    <a:pt x="3053" y="5663"/>
                  </a:cubicBezTo>
                  <a:cubicBezTo>
                    <a:pt x="4617" y="5660"/>
                    <a:pt x="5883" y="4394"/>
                    <a:pt x="5886" y="2830"/>
                  </a:cubicBezTo>
                  <a:cubicBezTo>
                    <a:pt x="5886" y="1686"/>
                    <a:pt x="5194" y="653"/>
                    <a:pt x="4137" y="216"/>
                  </a:cubicBezTo>
                  <a:cubicBezTo>
                    <a:pt x="3786" y="70"/>
                    <a:pt x="3418" y="0"/>
                    <a:pt x="305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4" name="Rectangle 43"/>
          <p:cNvSpPr/>
          <p:nvPr/>
        </p:nvSpPr>
        <p:spPr>
          <a:xfrm>
            <a:off x="2208886" y="4959334"/>
            <a:ext cx="4567374" cy="584775"/>
          </a:xfrm>
          <a:prstGeom prst="rect">
            <a:avLst/>
          </a:prstGeom>
          <a:noFill/>
          <a:ln w="38100">
            <a:solidFill>
              <a:schemeClr val="accent1"/>
            </a:solidFill>
          </a:ln>
        </p:spPr>
        <p:txBody>
          <a:bodyPr wrap="square">
            <a:spAutoFit/>
          </a:bodyPr>
          <a:lstStyle/>
          <a:p>
            <a:pPr indent="-285750">
              <a:buFont typeface="Wingdings" pitchFamily="2" charset="2"/>
              <a:buChar char="v"/>
            </a:pPr>
            <a:r>
              <a:rPr lang="fr-FR" sz="1600" dirty="0">
                <a:latin typeface="Times New Roman" pitchFamily="18" charset="0"/>
                <a:cs typeface="Times New Roman" pitchFamily="18" charset="0"/>
              </a:rPr>
              <a:t>Le territoire de la commune de Remchi est située au nord de la wilaya de Tlemcen </a:t>
            </a: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739" y="1212862"/>
            <a:ext cx="2654188" cy="2542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 name="Rectangle 45"/>
          <p:cNvSpPr/>
          <p:nvPr/>
        </p:nvSpPr>
        <p:spPr>
          <a:xfrm>
            <a:off x="7325331" y="1949364"/>
            <a:ext cx="4440976" cy="1323439"/>
          </a:xfrm>
          <a:prstGeom prst="rect">
            <a:avLst/>
          </a:prstGeom>
          <a:ln w="38100">
            <a:solidFill>
              <a:schemeClr val="accent1"/>
            </a:solidFill>
          </a:ln>
        </p:spPr>
        <p:txBody>
          <a:bodyPr wrap="square">
            <a:spAutoFit/>
          </a:bodyPr>
          <a:lstStyle/>
          <a:p>
            <a:r>
              <a:rPr lang="fr-FR" sz="1600" dirty="0">
                <a:latin typeface="Times New Roman" pitchFamily="18" charset="0"/>
                <a:cs typeface="Times New Roman" pitchFamily="18" charset="0"/>
              </a:rPr>
              <a:t>Le climat de Remchi est chaud et tempéré, les précipitations sont plus importantes en hiver qu'en été. La température moyenne annuelle à Remchi est de 16.9 °C. Il tombe en moyenne 475 mm de pluie par an.</a:t>
            </a:r>
          </a:p>
        </p:txBody>
      </p:sp>
      <p:sp>
        <p:nvSpPr>
          <p:cNvPr id="47" name="Rectangle 46"/>
          <p:cNvSpPr/>
          <p:nvPr/>
        </p:nvSpPr>
        <p:spPr>
          <a:xfrm>
            <a:off x="6960465" y="5743102"/>
            <a:ext cx="2598532" cy="276999"/>
          </a:xfrm>
          <a:prstGeom prst="rect">
            <a:avLst/>
          </a:prstGeom>
          <a:ln w="28575">
            <a:solidFill>
              <a:schemeClr val="tx1"/>
            </a:solidFill>
          </a:ln>
        </p:spPr>
        <p:txBody>
          <a:bodyPr wrap="none">
            <a:spAutoFit/>
          </a:bodyPr>
          <a:lstStyle/>
          <a:p>
            <a:r>
              <a:rPr lang="fr-FR" sz="1200" dirty="0">
                <a:solidFill>
                  <a:schemeClr val="dk1"/>
                </a:solidFill>
              </a:rPr>
              <a:t>Température et précipitation moyenne</a:t>
            </a:r>
          </a:p>
        </p:txBody>
      </p:sp>
      <p:sp>
        <p:nvSpPr>
          <p:cNvPr id="48" name="Rectangle 47"/>
          <p:cNvSpPr/>
          <p:nvPr/>
        </p:nvSpPr>
        <p:spPr>
          <a:xfrm>
            <a:off x="9778565" y="5705762"/>
            <a:ext cx="2249594" cy="276999"/>
          </a:xfrm>
          <a:prstGeom prst="rect">
            <a:avLst/>
          </a:prstGeom>
          <a:ln w="28575">
            <a:solidFill>
              <a:schemeClr val="tx1"/>
            </a:solidFill>
          </a:ln>
        </p:spPr>
        <p:txBody>
          <a:bodyPr wrap="square">
            <a:spAutoFit/>
          </a:bodyPr>
          <a:lstStyle/>
          <a:p>
            <a:r>
              <a:rPr lang="fr-FR" sz="1200" dirty="0">
                <a:solidFill>
                  <a:schemeClr val="dk1"/>
                </a:solidFill>
              </a:rPr>
              <a:t>Diagramme climatique Tlemcen</a:t>
            </a:r>
          </a:p>
        </p:txBody>
      </p:sp>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920" y="4037348"/>
            <a:ext cx="2374902" cy="1536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5819" y="4034019"/>
            <a:ext cx="2482340" cy="151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 name="Rectangle 50">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BATI ET NON BATI</a:t>
            </a:r>
          </a:p>
        </p:txBody>
      </p:sp>
      <p:sp>
        <p:nvSpPr>
          <p:cNvPr id="52" name="Rectangle 51">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ACCESSIBILITÉ </a:t>
            </a:r>
            <a:endParaRPr lang="en-US" sz="11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600856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45"/>
                                        </p:tgtEl>
                                      </p:cBhvr>
                                    </p:animEffect>
                                    <p:animScale>
                                      <p:cBhvr>
                                        <p:cTn id="14" dur="250" autoRev="1" fill="hold"/>
                                        <p:tgtEl>
                                          <p:spTgt spid="45"/>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49"/>
                                        </p:tgtEl>
                                      </p:cBhvr>
                                    </p:animEffect>
                                    <p:animScale>
                                      <p:cBhvr>
                                        <p:cTn id="19" dur="250" autoRev="1" fill="hold"/>
                                        <p:tgtEl>
                                          <p:spTgt spid="49"/>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50"/>
                                        </p:tgtEl>
                                      </p:cBhvr>
                                    </p:animEffect>
                                    <p:animScale>
                                      <p:cBhvr>
                                        <p:cTn id="24"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ounded Rectangle 5"/>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7" name="Rounded Rectangle 6"/>
          <p:cNvSpPr/>
          <p:nvPr/>
        </p:nvSpPr>
        <p:spPr>
          <a:xfrm>
            <a:off x="5555673" y="171069"/>
            <a:ext cx="5064702" cy="5541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SITUATION GEOGRAPHIQUE</a:t>
            </a:r>
          </a:p>
        </p:txBody>
      </p:sp>
      <p:sp>
        <p:nvSpPr>
          <p:cNvPr id="8" name="Rectangle 7">
            <a:extLst>
              <a:ext uri="{FF2B5EF4-FFF2-40B4-BE49-F238E27FC236}">
                <a16:creationId xmlns:a16="http://schemas.microsoft.com/office/drawing/2014/main" id="{29F056F4-CE7C-45FC-AB14-21AD6138D9DC}"/>
              </a:ext>
            </a:extLst>
          </p:cNvPr>
          <p:cNvSpPr/>
          <p:nvPr/>
        </p:nvSpPr>
        <p:spPr>
          <a:xfrm>
            <a:off x="19082" y="880507"/>
            <a:ext cx="1770529" cy="1146017"/>
          </a:xfrm>
          <a:prstGeom prst="rect">
            <a:avLst/>
          </a:prstGeom>
          <a:solidFill>
            <a:schemeClr val="accent2"/>
          </a:solidFill>
          <a:ln w="38100">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SITUATION GEOGRAPHIQUE  </a:t>
            </a:r>
          </a:p>
        </p:txBody>
      </p:sp>
      <p:sp>
        <p:nvSpPr>
          <p:cNvPr id="9" name="Rectangle 8">
            <a:extLst>
              <a:ext uri="{FF2B5EF4-FFF2-40B4-BE49-F238E27FC236}">
                <a16:creationId xmlns:a16="http://schemas.microsoft.com/office/drawing/2014/main" id="{3CA450CF-60D0-40E6-A11F-B06B70542D7C}"/>
              </a:ext>
            </a:extLst>
          </p:cNvPr>
          <p:cNvSpPr/>
          <p:nvPr/>
        </p:nvSpPr>
        <p:spPr>
          <a:xfrm>
            <a:off x="89261" y="2251286"/>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ELEMENTS DE REPERE</a:t>
            </a:r>
          </a:p>
        </p:txBody>
      </p:sp>
      <p:sp>
        <p:nvSpPr>
          <p:cNvPr id="10" name="Rectangle 9">
            <a:extLst>
              <a:ext uri="{FF2B5EF4-FFF2-40B4-BE49-F238E27FC236}">
                <a16:creationId xmlns:a16="http://schemas.microsoft.com/office/drawing/2014/main" id="{29F056F4-CE7C-45FC-AB14-21AD6138D9DC}"/>
              </a:ext>
            </a:extLst>
          </p:cNvPr>
          <p:cNvSpPr/>
          <p:nvPr/>
        </p:nvSpPr>
        <p:spPr>
          <a:xfrm>
            <a:off x="76513" y="3510422"/>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TYPOLOGIE D’HABITAT </a:t>
            </a:r>
          </a:p>
        </p:txBody>
      </p:sp>
      <p:sp>
        <p:nvSpPr>
          <p:cNvPr id="11" name="Rectangle 10">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BATI ET NON BATI</a:t>
            </a:r>
          </a:p>
        </p:txBody>
      </p:sp>
      <p:sp>
        <p:nvSpPr>
          <p:cNvPr id="12" name="Rectangle 11">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ACCESSIBILITÉ </a:t>
            </a:r>
            <a:endParaRPr lang="en-US" sz="1100" b="1" dirty="0">
              <a:solidFill>
                <a:schemeClr val="tx1"/>
              </a:solidFill>
              <a:latin typeface="Arial Black" panose="020B0A04020102020204" pitchFamily="34" charset="0"/>
            </a:endParaRPr>
          </a:p>
        </p:txBody>
      </p:sp>
      <p:sp>
        <p:nvSpPr>
          <p:cNvPr id="13" name="Rectangle 12"/>
          <p:cNvSpPr/>
          <p:nvPr/>
        </p:nvSpPr>
        <p:spPr>
          <a:xfrm>
            <a:off x="3027575" y="2467763"/>
            <a:ext cx="7245927" cy="1077218"/>
          </a:xfrm>
          <a:prstGeom prst="rect">
            <a:avLst/>
          </a:prstGeom>
        </p:spPr>
        <p:txBody>
          <a:bodyPr wrap="square">
            <a:spAutoFit/>
          </a:bodyPr>
          <a:lstStyle/>
          <a:p>
            <a:pPr algn="ctr"/>
            <a:r>
              <a:rPr lang="fr-FR" sz="3200" b="1" dirty="0" smtClean="0">
                <a:latin typeface="Times New Roman" panose="02020603050405020304" pitchFamily="18" charset="0"/>
                <a:cs typeface="Times New Roman" panose="02020603050405020304" pitchFamily="18" charset="0"/>
              </a:rPr>
              <a:t>Pour quoi ce site et pour quoi cette commune?</a:t>
            </a:r>
            <a:endParaRPr lang="fr-FR" sz="3200" b="1" dirty="0"/>
          </a:p>
        </p:txBody>
      </p:sp>
      <p:pic>
        <p:nvPicPr>
          <p:cNvPr id="14" name="Picture 4" descr="C:\Users\me\Desktop\,!hj.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42000"/>
                    </a14:imgEffect>
                    <a14:imgEffect>
                      <a14:colorTemperature colorTemp="10200"/>
                    </a14:imgEffect>
                    <a14:imgEffect>
                      <a14:saturation sat="255000"/>
                    </a14:imgEffect>
                    <a14:imgEffect>
                      <a14:brightnessContrast bright="14000"/>
                    </a14:imgEffect>
                  </a14:imgLayer>
                </a14:imgProps>
              </a:ext>
              <a:ext uri="{28A0092B-C50C-407E-A947-70E740481C1C}">
                <a14:useLocalDpi xmlns:a14="http://schemas.microsoft.com/office/drawing/2010/main" val="0"/>
              </a:ext>
            </a:extLst>
          </a:blip>
          <a:srcRect r="50000" b="21760"/>
          <a:stretch/>
        </p:blipFill>
        <p:spPr bwMode="auto">
          <a:xfrm flipH="1">
            <a:off x="10273502" y="3697721"/>
            <a:ext cx="1401150" cy="24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1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7" name="Rectangle 66">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8" name="Rounded Rectangle 47"/>
          <p:cNvSpPr/>
          <p:nvPr/>
        </p:nvSpPr>
        <p:spPr>
          <a:xfrm>
            <a:off x="5943599" y="23875"/>
            <a:ext cx="4676775" cy="4056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LES ELEMENTS DE REPERE</a:t>
            </a:r>
          </a:p>
        </p:txBody>
      </p:sp>
      <p:sp>
        <p:nvSpPr>
          <p:cNvPr id="47" name="Rounded Rectangle 46"/>
          <p:cNvSpPr/>
          <p:nvPr/>
        </p:nvSpPr>
        <p:spPr>
          <a:xfrm>
            <a:off x="1187789" y="23875"/>
            <a:ext cx="3684491" cy="442216"/>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01" y="1772439"/>
            <a:ext cx="6034831" cy="3557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250" y="466091"/>
            <a:ext cx="2027461" cy="102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190" y="529056"/>
            <a:ext cx="2015991" cy="933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9873" y="5482082"/>
            <a:ext cx="2020308" cy="1110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0721" y="1814238"/>
            <a:ext cx="1719037" cy="1106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3568" y="482203"/>
            <a:ext cx="1702239" cy="1043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3662" y="5451644"/>
            <a:ext cx="1762145" cy="1123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4" name="Picture 6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0722" y="3897173"/>
            <a:ext cx="1770209" cy="1112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7" name="Picture 7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8692" y="3845203"/>
            <a:ext cx="1956866" cy="1194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7" name="Picture 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4056" y="1979744"/>
            <a:ext cx="1956865" cy="1180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5" name="ZoneTexte 10"/>
          <p:cNvSpPr txBox="1"/>
          <p:nvPr/>
        </p:nvSpPr>
        <p:spPr>
          <a:xfrm>
            <a:off x="1750427" y="5036397"/>
            <a:ext cx="2069475" cy="307777"/>
          </a:xfrm>
          <a:prstGeom prst="rect">
            <a:avLst/>
          </a:prstGeom>
          <a:noFill/>
        </p:spPr>
        <p:txBody>
          <a:bodyPr wrap="square" rtlCol="0">
            <a:spAutoFit/>
          </a:bodyPr>
          <a:lstStyle/>
          <a:p>
            <a:r>
              <a:rPr lang="fr-FR" sz="1400" dirty="0">
                <a:latin typeface="Times New Roman" pitchFamily="18" charset="0"/>
                <a:cs typeface="Times New Roman" pitchFamily="18" charset="0"/>
              </a:rPr>
              <a:t>Mosquée El Nasser  </a:t>
            </a:r>
          </a:p>
        </p:txBody>
      </p:sp>
      <p:sp>
        <p:nvSpPr>
          <p:cNvPr id="106" name="ZoneTexte 10"/>
          <p:cNvSpPr txBox="1"/>
          <p:nvPr/>
        </p:nvSpPr>
        <p:spPr>
          <a:xfrm>
            <a:off x="1944683" y="2973123"/>
            <a:ext cx="1828800" cy="307777"/>
          </a:xfrm>
          <a:prstGeom prst="rect">
            <a:avLst/>
          </a:prstGeom>
          <a:noFill/>
        </p:spPr>
        <p:txBody>
          <a:bodyPr wrap="square" rtlCol="0">
            <a:spAutoFit/>
          </a:bodyPr>
          <a:lstStyle/>
          <a:p>
            <a:r>
              <a:rPr lang="fr-FR" sz="1400" dirty="0">
                <a:latin typeface="Times New Roman" pitchFamily="18" charset="0"/>
                <a:cs typeface="Times New Roman" pitchFamily="18" charset="0"/>
              </a:rPr>
              <a:t>Bibliothèque</a:t>
            </a:r>
          </a:p>
        </p:txBody>
      </p:sp>
      <p:sp>
        <p:nvSpPr>
          <p:cNvPr id="107" name="ZoneTexte 10"/>
          <p:cNvSpPr txBox="1"/>
          <p:nvPr/>
        </p:nvSpPr>
        <p:spPr>
          <a:xfrm>
            <a:off x="10515248" y="3234749"/>
            <a:ext cx="1425673" cy="307777"/>
          </a:xfrm>
          <a:prstGeom prst="rect">
            <a:avLst/>
          </a:prstGeom>
          <a:noFill/>
        </p:spPr>
        <p:txBody>
          <a:bodyPr wrap="square" rtlCol="0">
            <a:spAutoFit/>
          </a:bodyPr>
          <a:lstStyle/>
          <a:p>
            <a:r>
              <a:rPr lang="fr-FR" sz="1400" dirty="0">
                <a:latin typeface="Times New Roman" pitchFamily="18" charset="0"/>
                <a:cs typeface="Times New Roman" pitchFamily="18" charset="0"/>
              </a:rPr>
              <a:t>Siège Daïra </a:t>
            </a:r>
          </a:p>
        </p:txBody>
      </p:sp>
      <p:sp>
        <p:nvSpPr>
          <p:cNvPr id="108" name="ZoneTexte 10"/>
          <p:cNvSpPr txBox="1"/>
          <p:nvPr/>
        </p:nvSpPr>
        <p:spPr>
          <a:xfrm>
            <a:off x="4008901" y="6554222"/>
            <a:ext cx="922813" cy="307777"/>
          </a:xfrm>
          <a:prstGeom prst="rect">
            <a:avLst/>
          </a:prstGeom>
          <a:noFill/>
        </p:spPr>
        <p:txBody>
          <a:bodyPr wrap="square" rtlCol="0">
            <a:spAutoFit/>
          </a:bodyPr>
          <a:lstStyle/>
          <a:p>
            <a:r>
              <a:rPr lang="fr-FR" sz="1400" dirty="0">
                <a:latin typeface="Times New Roman" pitchFamily="18" charset="0"/>
                <a:cs typeface="Times New Roman" pitchFamily="18" charset="0"/>
              </a:rPr>
              <a:t>Stade </a:t>
            </a:r>
          </a:p>
        </p:txBody>
      </p:sp>
      <p:sp>
        <p:nvSpPr>
          <p:cNvPr id="109" name="ZoneTexte 10"/>
          <p:cNvSpPr txBox="1"/>
          <p:nvPr/>
        </p:nvSpPr>
        <p:spPr>
          <a:xfrm>
            <a:off x="8238393" y="1498453"/>
            <a:ext cx="1828800" cy="307777"/>
          </a:xfrm>
          <a:prstGeom prst="rect">
            <a:avLst/>
          </a:prstGeom>
          <a:noFill/>
        </p:spPr>
        <p:txBody>
          <a:bodyPr wrap="square" rtlCol="0">
            <a:spAutoFit/>
          </a:bodyPr>
          <a:lstStyle/>
          <a:p>
            <a:r>
              <a:rPr lang="fr-FR" sz="1400" dirty="0">
                <a:latin typeface="Times New Roman" pitchFamily="18" charset="0"/>
                <a:cs typeface="Times New Roman" pitchFamily="18" charset="0"/>
              </a:rPr>
              <a:t>Sureté Urbaine</a:t>
            </a:r>
          </a:p>
        </p:txBody>
      </p:sp>
      <p:sp>
        <p:nvSpPr>
          <p:cNvPr id="111" name="ZoneTexte 10"/>
          <p:cNvSpPr txBox="1"/>
          <p:nvPr/>
        </p:nvSpPr>
        <p:spPr>
          <a:xfrm>
            <a:off x="3818299" y="1490472"/>
            <a:ext cx="1828800" cy="307777"/>
          </a:xfrm>
          <a:prstGeom prst="rect">
            <a:avLst/>
          </a:prstGeom>
          <a:noFill/>
        </p:spPr>
        <p:txBody>
          <a:bodyPr wrap="square" rtlCol="0">
            <a:spAutoFit/>
          </a:bodyPr>
          <a:lstStyle/>
          <a:p>
            <a:r>
              <a:rPr lang="fr-FR" sz="1400" dirty="0">
                <a:latin typeface="Times New Roman" pitchFamily="18" charset="0"/>
                <a:cs typeface="Times New Roman" pitchFamily="18" charset="0"/>
              </a:rPr>
              <a:t>Lycée</a:t>
            </a:r>
          </a:p>
        </p:txBody>
      </p:sp>
      <p:sp>
        <p:nvSpPr>
          <p:cNvPr id="112" name="ZoneTexte 10"/>
          <p:cNvSpPr txBox="1"/>
          <p:nvPr/>
        </p:nvSpPr>
        <p:spPr>
          <a:xfrm>
            <a:off x="6279978" y="1498454"/>
            <a:ext cx="1107981" cy="307777"/>
          </a:xfrm>
          <a:prstGeom prst="rect">
            <a:avLst/>
          </a:prstGeom>
          <a:noFill/>
        </p:spPr>
        <p:txBody>
          <a:bodyPr wrap="square" rtlCol="0">
            <a:spAutoFit/>
          </a:bodyPr>
          <a:lstStyle/>
          <a:p>
            <a:r>
              <a:rPr lang="fr-FR" sz="1400" dirty="0">
                <a:latin typeface="Times New Roman" pitchFamily="18" charset="0"/>
                <a:cs typeface="Times New Roman" pitchFamily="18" charset="0"/>
              </a:rPr>
              <a:t>Tribunal </a:t>
            </a:r>
          </a:p>
        </p:txBody>
      </p:sp>
      <p:sp>
        <p:nvSpPr>
          <p:cNvPr id="113" name="ZoneTexte 10"/>
          <p:cNvSpPr txBox="1"/>
          <p:nvPr/>
        </p:nvSpPr>
        <p:spPr>
          <a:xfrm>
            <a:off x="10720399" y="5139587"/>
            <a:ext cx="1241915" cy="307777"/>
          </a:xfrm>
          <a:prstGeom prst="rect">
            <a:avLst/>
          </a:prstGeom>
          <a:noFill/>
        </p:spPr>
        <p:txBody>
          <a:bodyPr wrap="square" rtlCol="0">
            <a:spAutoFit/>
          </a:bodyPr>
          <a:lstStyle/>
          <a:p>
            <a:r>
              <a:rPr lang="fr-FR" sz="1400" dirty="0">
                <a:latin typeface="Times New Roman" pitchFamily="18" charset="0"/>
                <a:cs typeface="Times New Roman" pitchFamily="18" charset="0"/>
              </a:rPr>
              <a:t>Hôpital </a:t>
            </a:r>
          </a:p>
        </p:txBody>
      </p:sp>
      <p:sp>
        <p:nvSpPr>
          <p:cNvPr id="115" name="ZoneTexte 10"/>
          <p:cNvSpPr txBox="1"/>
          <p:nvPr/>
        </p:nvSpPr>
        <p:spPr>
          <a:xfrm>
            <a:off x="8155047" y="6583856"/>
            <a:ext cx="2338898" cy="307777"/>
          </a:xfrm>
          <a:prstGeom prst="rect">
            <a:avLst/>
          </a:prstGeom>
          <a:noFill/>
        </p:spPr>
        <p:txBody>
          <a:bodyPr wrap="square" rtlCol="0">
            <a:spAutoFit/>
          </a:bodyPr>
          <a:lstStyle/>
          <a:p>
            <a:r>
              <a:rPr lang="fr-FR" sz="1400" dirty="0">
                <a:latin typeface="Times New Roman" pitchFamily="18" charset="0"/>
                <a:cs typeface="Times New Roman" pitchFamily="18" charset="0"/>
              </a:rPr>
              <a:t>Lycée Medjawi Elhabri </a:t>
            </a:r>
          </a:p>
        </p:txBody>
      </p:sp>
      <p:sp>
        <p:nvSpPr>
          <p:cNvPr id="11" name="Rectangle 10"/>
          <p:cNvSpPr/>
          <p:nvPr/>
        </p:nvSpPr>
        <p:spPr>
          <a:xfrm rot="20529251">
            <a:off x="4442337" y="4235532"/>
            <a:ext cx="379014" cy="471986"/>
          </a:xfrm>
          <a:custGeom>
            <a:avLst/>
            <a:gdLst>
              <a:gd name="connsiteX0" fmla="*/ 0 w 276531"/>
              <a:gd name="connsiteY0" fmla="*/ 0 h 374825"/>
              <a:gd name="connsiteX1" fmla="*/ 276531 w 276531"/>
              <a:gd name="connsiteY1" fmla="*/ 0 h 374825"/>
              <a:gd name="connsiteX2" fmla="*/ 276531 w 276531"/>
              <a:gd name="connsiteY2" fmla="*/ 374825 h 374825"/>
              <a:gd name="connsiteX3" fmla="*/ 0 w 276531"/>
              <a:gd name="connsiteY3" fmla="*/ 374825 h 374825"/>
              <a:gd name="connsiteX4" fmla="*/ 0 w 276531"/>
              <a:gd name="connsiteY4" fmla="*/ 0 h 374825"/>
              <a:gd name="connsiteX0" fmla="*/ 0 w 370269"/>
              <a:gd name="connsiteY0" fmla="*/ 6989 h 374825"/>
              <a:gd name="connsiteX1" fmla="*/ 370269 w 370269"/>
              <a:gd name="connsiteY1" fmla="*/ 0 h 374825"/>
              <a:gd name="connsiteX2" fmla="*/ 370269 w 370269"/>
              <a:gd name="connsiteY2" fmla="*/ 374825 h 374825"/>
              <a:gd name="connsiteX3" fmla="*/ 93738 w 370269"/>
              <a:gd name="connsiteY3" fmla="*/ 374825 h 374825"/>
              <a:gd name="connsiteX4" fmla="*/ 0 w 370269"/>
              <a:gd name="connsiteY4" fmla="*/ 6989 h 374825"/>
              <a:gd name="connsiteX0" fmla="*/ 0 w 370269"/>
              <a:gd name="connsiteY0" fmla="*/ 6989 h 452665"/>
              <a:gd name="connsiteX1" fmla="*/ 370269 w 370269"/>
              <a:gd name="connsiteY1" fmla="*/ 0 h 452665"/>
              <a:gd name="connsiteX2" fmla="*/ 370269 w 370269"/>
              <a:gd name="connsiteY2" fmla="*/ 374825 h 452665"/>
              <a:gd name="connsiteX3" fmla="*/ 140153 w 370269"/>
              <a:gd name="connsiteY3" fmla="*/ 452665 h 452665"/>
              <a:gd name="connsiteX4" fmla="*/ 0 w 370269"/>
              <a:gd name="connsiteY4" fmla="*/ 6989 h 452665"/>
              <a:gd name="connsiteX0" fmla="*/ 0 w 379014"/>
              <a:gd name="connsiteY0" fmla="*/ 6989 h 471986"/>
              <a:gd name="connsiteX1" fmla="*/ 370269 w 379014"/>
              <a:gd name="connsiteY1" fmla="*/ 0 h 471986"/>
              <a:gd name="connsiteX2" fmla="*/ 379014 w 379014"/>
              <a:gd name="connsiteY2" fmla="*/ 471986 h 471986"/>
              <a:gd name="connsiteX3" fmla="*/ 140153 w 379014"/>
              <a:gd name="connsiteY3" fmla="*/ 452665 h 471986"/>
              <a:gd name="connsiteX4" fmla="*/ 0 w 379014"/>
              <a:gd name="connsiteY4" fmla="*/ 6989 h 47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14" h="471986">
                <a:moveTo>
                  <a:pt x="0" y="6989"/>
                </a:moveTo>
                <a:lnTo>
                  <a:pt x="370269" y="0"/>
                </a:lnTo>
                <a:lnTo>
                  <a:pt x="379014" y="471986"/>
                </a:lnTo>
                <a:lnTo>
                  <a:pt x="140153" y="452665"/>
                </a:lnTo>
                <a:lnTo>
                  <a:pt x="0" y="6989"/>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Rectangle 12"/>
          <p:cNvSpPr/>
          <p:nvPr/>
        </p:nvSpPr>
        <p:spPr>
          <a:xfrm rot="20751503">
            <a:off x="4227985" y="4052554"/>
            <a:ext cx="164177" cy="110302"/>
          </a:xfrm>
          <a:prstGeom prst="rect">
            <a:avLst/>
          </a:pr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728962" y="4352907"/>
            <a:ext cx="955222" cy="78420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751114 w 914400"/>
              <a:gd name="connsiteY1" fmla="*/ 127907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522514 w 914400"/>
              <a:gd name="connsiteY1" fmla="*/ 40822 h 914400"/>
              <a:gd name="connsiteX2" fmla="*/ 914400 w 914400"/>
              <a:gd name="connsiteY2" fmla="*/ 914400 h 914400"/>
              <a:gd name="connsiteX3" fmla="*/ 0 w 914400"/>
              <a:gd name="connsiteY3" fmla="*/ 914400 h 914400"/>
              <a:gd name="connsiteX4" fmla="*/ 0 w 914400"/>
              <a:gd name="connsiteY4" fmla="*/ 0 h 914400"/>
              <a:gd name="connsiteX0" fmla="*/ 0 w 955222"/>
              <a:gd name="connsiteY0" fmla="*/ 0 h 914400"/>
              <a:gd name="connsiteX1" fmla="*/ 522514 w 955222"/>
              <a:gd name="connsiteY1" fmla="*/ 40822 h 914400"/>
              <a:gd name="connsiteX2" fmla="*/ 955222 w 955222"/>
              <a:gd name="connsiteY2" fmla="*/ 718457 h 914400"/>
              <a:gd name="connsiteX3" fmla="*/ 0 w 955222"/>
              <a:gd name="connsiteY3" fmla="*/ 914400 h 914400"/>
              <a:gd name="connsiteX4" fmla="*/ 0 w 955222"/>
              <a:gd name="connsiteY4" fmla="*/ 0 h 914400"/>
              <a:gd name="connsiteX0" fmla="*/ 0 w 955222"/>
              <a:gd name="connsiteY0" fmla="*/ 0 h 914400"/>
              <a:gd name="connsiteX1" fmla="*/ 522514 w 955222"/>
              <a:gd name="connsiteY1" fmla="*/ 40822 h 914400"/>
              <a:gd name="connsiteX2" fmla="*/ 955222 w 955222"/>
              <a:gd name="connsiteY2" fmla="*/ 718457 h 914400"/>
              <a:gd name="connsiteX3" fmla="*/ 0 w 955222"/>
              <a:gd name="connsiteY3" fmla="*/ 914400 h 914400"/>
              <a:gd name="connsiteX4" fmla="*/ 0 w 955222"/>
              <a:gd name="connsiteY4" fmla="*/ 0 h 914400"/>
              <a:gd name="connsiteX0" fmla="*/ 0 w 955222"/>
              <a:gd name="connsiteY0" fmla="*/ 0 h 914400"/>
              <a:gd name="connsiteX1" fmla="*/ 522514 w 955222"/>
              <a:gd name="connsiteY1" fmla="*/ 40822 h 914400"/>
              <a:gd name="connsiteX2" fmla="*/ 955222 w 955222"/>
              <a:gd name="connsiteY2" fmla="*/ 718457 h 914400"/>
              <a:gd name="connsiteX3" fmla="*/ 0 w 955222"/>
              <a:gd name="connsiteY3" fmla="*/ 914400 h 914400"/>
              <a:gd name="connsiteX4" fmla="*/ 0 w 955222"/>
              <a:gd name="connsiteY4" fmla="*/ 0 h 914400"/>
              <a:gd name="connsiteX0" fmla="*/ 0 w 955222"/>
              <a:gd name="connsiteY0" fmla="*/ 0 h 778668"/>
              <a:gd name="connsiteX1" fmla="*/ 522514 w 955222"/>
              <a:gd name="connsiteY1" fmla="*/ 40822 h 778668"/>
              <a:gd name="connsiteX2" fmla="*/ 955222 w 955222"/>
              <a:gd name="connsiteY2" fmla="*/ 718457 h 778668"/>
              <a:gd name="connsiteX3" fmla="*/ 5443 w 955222"/>
              <a:gd name="connsiteY3" fmla="*/ 737507 h 778668"/>
              <a:gd name="connsiteX4" fmla="*/ 0 w 955222"/>
              <a:gd name="connsiteY4" fmla="*/ 0 h 778668"/>
              <a:gd name="connsiteX0" fmla="*/ 0 w 955222"/>
              <a:gd name="connsiteY0" fmla="*/ 0 h 784205"/>
              <a:gd name="connsiteX1" fmla="*/ 522514 w 955222"/>
              <a:gd name="connsiteY1" fmla="*/ 40822 h 784205"/>
              <a:gd name="connsiteX2" fmla="*/ 955222 w 955222"/>
              <a:gd name="connsiteY2" fmla="*/ 718457 h 784205"/>
              <a:gd name="connsiteX3" fmla="*/ 10886 w 955222"/>
              <a:gd name="connsiteY3" fmla="*/ 762000 h 784205"/>
              <a:gd name="connsiteX4" fmla="*/ 0 w 955222"/>
              <a:gd name="connsiteY4" fmla="*/ 0 h 78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222" h="784205">
                <a:moveTo>
                  <a:pt x="0" y="0"/>
                </a:moveTo>
                <a:lnTo>
                  <a:pt x="522514" y="40822"/>
                </a:lnTo>
                <a:lnTo>
                  <a:pt x="955222" y="718457"/>
                </a:lnTo>
                <a:cubicBezTo>
                  <a:pt x="892628" y="873579"/>
                  <a:pt x="329293" y="696686"/>
                  <a:pt x="10886" y="762000"/>
                </a:cubicBezTo>
                <a:cubicBezTo>
                  <a:pt x="9072" y="516164"/>
                  <a:pt x="1814" y="245836"/>
                  <a:pt x="0" y="0"/>
                </a:cubicBez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rot="20594205">
            <a:off x="3907147" y="2652141"/>
            <a:ext cx="1235694" cy="991100"/>
          </a:xfrm>
          <a:prstGeom prst="rect">
            <a:avLst/>
          </a:pr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rot="20498270">
            <a:off x="6118895" y="4119617"/>
            <a:ext cx="1049765" cy="682145"/>
          </a:xfrm>
          <a:custGeom>
            <a:avLst/>
            <a:gdLst>
              <a:gd name="connsiteX0" fmla="*/ 0 w 1039291"/>
              <a:gd name="connsiteY0" fmla="*/ 0 h 682145"/>
              <a:gd name="connsiteX1" fmla="*/ 1039291 w 1039291"/>
              <a:gd name="connsiteY1" fmla="*/ 0 h 682145"/>
              <a:gd name="connsiteX2" fmla="*/ 1039291 w 1039291"/>
              <a:gd name="connsiteY2" fmla="*/ 682145 h 682145"/>
              <a:gd name="connsiteX3" fmla="*/ 0 w 1039291"/>
              <a:gd name="connsiteY3" fmla="*/ 682145 h 682145"/>
              <a:gd name="connsiteX4" fmla="*/ 0 w 1039291"/>
              <a:gd name="connsiteY4" fmla="*/ 0 h 682145"/>
              <a:gd name="connsiteX0" fmla="*/ 10474 w 1049765"/>
              <a:gd name="connsiteY0" fmla="*/ 0 h 682145"/>
              <a:gd name="connsiteX1" fmla="*/ 1049765 w 1049765"/>
              <a:gd name="connsiteY1" fmla="*/ 0 h 682145"/>
              <a:gd name="connsiteX2" fmla="*/ 1049765 w 1049765"/>
              <a:gd name="connsiteY2" fmla="*/ 682145 h 682145"/>
              <a:gd name="connsiteX3" fmla="*/ 0 w 1049765"/>
              <a:gd name="connsiteY3" fmla="*/ 566840 h 682145"/>
              <a:gd name="connsiteX4" fmla="*/ 10474 w 1049765"/>
              <a:gd name="connsiteY4" fmla="*/ 0 h 68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765" h="682145">
                <a:moveTo>
                  <a:pt x="10474" y="0"/>
                </a:moveTo>
                <a:lnTo>
                  <a:pt x="1049765" y="0"/>
                </a:lnTo>
                <a:lnTo>
                  <a:pt x="1049765" y="682145"/>
                </a:lnTo>
                <a:lnTo>
                  <a:pt x="0" y="566840"/>
                </a:lnTo>
                <a:lnTo>
                  <a:pt x="10474" y="0"/>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rot="20473540">
            <a:off x="5333433" y="4485039"/>
            <a:ext cx="778562" cy="497384"/>
          </a:xfrm>
          <a:custGeom>
            <a:avLst/>
            <a:gdLst>
              <a:gd name="connsiteX0" fmla="*/ 0 w 914400"/>
              <a:gd name="connsiteY0" fmla="*/ 0 h 497384"/>
              <a:gd name="connsiteX1" fmla="*/ 914400 w 914400"/>
              <a:gd name="connsiteY1" fmla="*/ 0 h 497384"/>
              <a:gd name="connsiteX2" fmla="*/ 914400 w 914400"/>
              <a:gd name="connsiteY2" fmla="*/ 497384 h 497384"/>
              <a:gd name="connsiteX3" fmla="*/ 0 w 914400"/>
              <a:gd name="connsiteY3" fmla="*/ 497384 h 497384"/>
              <a:gd name="connsiteX4" fmla="*/ 0 w 914400"/>
              <a:gd name="connsiteY4" fmla="*/ 0 h 497384"/>
              <a:gd name="connsiteX0" fmla="*/ 0 w 914400"/>
              <a:gd name="connsiteY0" fmla="*/ 0 h 497384"/>
              <a:gd name="connsiteX1" fmla="*/ 914400 w 914400"/>
              <a:gd name="connsiteY1" fmla="*/ 0 h 497384"/>
              <a:gd name="connsiteX2" fmla="*/ 914400 w 914400"/>
              <a:gd name="connsiteY2" fmla="*/ 497384 h 497384"/>
              <a:gd name="connsiteX3" fmla="*/ 184631 w 914400"/>
              <a:gd name="connsiteY3" fmla="*/ 419302 h 497384"/>
              <a:gd name="connsiteX4" fmla="*/ 0 w 914400"/>
              <a:gd name="connsiteY4" fmla="*/ 0 h 497384"/>
              <a:gd name="connsiteX0" fmla="*/ 0 w 914400"/>
              <a:gd name="connsiteY0" fmla="*/ 0 h 497384"/>
              <a:gd name="connsiteX1" fmla="*/ 914400 w 914400"/>
              <a:gd name="connsiteY1" fmla="*/ 0 h 497384"/>
              <a:gd name="connsiteX2" fmla="*/ 914400 w 914400"/>
              <a:gd name="connsiteY2" fmla="*/ 497384 h 497384"/>
              <a:gd name="connsiteX3" fmla="*/ 214675 w 914400"/>
              <a:gd name="connsiteY3" fmla="*/ 432389 h 497384"/>
              <a:gd name="connsiteX4" fmla="*/ 0 w 914400"/>
              <a:gd name="connsiteY4" fmla="*/ 0 h 497384"/>
              <a:gd name="connsiteX0" fmla="*/ 0 w 810408"/>
              <a:gd name="connsiteY0" fmla="*/ 23853 h 497384"/>
              <a:gd name="connsiteX1" fmla="*/ 810408 w 810408"/>
              <a:gd name="connsiteY1" fmla="*/ 0 h 497384"/>
              <a:gd name="connsiteX2" fmla="*/ 810408 w 810408"/>
              <a:gd name="connsiteY2" fmla="*/ 497384 h 497384"/>
              <a:gd name="connsiteX3" fmla="*/ 110683 w 810408"/>
              <a:gd name="connsiteY3" fmla="*/ 432389 h 497384"/>
              <a:gd name="connsiteX4" fmla="*/ 0 w 810408"/>
              <a:gd name="connsiteY4" fmla="*/ 23853 h 497384"/>
              <a:gd name="connsiteX0" fmla="*/ 0 w 778562"/>
              <a:gd name="connsiteY0" fmla="*/ 23180 h 497384"/>
              <a:gd name="connsiteX1" fmla="*/ 778562 w 778562"/>
              <a:gd name="connsiteY1" fmla="*/ 0 h 497384"/>
              <a:gd name="connsiteX2" fmla="*/ 778562 w 778562"/>
              <a:gd name="connsiteY2" fmla="*/ 497384 h 497384"/>
              <a:gd name="connsiteX3" fmla="*/ 78837 w 778562"/>
              <a:gd name="connsiteY3" fmla="*/ 432389 h 497384"/>
              <a:gd name="connsiteX4" fmla="*/ 0 w 778562"/>
              <a:gd name="connsiteY4" fmla="*/ 23180 h 49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562" h="497384">
                <a:moveTo>
                  <a:pt x="0" y="23180"/>
                </a:moveTo>
                <a:lnTo>
                  <a:pt x="778562" y="0"/>
                </a:lnTo>
                <a:lnTo>
                  <a:pt x="778562" y="497384"/>
                </a:lnTo>
                <a:lnTo>
                  <a:pt x="78837" y="432389"/>
                </a:lnTo>
                <a:lnTo>
                  <a:pt x="0" y="23180"/>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20935913">
            <a:off x="7565440" y="2713387"/>
            <a:ext cx="494271" cy="548068"/>
          </a:xfrm>
          <a:prstGeom prst="rect">
            <a:avLst/>
          </a:pr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0657701">
            <a:off x="5766298" y="1859116"/>
            <a:ext cx="376678" cy="657302"/>
          </a:xfrm>
          <a:custGeom>
            <a:avLst/>
            <a:gdLst>
              <a:gd name="connsiteX0" fmla="*/ 0 w 376678"/>
              <a:gd name="connsiteY0" fmla="*/ 0 h 657302"/>
              <a:gd name="connsiteX1" fmla="*/ 376678 w 376678"/>
              <a:gd name="connsiteY1" fmla="*/ 0 h 657302"/>
              <a:gd name="connsiteX2" fmla="*/ 376678 w 376678"/>
              <a:gd name="connsiteY2" fmla="*/ 657302 h 657302"/>
              <a:gd name="connsiteX3" fmla="*/ 0 w 376678"/>
              <a:gd name="connsiteY3" fmla="*/ 657302 h 657302"/>
              <a:gd name="connsiteX4" fmla="*/ 0 w 376678"/>
              <a:gd name="connsiteY4" fmla="*/ 0 h 657302"/>
              <a:gd name="connsiteX0" fmla="*/ 0 w 376678"/>
              <a:gd name="connsiteY0" fmla="*/ 0 h 657302"/>
              <a:gd name="connsiteX1" fmla="*/ 326502 w 376678"/>
              <a:gd name="connsiteY1" fmla="*/ 158337 h 657302"/>
              <a:gd name="connsiteX2" fmla="*/ 376678 w 376678"/>
              <a:gd name="connsiteY2" fmla="*/ 657302 h 657302"/>
              <a:gd name="connsiteX3" fmla="*/ 0 w 376678"/>
              <a:gd name="connsiteY3" fmla="*/ 657302 h 657302"/>
              <a:gd name="connsiteX4" fmla="*/ 0 w 376678"/>
              <a:gd name="connsiteY4" fmla="*/ 0 h 65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78" h="657302">
                <a:moveTo>
                  <a:pt x="0" y="0"/>
                </a:moveTo>
                <a:lnTo>
                  <a:pt x="326502" y="158337"/>
                </a:lnTo>
                <a:lnTo>
                  <a:pt x="376678" y="657302"/>
                </a:lnTo>
                <a:lnTo>
                  <a:pt x="0" y="657302"/>
                </a:lnTo>
                <a:lnTo>
                  <a:pt x="0" y="0"/>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4466431">
            <a:off x="5103962" y="1791388"/>
            <a:ext cx="549492" cy="558142"/>
          </a:xfrm>
          <a:custGeom>
            <a:avLst/>
            <a:gdLst>
              <a:gd name="connsiteX0" fmla="*/ 0 w 399256"/>
              <a:gd name="connsiteY0" fmla="*/ 0 h 558142"/>
              <a:gd name="connsiteX1" fmla="*/ 399256 w 399256"/>
              <a:gd name="connsiteY1" fmla="*/ 0 h 558142"/>
              <a:gd name="connsiteX2" fmla="*/ 399256 w 399256"/>
              <a:gd name="connsiteY2" fmla="*/ 558142 h 558142"/>
              <a:gd name="connsiteX3" fmla="*/ 0 w 399256"/>
              <a:gd name="connsiteY3" fmla="*/ 558142 h 558142"/>
              <a:gd name="connsiteX4" fmla="*/ 0 w 399256"/>
              <a:gd name="connsiteY4" fmla="*/ 0 h 558142"/>
              <a:gd name="connsiteX0" fmla="*/ 141941 w 541197"/>
              <a:gd name="connsiteY0" fmla="*/ 0 h 558142"/>
              <a:gd name="connsiteX1" fmla="*/ 541197 w 541197"/>
              <a:gd name="connsiteY1" fmla="*/ 0 h 558142"/>
              <a:gd name="connsiteX2" fmla="*/ 541197 w 541197"/>
              <a:gd name="connsiteY2" fmla="*/ 558142 h 558142"/>
              <a:gd name="connsiteX3" fmla="*/ 0 w 541197"/>
              <a:gd name="connsiteY3" fmla="*/ 408447 h 558142"/>
              <a:gd name="connsiteX4" fmla="*/ 141941 w 541197"/>
              <a:gd name="connsiteY4" fmla="*/ 0 h 558142"/>
              <a:gd name="connsiteX0" fmla="*/ 150236 w 549492"/>
              <a:gd name="connsiteY0" fmla="*/ 0 h 558142"/>
              <a:gd name="connsiteX1" fmla="*/ 549492 w 549492"/>
              <a:gd name="connsiteY1" fmla="*/ 0 h 558142"/>
              <a:gd name="connsiteX2" fmla="*/ 549492 w 549492"/>
              <a:gd name="connsiteY2" fmla="*/ 558142 h 558142"/>
              <a:gd name="connsiteX3" fmla="*/ 0 w 549492"/>
              <a:gd name="connsiteY3" fmla="*/ 397661 h 558142"/>
              <a:gd name="connsiteX4" fmla="*/ 150236 w 549492"/>
              <a:gd name="connsiteY4" fmla="*/ 0 h 558142"/>
              <a:gd name="connsiteX0" fmla="*/ 150236 w 549492"/>
              <a:gd name="connsiteY0" fmla="*/ 0 h 558142"/>
              <a:gd name="connsiteX1" fmla="*/ 549492 w 549492"/>
              <a:gd name="connsiteY1" fmla="*/ 0 h 558142"/>
              <a:gd name="connsiteX2" fmla="*/ 549492 w 549492"/>
              <a:gd name="connsiteY2" fmla="*/ 558142 h 558142"/>
              <a:gd name="connsiteX3" fmla="*/ 312187 w 549492"/>
              <a:gd name="connsiteY3" fmla="*/ 537024 h 558142"/>
              <a:gd name="connsiteX4" fmla="*/ 0 w 549492"/>
              <a:gd name="connsiteY4" fmla="*/ 397661 h 558142"/>
              <a:gd name="connsiteX5" fmla="*/ 150236 w 549492"/>
              <a:gd name="connsiteY5" fmla="*/ 0 h 558142"/>
              <a:gd name="connsiteX0" fmla="*/ 176453 w 549492"/>
              <a:gd name="connsiteY0" fmla="*/ 7300 h 558142"/>
              <a:gd name="connsiteX1" fmla="*/ 549492 w 549492"/>
              <a:gd name="connsiteY1" fmla="*/ 0 h 558142"/>
              <a:gd name="connsiteX2" fmla="*/ 549492 w 549492"/>
              <a:gd name="connsiteY2" fmla="*/ 558142 h 558142"/>
              <a:gd name="connsiteX3" fmla="*/ 312187 w 549492"/>
              <a:gd name="connsiteY3" fmla="*/ 537024 h 558142"/>
              <a:gd name="connsiteX4" fmla="*/ 0 w 549492"/>
              <a:gd name="connsiteY4" fmla="*/ 397661 h 558142"/>
              <a:gd name="connsiteX5" fmla="*/ 176453 w 549492"/>
              <a:gd name="connsiteY5" fmla="*/ 7300 h 5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492" h="558142">
                <a:moveTo>
                  <a:pt x="176453" y="7300"/>
                </a:moveTo>
                <a:lnTo>
                  <a:pt x="549492" y="0"/>
                </a:lnTo>
                <a:lnTo>
                  <a:pt x="549492" y="558142"/>
                </a:lnTo>
                <a:cubicBezTo>
                  <a:pt x="468410" y="534543"/>
                  <a:pt x="393269" y="560623"/>
                  <a:pt x="312187" y="537024"/>
                </a:cubicBezTo>
                <a:lnTo>
                  <a:pt x="0" y="397661"/>
                </a:lnTo>
                <a:lnTo>
                  <a:pt x="176453" y="7300"/>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Straight Arrow Connector 26"/>
          <p:cNvCxnSpPr/>
          <p:nvPr/>
        </p:nvCxnSpPr>
        <p:spPr>
          <a:xfrm flipH="1">
            <a:off x="5504923" y="1425068"/>
            <a:ext cx="2884458" cy="747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flipV="1">
            <a:off x="5929781" y="2351559"/>
            <a:ext cx="4642726" cy="2867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592007">
            <a:off x="4759800" y="1813979"/>
            <a:ext cx="340947" cy="541467"/>
          </a:xfrm>
          <a:custGeom>
            <a:avLst/>
            <a:gdLst>
              <a:gd name="connsiteX0" fmla="*/ 0 w 340947"/>
              <a:gd name="connsiteY0" fmla="*/ 0 h 541467"/>
              <a:gd name="connsiteX1" fmla="*/ 340947 w 340947"/>
              <a:gd name="connsiteY1" fmla="*/ 0 h 541467"/>
              <a:gd name="connsiteX2" fmla="*/ 340947 w 340947"/>
              <a:gd name="connsiteY2" fmla="*/ 541467 h 541467"/>
              <a:gd name="connsiteX3" fmla="*/ 0 w 340947"/>
              <a:gd name="connsiteY3" fmla="*/ 541467 h 541467"/>
              <a:gd name="connsiteX4" fmla="*/ 0 w 340947"/>
              <a:gd name="connsiteY4" fmla="*/ 0 h 541467"/>
              <a:gd name="connsiteX0" fmla="*/ 0 w 340947"/>
              <a:gd name="connsiteY0" fmla="*/ 0 h 541467"/>
              <a:gd name="connsiteX1" fmla="*/ 340947 w 340947"/>
              <a:gd name="connsiteY1" fmla="*/ 0 h 541467"/>
              <a:gd name="connsiteX2" fmla="*/ 311220 w 340947"/>
              <a:gd name="connsiteY2" fmla="*/ 449958 h 541467"/>
              <a:gd name="connsiteX3" fmla="*/ 0 w 340947"/>
              <a:gd name="connsiteY3" fmla="*/ 541467 h 541467"/>
              <a:gd name="connsiteX4" fmla="*/ 0 w 340947"/>
              <a:gd name="connsiteY4" fmla="*/ 0 h 541467"/>
              <a:gd name="connsiteX0" fmla="*/ 0 w 340947"/>
              <a:gd name="connsiteY0" fmla="*/ 0 h 541467"/>
              <a:gd name="connsiteX1" fmla="*/ 340947 w 340947"/>
              <a:gd name="connsiteY1" fmla="*/ 0 h 541467"/>
              <a:gd name="connsiteX2" fmla="*/ 329521 w 340947"/>
              <a:gd name="connsiteY2" fmla="*/ 380480 h 541467"/>
              <a:gd name="connsiteX3" fmla="*/ 0 w 340947"/>
              <a:gd name="connsiteY3" fmla="*/ 541467 h 541467"/>
              <a:gd name="connsiteX4" fmla="*/ 0 w 340947"/>
              <a:gd name="connsiteY4" fmla="*/ 0 h 54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47" h="541467">
                <a:moveTo>
                  <a:pt x="0" y="0"/>
                </a:moveTo>
                <a:lnTo>
                  <a:pt x="340947" y="0"/>
                </a:lnTo>
                <a:lnTo>
                  <a:pt x="329521" y="380480"/>
                </a:lnTo>
                <a:lnTo>
                  <a:pt x="0" y="541467"/>
                </a:lnTo>
                <a:lnTo>
                  <a:pt x="0" y="0"/>
                </a:lnTo>
                <a:close/>
              </a:path>
            </a:pathLst>
          </a:custGeom>
          <a:solidFill>
            <a:srgbClr val="FF0000"/>
          </a:solidFill>
          <a:ln>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4" name="Straight Arrow Connector 13"/>
          <p:cNvCxnSpPr/>
          <p:nvPr/>
        </p:nvCxnSpPr>
        <p:spPr>
          <a:xfrm>
            <a:off x="3365620" y="2900279"/>
            <a:ext cx="889188" cy="12455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21368" y="4434009"/>
            <a:ext cx="1103921" cy="2085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55194" y="1278419"/>
            <a:ext cx="1113823" cy="8508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721100" y="1421218"/>
            <a:ext cx="941647" cy="18143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419388" y="4876462"/>
            <a:ext cx="163840" cy="11152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491570" y="4366678"/>
            <a:ext cx="1578633" cy="8798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7806349" y="3091912"/>
            <a:ext cx="2235130" cy="13212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1250" y="5451644"/>
            <a:ext cx="2027461" cy="1141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5" name="ZoneTexte 10"/>
          <p:cNvSpPr txBox="1"/>
          <p:nvPr/>
        </p:nvSpPr>
        <p:spPr>
          <a:xfrm>
            <a:off x="6320410" y="6536996"/>
            <a:ext cx="922813" cy="307777"/>
          </a:xfrm>
          <a:prstGeom prst="rect">
            <a:avLst/>
          </a:prstGeom>
          <a:noFill/>
        </p:spPr>
        <p:txBody>
          <a:bodyPr wrap="square" rtlCol="0">
            <a:spAutoFit/>
          </a:bodyPr>
          <a:lstStyle/>
          <a:p>
            <a:r>
              <a:rPr lang="fr-FR" sz="1400" dirty="0">
                <a:latin typeface="Times New Roman" pitchFamily="18" charset="0"/>
                <a:cs typeface="Times New Roman" pitchFamily="18" charset="0"/>
              </a:rPr>
              <a:t>Ecole </a:t>
            </a:r>
          </a:p>
        </p:txBody>
      </p:sp>
      <p:sp>
        <p:nvSpPr>
          <p:cNvPr id="40" name="Oval 39"/>
          <p:cNvSpPr/>
          <p:nvPr/>
        </p:nvSpPr>
        <p:spPr>
          <a:xfrm>
            <a:off x="7563460" y="4374961"/>
            <a:ext cx="931368" cy="8936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Straight Arrow Connector 65"/>
          <p:cNvCxnSpPr/>
          <p:nvPr/>
        </p:nvCxnSpPr>
        <p:spPr>
          <a:xfrm flipH="1" flipV="1">
            <a:off x="5820721" y="4702392"/>
            <a:ext cx="540303" cy="11678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Image 81"/>
          <p:cNvPicPr>
            <a:picLocks noChangeAspect="1"/>
          </p:cNvPicPr>
          <p:nvPr/>
        </p:nvPicPr>
        <p:blipFill>
          <a:blip r:embed="rId14" cstate="print"/>
          <a:srcRect/>
          <a:stretch>
            <a:fillRect/>
          </a:stretch>
        </p:blipFill>
        <p:spPr>
          <a:xfrm rot="16200000">
            <a:off x="9166142" y="1869372"/>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6" name="ZoneTexte 7"/>
          <p:cNvSpPr txBox="1"/>
          <p:nvPr/>
        </p:nvSpPr>
        <p:spPr>
          <a:xfrm>
            <a:off x="10067193" y="5724404"/>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
        <p:nvSpPr>
          <p:cNvPr id="52" name="Rectangle 51">
            <a:extLst>
              <a:ext uri="{FF2B5EF4-FFF2-40B4-BE49-F238E27FC236}">
                <a16:creationId xmlns:a16="http://schemas.microsoft.com/office/drawing/2014/main" id="{29F056F4-CE7C-45FC-AB14-21AD6138D9DC}"/>
              </a:ext>
            </a:extLst>
          </p:cNvPr>
          <p:cNvSpPr/>
          <p:nvPr/>
        </p:nvSpPr>
        <p:spPr>
          <a:xfrm>
            <a:off x="94133" y="1025236"/>
            <a:ext cx="1433818" cy="80876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SITUATION GEOGRAPHIQUE  </a:t>
            </a:r>
          </a:p>
        </p:txBody>
      </p:sp>
      <p:sp>
        <p:nvSpPr>
          <p:cNvPr id="53" name="Rectangle 52">
            <a:extLst>
              <a:ext uri="{FF2B5EF4-FFF2-40B4-BE49-F238E27FC236}">
                <a16:creationId xmlns:a16="http://schemas.microsoft.com/office/drawing/2014/main" id="{29F056F4-CE7C-45FC-AB14-21AD6138D9DC}"/>
              </a:ext>
            </a:extLst>
          </p:cNvPr>
          <p:cNvSpPr/>
          <p:nvPr/>
        </p:nvSpPr>
        <p:spPr>
          <a:xfrm>
            <a:off x="76513" y="3510422"/>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TYPOLOGIE D’HABITAT</a:t>
            </a:r>
          </a:p>
        </p:txBody>
      </p:sp>
      <p:sp>
        <p:nvSpPr>
          <p:cNvPr id="56" name="Rectangle 55">
            <a:extLst>
              <a:ext uri="{FF2B5EF4-FFF2-40B4-BE49-F238E27FC236}">
                <a16:creationId xmlns:a16="http://schemas.microsoft.com/office/drawing/2014/main" id="{3CA450CF-60D0-40E6-A11F-B06B70542D7C}"/>
              </a:ext>
            </a:extLst>
          </p:cNvPr>
          <p:cNvSpPr/>
          <p:nvPr/>
        </p:nvSpPr>
        <p:spPr>
          <a:xfrm>
            <a:off x="45240" y="2202993"/>
            <a:ext cx="1690911" cy="1100810"/>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LES ELEMENTS DE REPERE</a:t>
            </a:r>
          </a:p>
        </p:txBody>
      </p:sp>
      <p:sp>
        <p:nvSpPr>
          <p:cNvPr id="68" name="Rectangle 67"/>
          <p:cNvSpPr/>
          <p:nvPr/>
        </p:nvSpPr>
        <p:spPr>
          <a:xfrm>
            <a:off x="8579793" y="4787961"/>
            <a:ext cx="1153776" cy="288903"/>
          </a:xfrm>
          <a:prstGeom prst="rect">
            <a:avLst/>
          </a:prstGeom>
          <a:solidFill>
            <a:srgbClr val="000000">
              <a:alpha val="63922"/>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Terrain d’étude</a:t>
            </a:r>
          </a:p>
        </p:txBody>
      </p:sp>
      <p:sp>
        <p:nvSpPr>
          <p:cNvPr id="69" name="Google Shape;10517;p83"/>
          <p:cNvSpPr/>
          <p:nvPr/>
        </p:nvSpPr>
        <p:spPr>
          <a:xfrm>
            <a:off x="7871853" y="4322709"/>
            <a:ext cx="283194" cy="528283"/>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0" name="Rectangle 69">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BATI ET NON BATI</a:t>
            </a:r>
          </a:p>
        </p:txBody>
      </p:sp>
      <p:sp>
        <p:nvSpPr>
          <p:cNvPr id="71" name="Rectangle 70">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ACCESSIBILITÉ </a:t>
            </a:r>
            <a:endParaRPr lang="en-US" sz="11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182658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80">
                                          <p:stCondLst>
                                            <p:cond delay="0"/>
                                          </p:stCondLst>
                                        </p:cTn>
                                        <p:tgtEl>
                                          <p:spTgt spid="69"/>
                                        </p:tgtEl>
                                      </p:cBhvr>
                                    </p:animEffect>
                                    <p:anim calcmode="lin" valueType="num">
                                      <p:cBhvr>
                                        <p:cTn id="8"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3" dur="26">
                                          <p:stCondLst>
                                            <p:cond delay="650"/>
                                          </p:stCondLst>
                                        </p:cTn>
                                        <p:tgtEl>
                                          <p:spTgt spid="69"/>
                                        </p:tgtEl>
                                      </p:cBhvr>
                                      <p:to x="100000" y="60000"/>
                                    </p:animScale>
                                    <p:animScale>
                                      <p:cBhvr>
                                        <p:cTn id="14" dur="166" decel="50000">
                                          <p:stCondLst>
                                            <p:cond delay="676"/>
                                          </p:stCondLst>
                                        </p:cTn>
                                        <p:tgtEl>
                                          <p:spTgt spid="69"/>
                                        </p:tgtEl>
                                      </p:cBhvr>
                                      <p:to x="100000" y="100000"/>
                                    </p:animScale>
                                    <p:animScale>
                                      <p:cBhvr>
                                        <p:cTn id="15" dur="26">
                                          <p:stCondLst>
                                            <p:cond delay="1312"/>
                                          </p:stCondLst>
                                        </p:cTn>
                                        <p:tgtEl>
                                          <p:spTgt spid="69"/>
                                        </p:tgtEl>
                                      </p:cBhvr>
                                      <p:to x="100000" y="80000"/>
                                    </p:animScale>
                                    <p:animScale>
                                      <p:cBhvr>
                                        <p:cTn id="16" dur="166" decel="50000">
                                          <p:stCondLst>
                                            <p:cond delay="1338"/>
                                          </p:stCondLst>
                                        </p:cTn>
                                        <p:tgtEl>
                                          <p:spTgt spid="69"/>
                                        </p:tgtEl>
                                      </p:cBhvr>
                                      <p:to x="100000" y="100000"/>
                                    </p:animScale>
                                    <p:animScale>
                                      <p:cBhvr>
                                        <p:cTn id="17" dur="26">
                                          <p:stCondLst>
                                            <p:cond delay="1642"/>
                                          </p:stCondLst>
                                        </p:cTn>
                                        <p:tgtEl>
                                          <p:spTgt spid="69"/>
                                        </p:tgtEl>
                                      </p:cBhvr>
                                      <p:to x="100000" y="90000"/>
                                    </p:animScale>
                                    <p:animScale>
                                      <p:cBhvr>
                                        <p:cTn id="18" dur="166" decel="50000">
                                          <p:stCondLst>
                                            <p:cond delay="1668"/>
                                          </p:stCondLst>
                                        </p:cTn>
                                        <p:tgtEl>
                                          <p:spTgt spid="69"/>
                                        </p:tgtEl>
                                      </p:cBhvr>
                                      <p:to x="100000" y="100000"/>
                                    </p:animScale>
                                    <p:animScale>
                                      <p:cBhvr>
                                        <p:cTn id="19" dur="26">
                                          <p:stCondLst>
                                            <p:cond delay="1808"/>
                                          </p:stCondLst>
                                        </p:cTn>
                                        <p:tgtEl>
                                          <p:spTgt spid="69"/>
                                        </p:tgtEl>
                                      </p:cBhvr>
                                      <p:to x="100000" y="95000"/>
                                    </p:animScale>
                                    <p:animScale>
                                      <p:cBhvr>
                                        <p:cTn id="20" dur="166" decel="50000">
                                          <p:stCondLst>
                                            <p:cond delay="1834"/>
                                          </p:stCondLst>
                                        </p:cTn>
                                        <p:tgtEl>
                                          <p:spTgt spid="6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down)">
                                      <p:cBhvr>
                                        <p:cTn id="23" dur="580">
                                          <p:stCondLst>
                                            <p:cond delay="0"/>
                                          </p:stCondLst>
                                        </p:cTn>
                                        <p:tgtEl>
                                          <p:spTgt spid="68"/>
                                        </p:tgtEl>
                                      </p:cBhvr>
                                    </p:animEffect>
                                    <p:anim calcmode="lin" valueType="num">
                                      <p:cBhvr>
                                        <p:cTn id="2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29" dur="26">
                                          <p:stCondLst>
                                            <p:cond delay="650"/>
                                          </p:stCondLst>
                                        </p:cTn>
                                        <p:tgtEl>
                                          <p:spTgt spid="68"/>
                                        </p:tgtEl>
                                      </p:cBhvr>
                                      <p:to x="100000" y="60000"/>
                                    </p:animScale>
                                    <p:animScale>
                                      <p:cBhvr>
                                        <p:cTn id="30" dur="166" decel="50000">
                                          <p:stCondLst>
                                            <p:cond delay="676"/>
                                          </p:stCondLst>
                                        </p:cTn>
                                        <p:tgtEl>
                                          <p:spTgt spid="68"/>
                                        </p:tgtEl>
                                      </p:cBhvr>
                                      <p:to x="100000" y="100000"/>
                                    </p:animScale>
                                    <p:animScale>
                                      <p:cBhvr>
                                        <p:cTn id="31" dur="26">
                                          <p:stCondLst>
                                            <p:cond delay="1312"/>
                                          </p:stCondLst>
                                        </p:cTn>
                                        <p:tgtEl>
                                          <p:spTgt spid="68"/>
                                        </p:tgtEl>
                                      </p:cBhvr>
                                      <p:to x="100000" y="80000"/>
                                    </p:animScale>
                                    <p:animScale>
                                      <p:cBhvr>
                                        <p:cTn id="32" dur="166" decel="50000">
                                          <p:stCondLst>
                                            <p:cond delay="1338"/>
                                          </p:stCondLst>
                                        </p:cTn>
                                        <p:tgtEl>
                                          <p:spTgt spid="68"/>
                                        </p:tgtEl>
                                      </p:cBhvr>
                                      <p:to x="100000" y="100000"/>
                                    </p:animScale>
                                    <p:animScale>
                                      <p:cBhvr>
                                        <p:cTn id="33" dur="26">
                                          <p:stCondLst>
                                            <p:cond delay="1642"/>
                                          </p:stCondLst>
                                        </p:cTn>
                                        <p:tgtEl>
                                          <p:spTgt spid="68"/>
                                        </p:tgtEl>
                                      </p:cBhvr>
                                      <p:to x="100000" y="90000"/>
                                    </p:animScale>
                                    <p:animScale>
                                      <p:cBhvr>
                                        <p:cTn id="34" dur="166" decel="50000">
                                          <p:stCondLst>
                                            <p:cond delay="1668"/>
                                          </p:stCondLst>
                                        </p:cTn>
                                        <p:tgtEl>
                                          <p:spTgt spid="68"/>
                                        </p:tgtEl>
                                      </p:cBhvr>
                                      <p:to x="100000" y="100000"/>
                                    </p:animScale>
                                    <p:animScale>
                                      <p:cBhvr>
                                        <p:cTn id="35" dur="26">
                                          <p:stCondLst>
                                            <p:cond delay="1808"/>
                                          </p:stCondLst>
                                        </p:cTn>
                                        <p:tgtEl>
                                          <p:spTgt spid="68"/>
                                        </p:tgtEl>
                                      </p:cBhvr>
                                      <p:to x="100000" y="95000"/>
                                    </p:animScale>
                                    <p:animScale>
                                      <p:cBhvr>
                                        <p:cTn id="36" dur="166" decel="50000">
                                          <p:stCondLst>
                                            <p:cond delay="1834"/>
                                          </p:stCondLst>
                                        </p:cTn>
                                        <p:tgtEl>
                                          <p:spTgt spid="6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ZoneTexte 7"/>
          <p:cNvSpPr txBox="1"/>
          <p:nvPr/>
        </p:nvSpPr>
        <p:spPr>
          <a:xfrm>
            <a:off x="8865353" y="2073861"/>
            <a:ext cx="2046515" cy="369332"/>
          </a:xfrm>
          <a:prstGeom prst="rect">
            <a:avLst/>
          </a:prstGeom>
          <a:noFill/>
        </p:spPr>
        <p:txBody>
          <a:bodyPr wrap="square" rtlCol="0">
            <a:spAutoFit/>
          </a:bodyPr>
          <a:lstStyle/>
          <a:p>
            <a:r>
              <a:rPr lang="fr-FR" dirty="0">
                <a:latin typeface="Times New Roman" pitchFamily="18" charset="0"/>
                <a:cs typeface="Times New Roman" pitchFamily="18" charset="0"/>
              </a:rPr>
              <a:t>3: Lycée. </a:t>
            </a:r>
          </a:p>
        </p:txBody>
      </p:sp>
      <p:sp>
        <p:nvSpPr>
          <p:cNvPr id="174" name="ZoneTexte 7"/>
          <p:cNvSpPr txBox="1"/>
          <p:nvPr/>
        </p:nvSpPr>
        <p:spPr>
          <a:xfrm>
            <a:off x="8856808" y="1279779"/>
            <a:ext cx="2046515" cy="369332"/>
          </a:xfrm>
          <a:prstGeom prst="rect">
            <a:avLst/>
          </a:prstGeom>
          <a:noFill/>
        </p:spPr>
        <p:txBody>
          <a:bodyPr wrap="square" rtlCol="0">
            <a:spAutoFit/>
          </a:bodyPr>
          <a:lstStyle/>
          <a:p>
            <a:r>
              <a:rPr lang="fr-FR" dirty="0">
                <a:latin typeface="Times New Roman" pitchFamily="18" charset="0"/>
                <a:cs typeface="Times New Roman" pitchFamily="18" charset="0"/>
              </a:rPr>
              <a:t>1: Hôpital. </a:t>
            </a:r>
          </a:p>
        </p:txBody>
      </p:sp>
      <p:grpSp>
        <p:nvGrpSpPr>
          <p:cNvPr id="3" name="Group 2"/>
          <p:cNvGrpSpPr/>
          <p:nvPr/>
        </p:nvGrpSpPr>
        <p:grpSpPr>
          <a:xfrm>
            <a:off x="8732483" y="4508048"/>
            <a:ext cx="3452717" cy="1730750"/>
            <a:chOff x="7403868" y="4385378"/>
            <a:chExt cx="3452717" cy="1730750"/>
          </a:xfrm>
        </p:grpSpPr>
        <p:sp>
          <p:nvSpPr>
            <p:cNvPr id="210" name="ZoneTexte 9"/>
            <p:cNvSpPr txBox="1"/>
            <p:nvPr/>
          </p:nvSpPr>
          <p:spPr>
            <a:xfrm>
              <a:off x="8287557" y="5579441"/>
              <a:ext cx="2569028" cy="369332"/>
            </a:xfrm>
            <a:prstGeom prst="rect">
              <a:avLst/>
            </a:prstGeom>
            <a:noFill/>
          </p:spPr>
          <p:txBody>
            <a:bodyPr wrap="square" rtlCol="0">
              <a:spAutoFit/>
            </a:bodyPr>
            <a:lstStyle/>
            <a:p>
              <a:r>
                <a:rPr lang="fr-FR" dirty="0">
                  <a:latin typeface="Times New Roman" pitchFamily="18" charset="0"/>
                  <a:cs typeface="Times New Roman" pitchFamily="18" charset="0"/>
                </a:rPr>
                <a:t>Habitat individuel </a:t>
              </a:r>
            </a:p>
          </p:txBody>
        </p:sp>
        <p:grpSp>
          <p:nvGrpSpPr>
            <p:cNvPr id="2" name="Group 1"/>
            <p:cNvGrpSpPr/>
            <p:nvPr/>
          </p:nvGrpSpPr>
          <p:grpSpPr>
            <a:xfrm>
              <a:off x="7403868" y="4385378"/>
              <a:ext cx="2950919" cy="1730750"/>
              <a:chOff x="7403868" y="4385378"/>
              <a:chExt cx="2950919" cy="1730750"/>
            </a:xfrm>
          </p:grpSpPr>
          <p:sp>
            <p:nvSpPr>
              <p:cNvPr id="209" name="ZoneTexte 8"/>
              <p:cNvSpPr txBox="1"/>
              <p:nvPr/>
            </p:nvSpPr>
            <p:spPr>
              <a:xfrm>
                <a:off x="8340026" y="5198369"/>
                <a:ext cx="1913160" cy="369332"/>
              </a:xfrm>
              <a:prstGeom prst="rect">
                <a:avLst/>
              </a:prstGeom>
              <a:noFill/>
            </p:spPr>
            <p:txBody>
              <a:bodyPr wrap="square" rtlCol="0">
                <a:spAutoFit/>
              </a:bodyPr>
              <a:lstStyle/>
              <a:p>
                <a:r>
                  <a:rPr lang="fr-FR" dirty="0">
                    <a:latin typeface="Times New Roman" pitchFamily="18" charset="0"/>
                    <a:cs typeface="Times New Roman" pitchFamily="18" charset="0"/>
                  </a:rPr>
                  <a:t>Habitat collectif</a:t>
                </a:r>
              </a:p>
            </p:txBody>
          </p:sp>
          <p:sp>
            <p:nvSpPr>
              <p:cNvPr id="211" name="ZoneTexte 11"/>
              <p:cNvSpPr txBox="1"/>
              <p:nvPr/>
            </p:nvSpPr>
            <p:spPr>
              <a:xfrm>
                <a:off x="7858432" y="4400776"/>
                <a:ext cx="2459508" cy="461665"/>
              </a:xfrm>
              <a:prstGeom prst="rect">
                <a:avLst/>
              </a:prstGeom>
              <a:noFill/>
            </p:spPr>
            <p:txBody>
              <a:bodyPr wrap="square" rtlCol="0">
                <a:spAutoFit/>
              </a:bodyPr>
              <a:lstStyle/>
              <a:p>
                <a:r>
                  <a:rPr lang="fr-FR" sz="2400" b="1" u="sng" dirty="0">
                    <a:solidFill>
                      <a:srgbClr val="FFC000"/>
                    </a:solidFill>
                    <a:latin typeface="Times New Roman" pitchFamily="18" charset="0"/>
                    <a:cs typeface="Times New Roman" pitchFamily="18" charset="0"/>
                  </a:rPr>
                  <a:t>Légende:</a:t>
                </a:r>
              </a:p>
            </p:txBody>
          </p:sp>
          <p:sp>
            <p:nvSpPr>
              <p:cNvPr id="216" name="Flowchart: Process 215"/>
              <p:cNvSpPr/>
              <p:nvPr/>
            </p:nvSpPr>
            <p:spPr>
              <a:xfrm>
                <a:off x="7642657" y="4895889"/>
                <a:ext cx="551562" cy="255371"/>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7" name="Flowchart: Process 216"/>
              <p:cNvSpPr/>
              <p:nvPr/>
            </p:nvSpPr>
            <p:spPr>
              <a:xfrm>
                <a:off x="7642657" y="5267984"/>
                <a:ext cx="551562" cy="255371"/>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Flowchart: Process 217"/>
              <p:cNvSpPr/>
              <p:nvPr/>
            </p:nvSpPr>
            <p:spPr>
              <a:xfrm>
                <a:off x="7665158" y="5641948"/>
                <a:ext cx="551562" cy="25537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Rectangle 218"/>
              <p:cNvSpPr/>
              <p:nvPr/>
            </p:nvSpPr>
            <p:spPr>
              <a:xfrm>
                <a:off x="7403868" y="4385378"/>
                <a:ext cx="2914072" cy="173075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ZoneTexte 7"/>
              <p:cNvSpPr txBox="1"/>
              <p:nvPr/>
            </p:nvSpPr>
            <p:spPr>
              <a:xfrm>
                <a:off x="8341685" y="4816142"/>
                <a:ext cx="2013102" cy="369332"/>
              </a:xfrm>
              <a:prstGeom prst="rect">
                <a:avLst/>
              </a:prstGeom>
              <a:noFill/>
            </p:spPr>
            <p:txBody>
              <a:bodyPr wrap="square" rtlCol="0">
                <a:spAutoFit/>
              </a:bodyPr>
              <a:lstStyle/>
              <a:p>
                <a:r>
                  <a:rPr lang="fr-FR" dirty="0">
                    <a:latin typeface="Times New Roman" pitchFamily="18" charset="0"/>
                    <a:cs typeface="Times New Roman" pitchFamily="18" charset="0"/>
                  </a:rPr>
                  <a:t>Equipements </a:t>
                </a:r>
              </a:p>
            </p:txBody>
          </p:sp>
        </p:grpSp>
      </p:grpSp>
      <p:sp>
        <p:nvSpPr>
          <p:cNvPr id="176" name="ZoneTexte 7"/>
          <p:cNvSpPr txBox="1"/>
          <p:nvPr/>
        </p:nvSpPr>
        <p:spPr>
          <a:xfrm>
            <a:off x="8862488" y="2863252"/>
            <a:ext cx="2332795" cy="369332"/>
          </a:xfrm>
          <a:prstGeom prst="rect">
            <a:avLst/>
          </a:prstGeom>
          <a:noFill/>
        </p:spPr>
        <p:txBody>
          <a:bodyPr wrap="square" rtlCol="0">
            <a:spAutoFit/>
          </a:bodyPr>
          <a:lstStyle/>
          <a:p>
            <a:r>
              <a:rPr lang="fr-FR" dirty="0">
                <a:latin typeface="Times New Roman" pitchFamily="18" charset="0"/>
                <a:cs typeface="Times New Roman" pitchFamily="18" charset="0"/>
              </a:rPr>
              <a:t>5: Mosquée El Nasser.</a:t>
            </a:r>
          </a:p>
        </p:txBody>
      </p:sp>
      <p:sp>
        <p:nvSpPr>
          <p:cNvPr id="179" name="ZoneTexte 7"/>
          <p:cNvSpPr txBox="1"/>
          <p:nvPr/>
        </p:nvSpPr>
        <p:spPr>
          <a:xfrm>
            <a:off x="8872470" y="1684404"/>
            <a:ext cx="2332690" cy="369332"/>
          </a:xfrm>
          <a:prstGeom prst="rect">
            <a:avLst/>
          </a:prstGeom>
          <a:noFill/>
        </p:spPr>
        <p:txBody>
          <a:bodyPr wrap="square" rtlCol="0">
            <a:spAutoFit/>
          </a:bodyPr>
          <a:lstStyle/>
          <a:p>
            <a:r>
              <a:rPr lang="fr-FR" dirty="0">
                <a:latin typeface="Times New Roman" pitchFamily="18" charset="0"/>
                <a:cs typeface="Times New Roman" pitchFamily="18" charset="0"/>
              </a:rPr>
              <a:t>2: Centre commerciale. </a:t>
            </a:r>
          </a:p>
        </p:txBody>
      </p:sp>
      <p:sp>
        <p:nvSpPr>
          <p:cNvPr id="181" name="ZoneTexte 7"/>
          <p:cNvSpPr txBox="1"/>
          <p:nvPr/>
        </p:nvSpPr>
        <p:spPr>
          <a:xfrm>
            <a:off x="8862488" y="3270204"/>
            <a:ext cx="2046515" cy="369332"/>
          </a:xfrm>
          <a:prstGeom prst="rect">
            <a:avLst/>
          </a:prstGeom>
          <a:noFill/>
        </p:spPr>
        <p:txBody>
          <a:bodyPr wrap="square" rtlCol="0">
            <a:spAutoFit/>
          </a:bodyPr>
          <a:lstStyle/>
          <a:p>
            <a:r>
              <a:rPr lang="fr-FR" dirty="0">
                <a:latin typeface="Times New Roman" pitchFamily="18" charset="0"/>
                <a:cs typeface="Times New Roman" pitchFamily="18" charset="0"/>
              </a:rPr>
              <a:t>6: Ecole </a:t>
            </a:r>
          </a:p>
        </p:txBody>
      </p:sp>
      <p:sp>
        <p:nvSpPr>
          <p:cNvPr id="183" name="ZoneTexte 7"/>
          <p:cNvSpPr txBox="1"/>
          <p:nvPr/>
        </p:nvSpPr>
        <p:spPr>
          <a:xfrm>
            <a:off x="8862488" y="3714579"/>
            <a:ext cx="2046515" cy="369332"/>
          </a:xfrm>
          <a:prstGeom prst="rect">
            <a:avLst/>
          </a:prstGeom>
          <a:noFill/>
        </p:spPr>
        <p:txBody>
          <a:bodyPr wrap="square" rtlCol="0">
            <a:spAutoFit/>
          </a:bodyPr>
          <a:lstStyle/>
          <a:p>
            <a:r>
              <a:rPr lang="fr-FR" dirty="0">
                <a:latin typeface="Times New Roman" pitchFamily="18" charset="0"/>
                <a:cs typeface="Times New Roman" pitchFamily="18" charset="0"/>
              </a:rPr>
              <a:t>7: Lycée. </a:t>
            </a:r>
          </a:p>
        </p:txBody>
      </p:sp>
      <p:sp>
        <p:nvSpPr>
          <p:cNvPr id="184" name="ZoneTexte 7"/>
          <p:cNvSpPr txBox="1"/>
          <p:nvPr/>
        </p:nvSpPr>
        <p:spPr>
          <a:xfrm>
            <a:off x="8862489" y="2456300"/>
            <a:ext cx="2046515" cy="369332"/>
          </a:xfrm>
          <a:prstGeom prst="rect">
            <a:avLst/>
          </a:prstGeom>
          <a:noFill/>
        </p:spPr>
        <p:txBody>
          <a:bodyPr wrap="square" rtlCol="0">
            <a:spAutoFit/>
          </a:bodyPr>
          <a:lstStyle/>
          <a:p>
            <a:r>
              <a:rPr lang="fr-FR" dirty="0">
                <a:latin typeface="Times New Roman" pitchFamily="18" charset="0"/>
                <a:cs typeface="Times New Roman" pitchFamily="18" charset="0"/>
              </a:rPr>
              <a:t>4: Bibliothèque.</a:t>
            </a:r>
          </a:p>
        </p:txBody>
      </p:sp>
      <p:sp>
        <p:nvSpPr>
          <p:cNvPr id="192" name="ZoneTexte 7"/>
          <p:cNvSpPr txBox="1"/>
          <p:nvPr/>
        </p:nvSpPr>
        <p:spPr>
          <a:xfrm>
            <a:off x="6085524" y="504805"/>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 </a:t>
            </a:r>
          </a:p>
        </p:txBody>
      </p:sp>
      <p:grpSp>
        <p:nvGrpSpPr>
          <p:cNvPr id="4" name="Group 3"/>
          <p:cNvGrpSpPr/>
          <p:nvPr/>
        </p:nvGrpSpPr>
        <p:grpSpPr>
          <a:xfrm>
            <a:off x="2261707" y="1143131"/>
            <a:ext cx="6039197" cy="5142896"/>
            <a:chOff x="650928" y="1447834"/>
            <a:chExt cx="6039197" cy="5142896"/>
          </a:xfrm>
        </p:grpSpPr>
        <p:grpSp>
          <p:nvGrpSpPr>
            <p:cNvPr id="202" name="Group 201"/>
            <p:cNvGrpSpPr/>
            <p:nvPr/>
          </p:nvGrpSpPr>
          <p:grpSpPr>
            <a:xfrm>
              <a:off x="650928" y="1447834"/>
              <a:ext cx="6039197" cy="4668294"/>
              <a:chOff x="914400" y="370703"/>
              <a:chExt cx="11006404" cy="6091881"/>
            </a:xfrm>
          </p:grpSpPr>
          <p:grpSp>
            <p:nvGrpSpPr>
              <p:cNvPr id="177" name="Group 176"/>
              <p:cNvGrpSpPr/>
              <p:nvPr/>
            </p:nvGrpSpPr>
            <p:grpSpPr>
              <a:xfrm>
                <a:off x="914400" y="370703"/>
                <a:ext cx="11006404" cy="6091881"/>
                <a:chOff x="914400" y="370703"/>
                <a:chExt cx="11006404" cy="6091881"/>
              </a:xfrm>
            </p:grpSpPr>
            <p:grpSp>
              <p:nvGrpSpPr>
                <p:cNvPr id="54" name="Group 53"/>
                <p:cNvGrpSpPr/>
                <p:nvPr/>
              </p:nvGrpSpPr>
              <p:grpSpPr>
                <a:xfrm>
                  <a:off x="914400" y="370703"/>
                  <a:ext cx="11006404" cy="6091881"/>
                  <a:chOff x="1000205" y="230905"/>
                  <a:chExt cx="10049691" cy="630500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05" y="230905"/>
                    <a:ext cx="10049691" cy="630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ounded Rectangle 20"/>
                  <p:cNvSpPr/>
                  <p:nvPr/>
                </p:nvSpPr>
                <p:spPr>
                  <a:xfrm rot="20482552">
                    <a:off x="2608025" y="2829323"/>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ounded Rectangle 21"/>
                  <p:cNvSpPr/>
                  <p:nvPr/>
                </p:nvSpPr>
                <p:spPr>
                  <a:xfrm rot="20530425">
                    <a:off x="2237052" y="2940132"/>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ounded Rectangle 22"/>
                  <p:cNvSpPr/>
                  <p:nvPr/>
                </p:nvSpPr>
                <p:spPr>
                  <a:xfrm rot="20482552">
                    <a:off x="1866079" y="3077813"/>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ounded Rectangle 23"/>
                  <p:cNvSpPr/>
                  <p:nvPr/>
                </p:nvSpPr>
                <p:spPr>
                  <a:xfrm rot="20482552">
                    <a:off x="2946404" y="3747101"/>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ounded Rectangle 25"/>
                  <p:cNvSpPr/>
                  <p:nvPr/>
                </p:nvSpPr>
                <p:spPr>
                  <a:xfrm rot="20482552">
                    <a:off x="4117738" y="2327254"/>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ounded Rectangle 26"/>
                  <p:cNvSpPr/>
                  <p:nvPr/>
                </p:nvSpPr>
                <p:spPr>
                  <a:xfrm rot="20482552">
                    <a:off x="2546985" y="3870416"/>
                    <a:ext cx="330926" cy="9268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ounded Rectangle 27"/>
                  <p:cNvSpPr/>
                  <p:nvPr/>
                </p:nvSpPr>
                <p:spPr>
                  <a:xfrm rot="20482552">
                    <a:off x="4746175" y="3138860"/>
                    <a:ext cx="282196" cy="612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ounded Rectangle 28"/>
                  <p:cNvSpPr/>
                  <p:nvPr/>
                </p:nvSpPr>
                <p:spPr>
                  <a:xfrm rot="20482552">
                    <a:off x="4409705" y="3265352"/>
                    <a:ext cx="286790" cy="691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ounded Rectangle 29"/>
                  <p:cNvSpPr/>
                  <p:nvPr/>
                </p:nvSpPr>
                <p:spPr>
                  <a:xfrm rot="20482552">
                    <a:off x="4492300" y="2214117"/>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ounded Rectangle 30"/>
                  <p:cNvSpPr/>
                  <p:nvPr/>
                </p:nvSpPr>
                <p:spPr>
                  <a:xfrm rot="20482552">
                    <a:off x="4238590" y="1643465"/>
                    <a:ext cx="330926" cy="518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ounded Rectangle 31"/>
                  <p:cNvSpPr/>
                  <p:nvPr/>
                </p:nvSpPr>
                <p:spPr>
                  <a:xfrm rot="20482552">
                    <a:off x="3863454" y="1740856"/>
                    <a:ext cx="330926" cy="562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ounded Rectangle 32"/>
                  <p:cNvSpPr/>
                  <p:nvPr/>
                </p:nvSpPr>
                <p:spPr>
                  <a:xfrm rot="20482552">
                    <a:off x="3207968" y="526794"/>
                    <a:ext cx="287145" cy="648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ounded Rectangle 33"/>
                  <p:cNvSpPr/>
                  <p:nvPr/>
                </p:nvSpPr>
                <p:spPr>
                  <a:xfrm rot="20482552">
                    <a:off x="2911909" y="2698950"/>
                    <a:ext cx="490921" cy="307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ounded Rectangle 34"/>
                  <p:cNvSpPr/>
                  <p:nvPr/>
                </p:nvSpPr>
                <p:spPr>
                  <a:xfrm rot="20482552">
                    <a:off x="3458312" y="2504567"/>
                    <a:ext cx="516336" cy="320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ounded Rectangle 35"/>
                  <p:cNvSpPr/>
                  <p:nvPr/>
                </p:nvSpPr>
                <p:spPr>
                  <a:xfrm rot="20482552">
                    <a:off x="3397113" y="1205356"/>
                    <a:ext cx="287145" cy="460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36"/>
                  <p:cNvSpPr/>
                  <p:nvPr/>
                </p:nvSpPr>
                <p:spPr>
                  <a:xfrm rot="20482552">
                    <a:off x="3088345" y="1297932"/>
                    <a:ext cx="287145" cy="49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ounded Rectangle 37"/>
                  <p:cNvSpPr/>
                  <p:nvPr/>
                </p:nvSpPr>
                <p:spPr>
                  <a:xfrm rot="20482552">
                    <a:off x="2892095" y="646175"/>
                    <a:ext cx="287145" cy="648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ounded Rectangle 38"/>
                  <p:cNvSpPr/>
                  <p:nvPr/>
                </p:nvSpPr>
                <p:spPr>
                  <a:xfrm rot="20482552">
                    <a:off x="3327829" y="2116177"/>
                    <a:ext cx="524820" cy="315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ounded Rectangle 39"/>
                  <p:cNvSpPr/>
                  <p:nvPr/>
                </p:nvSpPr>
                <p:spPr>
                  <a:xfrm rot="20482552">
                    <a:off x="3489826" y="427812"/>
                    <a:ext cx="267765" cy="410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ounded Rectangle 40"/>
                  <p:cNvSpPr/>
                  <p:nvPr/>
                </p:nvSpPr>
                <p:spPr>
                  <a:xfrm rot="20482552">
                    <a:off x="4019429" y="295478"/>
                    <a:ext cx="229455" cy="1338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owchart: Manual Input 41"/>
                  <p:cNvSpPr/>
                  <p:nvPr/>
                </p:nvSpPr>
                <p:spPr>
                  <a:xfrm rot="20446775" flipH="1">
                    <a:off x="3217323" y="1820943"/>
                    <a:ext cx="501462" cy="21664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owchart: Manual Input 42"/>
                  <p:cNvSpPr/>
                  <p:nvPr/>
                </p:nvSpPr>
                <p:spPr>
                  <a:xfrm rot="20644544" flipH="1" flipV="1">
                    <a:off x="3364807" y="3978851"/>
                    <a:ext cx="450866" cy="481543"/>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owchart: Manual Input 44"/>
                  <p:cNvSpPr/>
                  <p:nvPr/>
                </p:nvSpPr>
                <p:spPr>
                  <a:xfrm rot="9764596">
                    <a:off x="3877917" y="3785839"/>
                    <a:ext cx="509456" cy="386764"/>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lowchart: Manual Input 45"/>
                  <p:cNvSpPr/>
                  <p:nvPr/>
                </p:nvSpPr>
                <p:spPr>
                  <a:xfrm rot="20395234" flipH="1">
                    <a:off x="3198506" y="3630204"/>
                    <a:ext cx="355086" cy="27586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owchart: Card 46"/>
                  <p:cNvSpPr/>
                  <p:nvPr/>
                </p:nvSpPr>
                <p:spPr>
                  <a:xfrm rot="9823214">
                    <a:off x="3042474" y="3079036"/>
                    <a:ext cx="477136" cy="471872"/>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lowchart: Card 47"/>
                  <p:cNvSpPr/>
                  <p:nvPr/>
                </p:nvSpPr>
                <p:spPr>
                  <a:xfrm rot="20528327" flipV="1">
                    <a:off x="3630848" y="2888830"/>
                    <a:ext cx="498865" cy="472532"/>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ounded Rectangle 51"/>
                  <p:cNvSpPr/>
                  <p:nvPr/>
                </p:nvSpPr>
                <p:spPr>
                  <a:xfrm rot="20543230">
                    <a:off x="2312446" y="376330"/>
                    <a:ext cx="637223" cy="273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ounded Rectangle 52"/>
                  <p:cNvSpPr/>
                  <p:nvPr/>
                </p:nvSpPr>
                <p:spPr>
                  <a:xfrm rot="20668074">
                    <a:off x="1829534" y="590234"/>
                    <a:ext cx="346282" cy="261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54"/>
                <p:cNvSpPr/>
                <p:nvPr/>
              </p:nvSpPr>
              <p:spPr>
                <a:xfrm rot="20721788">
                  <a:off x="8079829" y="3358064"/>
                  <a:ext cx="90805" cy="4467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rot="20721788">
                  <a:off x="8253747" y="3986127"/>
                  <a:ext cx="97973" cy="46546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rot="20811246">
                  <a:off x="7542381" y="3426687"/>
                  <a:ext cx="505092" cy="998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rot="20767952">
                  <a:off x="7701074" y="3557162"/>
                  <a:ext cx="114571" cy="10253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rot="20786725">
                  <a:off x="7920920" y="4403395"/>
                  <a:ext cx="387153" cy="1005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rot="21078272">
                  <a:off x="6867987" y="3544504"/>
                  <a:ext cx="544649" cy="9893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rot="20749845">
                  <a:off x="7333819" y="3913105"/>
                  <a:ext cx="194703" cy="9931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rot="20717766">
                  <a:off x="7356225" y="3612256"/>
                  <a:ext cx="113109" cy="30473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rot="20585943">
                  <a:off x="6943283" y="3657786"/>
                  <a:ext cx="120242" cy="45279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rot="20768091">
                  <a:off x="7401306" y="4136705"/>
                  <a:ext cx="186520" cy="794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rot="20709884">
                  <a:off x="7532082" y="4205612"/>
                  <a:ext cx="113805" cy="31702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Snip Same Side Corner Rectangle 67"/>
                <p:cNvSpPr/>
                <p:nvPr/>
              </p:nvSpPr>
              <p:spPr>
                <a:xfrm rot="9932875">
                  <a:off x="7218896" y="4556359"/>
                  <a:ext cx="479377" cy="108080"/>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rot="20486782">
                  <a:off x="7145160" y="4209208"/>
                  <a:ext cx="93700" cy="39698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rot="20822703">
                  <a:off x="8335376" y="3534111"/>
                  <a:ext cx="586768" cy="9498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rot="20750037">
                  <a:off x="8529019" y="4253047"/>
                  <a:ext cx="580750" cy="9002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p:cNvSpPr/>
                <p:nvPr/>
              </p:nvSpPr>
              <p:spPr>
                <a:xfrm rot="20825252">
                  <a:off x="8437858" y="3673422"/>
                  <a:ext cx="109959" cy="6382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p:cNvSpPr/>
                <p:nvPr/>
              </p:nvSpPr>
              <p:spPr>
                <a:xfrm rot="20808899">
                  <a:off x="8846087" y="3579480"/>
                  <a:ext cx="106683" cy="2482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rot="20703456">
                  <a:off x="8973229" y="3933056"/>
                  <a:ext cx="106823" cy="3635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rot="20746300">
                  <a:off x="9664957" y="3303139"/>
                  <a:ext cx="96005" cy="8273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p:cNvSpPr/>
                <p:nvPr/>
              </p:nvSpPr>
              <p:spPr>
                <a:xfrm rot="20828964">
                  <a:off x="9148574" y="3353771"/>
                  <a:ext cx="521805" cy="990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rot="20838804">
                  <a:off x="9102080" y="3410064"/>
                  <a:ext cx="102649" cy="3607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rot="20701568">
                  <a:off x="9263729" y="4096430"/>
                  <a:ext cx="516125" cy="9714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rot="20688736">
                  <a:off x="9227874" y="3874500"/>
                  <a:ext cx="97513" cy="27733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rot="20717606">
                  <a:off x="9890258" y="3540615"/>
                  <a:ext cx="546233" cy="998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rot="20781903">
                  <a:off x="9956449" y="3680597"/>
                  <a:ext cx="98780" cy="3129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p:cNvSpPr/>
                <p:nvPr/>
              </p:nvSpPr>
              <p:spPr>
                <a:xfrm rot="20764824">
                  <a:off x="10688265" y="3422543"/>
                  <a:ext cx="109653" cy="39069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Snip Same Side Corner Rectangle 85"/>
                <p:cNvSpPr/>
                <p:nvPr/>
              </p:nvSpPr>
              <p:spPr>
                <a:xfrm rot="9930478">
                  <a:off x="10001604" y="3882560"/>
                  <a:ext cx="879577" cy="98696"/>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p:cNvSpPr/>
                <p:nvPr/>
              </p:nvSpPr>
              <p:spPr>
                <a:xfrm rot="20739430">
                  <a:off x="9830550" y="3316758"/>
                  <a:ext cx="538495" cy="8876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p:cNvSpPr/>
                <p:nvPr/>
              </p:nvSpPr>
              <p:spPr>
                <a:xfrm rot="20770222">
                  <a:off x="9790959" y="3078766"/>
                  <a:ext cx="96858" cy="29796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p:cNvSpPr/>
                <p:nvPr/>
              </p:nvSpPr>
              <p:spPr>
                <a:xfrm rot="20788216">
                  <a:off x="10554521" y="2911319"/>
                  <a:ext cx="107447" cy="38455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Snip Same Side Corner Rectangle 89"/>
                <p:cNvSpPr/>
                <p:nvPr/>
              </p:nvSpPr>
              <p:spPr>
                <a:xfrm rot="20800348">
                  <a:off x="9718274" y="2895430"/>
                  <a:ext cx="888842" cy="99712"/>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rot="20806282">
                  <a:off x="10790180" y="2835327"/>
                  <a:ext cx="112420" cy="4045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rot="20770723">
                  <a:off x="11152795" y="3050349"/>
                  <a:ext cx="303882" cy="10683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ound Same Side Corner Rectangle 92"/>
                <p:cNvSpPr/>
                <p:nvPr/>
              </p:nvSpPr>
              <p:spPr>
                <a:xfrm rot="20805627">
                  <a:off x="10713961" y="2678318"/>
                  <a:ext cx="788714" cy="99963"/>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p:cNvSpPr/>
                <p:nvPr/>
              </p:nvSpPr>
              <p:spPr>
                <a:xfrm rot="268452">
                  <a:off x="11381032" y="2695737"/>
                  <a:ext cx="97010" cy="4056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p:cNvSpPr/>
                <p:nvPr/>
              </p:nvSpPr>
              <p:spPr>
                <a:xfrm rot="20833446">
                  <a:off x="10953326" y="3357178"/>
                  <a:ext cx="97427" cy="491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Flowchart: Card 96"/>
                <p:cNvSpPr/>
                <p:nvPr/>
              </p:nvSpPr>
              <p:spPr>
                <a:xfrm rot="9965067">
                  <a:off x="10999125" y="3718277"/>
                  <a:ext cx="416750" cy="82065"/>
                </a:xfrm>
                <a:prstGeom prst="flowChartPunchedCar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p:cNvSpPr/>
                <p:nvPr/>
              </p:nvSpPr>
              <p:spPr>
                <a:xfrm rot="321250">
                  <a:off x="11344571" y="3276402"/>
                  <a:ext cx="97886" cy="4252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p:cNvSpPr/>
                <p:nvPr/>
              </p:nvSpPr>
              <p:spPr>
                <a:xfrm rot="20711168">
                  <a:off x="11222423" y="3266224"/>
                  <a:ext cx="246599" cy="872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ound Same Side Corner Rectangle 104"/>
                <p:cNvSpPr/>
                <p:nvPr/>
              </p:nvSpPr>
              <p:spPr>
                <a:xfrm rot="801093">
                  <a:off x="10376651" y="932718"/>
                  <a:ext cx="1236857" cy="96990"/>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p:cNvSpPr/>
                <p:nvPr/>
              </p:nvSpPr>
              <p:spPr>
                <a:xfrm rot="968346" flipV="1">
                  <a:off x="10374875" y="901907"/>
                  <a:ext cx="88583" cy="89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p:cNvSpPr/>
                <p:nvPr/>
              </p:nvSpPr>
              <p:spPr>
                <a:xfrm rot="275851">
                  <a:off x="11488632" y="1154428"/>
                  <a:ext cx="92151" cy="30174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p:cNvSpPr/>
                <p:nvPr/>
              </p:nvSpPr>
              <p:spPr>
                <a:xfrm rot="1653365">
                  <a:off x="10214043" y="1316202"/>
                  <a:ext cx="1001449" cy="7731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Flowchart: Card 110"/>
                <p:cNvSpPr/>
                <p:nvPr/>
              </p:nvSpPr>
              <p:spPr>
                <a:xfrm rot="7224155">
                  <a:off x="11097954" y="1569257"/>
                  <a:ext cx="166399" cy="91153"/>
                </a:xfrm>
                <a:prstGeom prst="flowChartPunchedCar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Flowchart: Process 111"/>
                <p:cNvSpPr/>
                <p:nvPr/>
              </p:nvSpPr>
              <p:spPr>
                <a:xfrm rot="712208">
                  <a:off x="9122125" y="669267"/>
                  <a:ext cx="1026246" cy="90674"/>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Snip Single Corner Rectangle 112"/>
                <p:cNvSpPr/>
                <p:nvPr/>
              </p:nvSpPr>
              <p:spPr>
                <a:xfrm rot="558431">
                  <a:off x="10131696" y="778292"/>
                  <a:ext cx="93153" cy="178945"/>
                </a:xfrm>
                <a:prstGeom prst="snip1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Snip Single Corner Rectangle 113"/>
                <p:cNvSpPr/>
                <p:nvPr/>
              </p:nvSpPr>
              <p:spPr>
                <a:xfrm rot="10078015">
                  <a:off x="9189290" y="599324"/>
                  <a:ext cx="105530" cy="564374"/>
                </a:xfrm>
                <a:prstGeom prst="snip1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p:cNvSpPr/>
                <p:nvPr/>
              </p:nvSpPr>
              <p:spPr>
                <a:xfrm rot="20803736">
                  <a:off x="9341600" y="1007402"/>
                  <a:ext cx="441676" cy="1029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ound Same Side Corner Rectangle 116"/>
                <p:cNvSpPr/>
                <p:nvPr/>
              </p:nvSpPr>
              <p:spPr>
                <a:xfrm rot="20875850">
                  <a:off x="9292476" y="1278751"/>
                  <a:ext cx="369579" cy="95748"/>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p:cNvSpPr/>
                <p:nvPr/>
              </p:nvSpPr>
              <p:spPr>
                <a:xfrm rot="20951713">
                  <a:off x="9378647" y="1401541"/>
                  <a:ext cx="104703" cy="65479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p:cNvSpPr/>
                <p:nvPr/>
              </p:nvSpPr>
              <p:spPr>
                <a:xfrm rot="20947443">
                  <a:off x="9584623" y="1344137"/>
                  <a:ext cx="91330" cy="774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138"/>
                <p:cNvSpPr/>
                <p:nvPr/>
              </p:nvSpPr>
              <p:spPr>
                <a:xfrm rot="20766667">
                  <a:off x="6041148" y="2958119"/>
                  <a:ext cx="364443" cy="8638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rot="20284412">
                  <a:off x="6143942" y="3328942"/>
                  <a:ext cx="387682" cy="8046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Snip Same Side Corner Rectangle 140"/>
                <p:cNvSpPr/>
                <p:nvPr/>
              </p:nvSpPr>
              <p:spPr>
                <a:xfrm rot="4561087">
                  <a:off x="6289296" y="3066208"/>
                  <a:ext cx="420619" cy="87386"/>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rot="20679188">
                  <a:off x="5408500" y="3090476"/>
                  <a:ext cx="484169" cy="8775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Rectangle 142"/>
                <p:cNvSpPr/>
                <p:nvPr/>
              </p:nvSpPr>
              <p:spPr>
                <a:xfrm rot="20772521">
                  <a:off x="5529893" y="3435746"/>
                  <a:ext cx="483322" cy="8730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143"/>
                <p:cNvSpPr/>
                <p:nvPr/>
              </p:nvSpPr>
              <p:spPr>
                <a:xfrm rot="20706591">
                  <a:off x="5445667" y="3142765"/>
                  <a:ext cx="73543" cy="42871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ound Same Side Corner Rectangle 144"/>
                <p:cNvSpPr/>
                <p:nvPr/>
              </p:nvSpPr>
              <p:spPr>
                <a:xfrm rot="4698882" flipV="1">
                  <a:off x="6526229" y="2984137"/>
                  <a:ext cx="414919" cy="109324"/>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ound Same Side Corner Rectangle 146"/>
                <p:cNvSpPr/>
                <p:nvPr/>
              </p:nvSpPr>
              <p:spPr>
                <a:xfrm rot="4523179">
                  <a:off x="6989245" y="2915362"/>
                  <a:ext cx="462970" cy="93614"/>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147"/>
                <p:cNvSpPr/>
                <p:nvPr/>
              </p:nvSpPr>
              <p:spPr>
                <a:xfrm rot="20793740">
                  <a:off x="7016819" y="2762969"/>
                  <a:ext cx="113859" cy="944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Rectangle 148"/>
                <p:cNvSpPr/>
                <p:nvPr/>
              </p:nvSpPr>
              <p:spPr>
                <a:xfrm rot="21134764">
                  <a:off x="6826225" y="3126258"/>
                  <a:ext cx="424841" cy="960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ectangle 149"/>
                <p:cNvSpPr/>
                <p:nvPr/>
              </p:nvSpPr>
              <p:spPr>
                <a:xfrm rot="20987274">
                  <a:off x="6759882" y="2811216"/>
                  <a:ext cx="94806" cy="10017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ound Same Side Corner Rectangle 150"/>
                <p:cNvSpPr/>
                <p:nvPr/>
              </p:nvSpPr>
              <p:spPr>
                <a:xfrm rot="9885685">
                  <a:off x="6578434" y="2559815"/>
                  <a:ext cx="593477" cy="100965"/>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ectangle 151"/>
                <p:cNvSpPr/>
                <p:nvPr/>
              </p:nvSpPr>
              <p:spPr>
                <a:xfrm rot="20663043">
                  <a:off x="6514024" y="2248039"/>
                  <a:ext cx="113456" cy="3782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Rectangle 152"/>
                <p:cNvSpPr/>
                <p:nvPr/>
              </p:nvSpPr>
              <p:spPr>
                <a:xfrm rot="20916556">
                  <a:off x="6983276" y="2123508"/>
                  <a:ext cx="108893" cy="39700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Rectangle 153"/>
                <p:cNvSpPr/>
                <p:nvPr/>
              </p:nvSpPr>
              <p:spPr>
                <a:xfrm rot="20799321">
                  <a:off x="6857350" y="1817709"/>
                  <a:ext cx="119081" cy="1843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154"/>
                <p:cNvSpPr/>
                <p:nvPr/>
              </p:nvSpPr>
              <p:spPr>
                <a:xfrm rot="20768482">
                  <a:off x="6386858" y="1929118"/>
                  <a:ext cx="101658" cy="17392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ectangle 155"/>
                <p:cNvSpPr/>
                <p:nvPr/>
              </p:nvSpPr>
              <p:spPr>
                <a:xfrm rot="20771586">
                  <a:off x="6478859" y="1877735"/>
                  <a:ext cx="376817" cy="11295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ectangle 156"/>
                <p:cNvSpPr/>
                <p:nvPr/>
              </p:nvSpPr>
              <p:spPr>
                <a:xfrm rot="20460997">
                  <a:off x="5181292" y="702380"/>
                  <a:ext cx="596145" cy="982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ectangle 157"/>
                <p:cNvSpPr/>
                <p:nvPr/>
              </p:nvSpPr>
              <p:spPr>
                <a:xfrm rot="20474052">
                  <a:off x="5709968" y="724543"/>
                  <a:ext cx="114909" cy="2496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ectangle 158"/>
                <p:cNvSpPr/>
                <p:nvPr/>
              </p:nvSpPr>
              <p:spPr>
                <a:xfrm rot="20539821">
                  <a:off x="4589355" y="899908"/>
                  <a:ext cx="566062" cy="839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p:cNvSpPr/>
                <p:nvPr/>
              </p:nvSpPr>
              <p:spPr>
                <a:xfrm rot="20563209">
                  <a:off x="4633510" y="1051300"/>
                  <a:ext cx="89167" cy="698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p:cNvSpPr/>
                <p:nvPr/>
              </p:nvSpPr>
              <p:spPr>
                <a:xfrm rot="20494644">
                  <a:off x="5380983" y="1230561"/>
                  <a:ext cx="568512" cy="10997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161"/>
                <p:cNvSpPr/>
                <p:nvPr/>
              </p:nvSpPr>
              <p:spPr>
                <a:xfrm rot="20480484">
                  <a:off x="5816312" y="1098275"/>
                  <a:ext cx="90807" cy="576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p:cNvSpPr/>
                <p:nvPr/>
              </p:nvSpPr>
              <p:spPr>
                <a:xfrm rot="20505747">
                  <a:off x="4782282" y="1414572"/>
                  <a:ext cx="566210" cy="11521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Rectangle 163"/>
                <p:cNvSpPr/>
                <p:nvPr/>
              </p:nvSpPr>
              <p:spPr>
                <a:xfrm rot="20481325">
                  <a:off x="4718640" y="1224149"/>
                  <a:ext cx="110717" cy="25714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164"/>
                <p:cNvSpPr/>
                <p:nvPr/>
              </p:nvSpPr>
              <p:spPr>
                <a:xfrm rot="20564124">
                  <a:off x="6258533" y="1299961"/>
                  <a:ext cx="95880" cy="38939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p:cNvSpPr/>
                <p:nvPr/>
              </p:nvSpPr>
              <p:spPr>
                <a:xfrm rot="20657103">
                  <a:off x="6714993" y="1184051"/>
                  <a:ext cx="90421" cy="3589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Rectangle 166"/>
                <p:cNvSpPr/>
                <p:nvPr/>
              </p:nvSpPr>
              <p:spPr>
                <a:xfrm rot="20562195">
                  <a:off x="6253502" y="1259656"/>
                  <a:ext cx="425400" cy="889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167"/>
                <p:cNvSpPr/>
                <p:nvPr/>
              </p:nvSpPr>
              <p:spPr>
                <a:xfrm rot="20626223">
                  <a:off x="6051926" y="481910"/>
                  <a:ext cx="366310" cy="12745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p:cNvSpPr/>
                <p:nvPr/>
              </p:nvSpPr>
              <p:spPr>
                <a:xfrm rot="20626223">
                  <a:off x="6257388" y="1011798"/>
                  <a:ext cx="366247" cy="12745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Rectangle 169"/>
                <p:cNvSpPr/>
                <p:nvPr/>
              </p:nvSpPr>
              <p:spPr>
                <a:xfrm rot="20548460">
                  <a:off x="6509267" y="376838"/>
                  <a:ext cx="152999" cy="6994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p:cNvSpPr/>
                <p:nvPr/>
              </p:nvSpPr>
              <p:spPr>
                <a:xfrm rot="20696695">
                  <a:off x="5929974" y="548487"/>
                  <a:ext cx="133019" cy="20106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p:cNvSpPr/>
                <p:nvPr/>
              </p:nvSpPr>
              <p:spPr>
                <a:xfrm rot="20696695">
                  <a:off x="6127057" y="961159"/>
                  <a:ext cx="133019" cy="25111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8" name="Flowchart: Manual Input 177"/>
              <p:cNvSpPr/>
              <p:nvPr/>
            </p:nvSpPr>
            <p:spPr>
              <a:xfrm rot="14876668">
                <a:off x="1816177" y="4215874"/>
                <a:ext cx="850162" cy="572793"/>
              </a:xfrm>
              <a:prstGeom prst="flowChartManualInp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Flowchart: Process 179"/>
              <p:cNvSpPr/>
              <p:nvPr/>
            </p:nvSpPr>
            <p:spPr>
              <a:xfrm rot="20507432">
                <a:off x="1503825" y="3723634"/>
                <a:ext cx="282788" cy="222911"/>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p:cNvSpPr/>
              <p:nvPr/>
            </p:nvSpPr>
            <p:spPr>
              <a:xfrm rot="20467794">
                <a:off x="1112342" y="1101997"/>
                <a:ext cx="2002664" cy="182936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Rectangle 185"/>
              <p:cNvSpPr/>
              <p:nvPr/>
            </p:nvSpPr>
            <p:spPr>
              <a:xfrm rot="20482152">
                <a:off x="4992683" y="3829378"/>
                <a:ext cx="1848599" cy="10697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Flowchart: Manual Operation 186"/>
              <p:cNvSpPr/>
              <p:nvPr/>
            </p:nvSpPr>
            <p:spPr>
              <a:xfrm rot="4310263">
                <a:off x="3817533" y="4324832"/>
                <a:ext cx="970666" cy="1241645"/>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Flowchart: Process 187"/>
              <p:cNvSpPr/>
              <p:nvPr/>
            </p:nvSpPr>
            <p:spPr>
              <a:xfrm rot="20708646">
                <a:off x="7690309" y="1159963"/>
                <a:ext cx="766491" cy="999930"/>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Flowchart: Process 188"/>
              <p:cNvSpPr/>
              <p:nvPr/>
            </p:nvSpPr>
            <p:spPr>
              <a:xfrm rot="20844918">
                <a:off x="8711926" y="2339600"/>
                <a:ext cx="741186" cy="47807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Flowchart: Process 189"/>
              <p:cNvSpPr/>
              <p:nvPr/>
            </p:nvSpPr>
            <p:spPr>
              <a:xfrm rot="20734981">
                <a:off x="9809797" y="1173862"/>
                <a:ext cx="387953" cy="9674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Flowchart: Process 190"/>
              <p:cNvSpPr/>
              <p:nvPr/>
            </p:nvSpPr>
            <p:spPr>
              <a:xfrm rot="20853501">
                <a:off x="9656054" y="1822753"/>
                <a:ext cx="1302771" cy="123640"/>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L-Shape 192"/>
              <p:cNvSpPr/>
              <p:nvPr/>
            </p:nvSpPr>
            <p:spPr>
              <a:xfrm rot="20730619">
                <a:off x="9565253" y="2212447"/>
                <a:ext cx="385704" cy="467015"/>
              </a:xfrm>
              <a:prstGeom prst="corner">
                <a:avLst>
                  <a:gd name="adj1" fmla="val 27516"/>
                  <a:gd name="adj2" fmla="val 2545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L-Shape 193"/>
              <p:cNvSpPr/>
              <p:nvPr/>
            </p:nvSpPr>
            <p:spPr>
              <a:xfrm rot="15473846">
                <a:off x="9999888" y="2158700"/>
                <a:ext cx="455192" cy="377350"/>
              </a:xfrm>
              <a:prstGeom prst="corner">
                <a:avLst>
                  <a:gd name="adj1" fmla="val 27516"/>
                  <a:gd name="adj2" fmla="val 2545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5" name="Flowchart: Process 194"/>
              <p:cNvSpPr/>
              <p:nvPr/>
            </p:nvSpPr>
            <p:spPr>
              <a:xfrm rot="20750621">
                <a:off x="9987617" y="2138719"/>
                <a:ext cx="285340" cy="92389"/>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Flowchart: Process 195"/>
              <p:cNvSpPr/>
              <p:nvPr/>
            </p:nvSpPr>
            <p:spPr>
              <a:xfrm rot="20841879">
                <a:off x="9619330" y="2210916"/>
                <a:ext cx="290000" cy="89894"/>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Flowchart: Process 196"/>
              <p:cNvSpPr/>
              <p:nvPr/>
            </p:nvSpPr>
            <p:spPr>
              <a:xfrm rot="20827993">
                <a:off x="10638596" y="2273170"/>
                <a:ext cx="864479" cy="102555"/>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Flowchart: Process 197"/>
              <p:cNvSpPr/>
              <p:nvPr/>
            </p:nvSpPr>
            <p:spPr>
              <a:xfrm rot="15287236">
                <a:off x="10475146" y="2127605"/>
                <a:ext cx="337150" cy="11356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Flowchart: Process 199"/>
              <p:cNvSpPr/>
              <p:nvPr/>
            </p:nvSpPr>
            <p:spPr>
              <a:xfrm rot="20853040">
                <a:off x="10662089" y="1940594"/>
                <a:ext cx="646258" cy="10939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Flowchart: Process 200"/>
              <p:cNvSpPr/>
              <p:nvPr/>
            </p:nvSpPr>
            <p:spPr>
              <a:xfrm rot="269834">
                <a:off x="11419177" y="1779587"/>
                <a:ext cx="104627" cy="505819"/>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3" name="Oval 172"/>
            <p:cNvSpPr/>
            <p:nvPr/>
          </p:nvSpPr>
          <p:spPr>
            <a:xfrm>
              <a:off x="4315983" y="4564209"/>
              <a:ext cx="1048577" cy="10056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ZoneTexte 7"/>
            <p:cNvSpPr txBox="1"/>
            <p:nvPr/>
          </p:nvSpPr>
          <p:spPr>
            <a:xfrm>
              <a:off x="4449097" y="2211057"/>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1 </a:t>
              </a:r>
            </a:p>
          </p:txBody>
        </p:sp>
        <p:sp>
          <p:nvSpPr>
            <p:cNvPr id="199" name="ZoneTexte 7"/>
            <p:cNvSpPr txBox="1"/>
            <p:nvPr/>
          </p:nvSpPr>
          <p:spPr>
            <a:xfrm>
              <a:off x="5002060" y="2955140"/>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2 </a:t>
              </a:r>
            </a:p>
          </p:txBody>
        </p:sp>
        <p:sp>
          <p:nvSpPr>
            <p:cNvPr id="204" name="ZoneTexte 7"/>
            <p:cNvSpPr txBox="1"/>
            <p:nvPr/>
          </p:nvSpPr>
          <p:spPr>
            <a:xfrm>
              <a:off x="913887" y="3908276"/>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4 </a:t>
              </a:r>
            </a:p>
          </p:txBody>
        </p:sp>
        <p:sp>
          <p:nvSpPr>
            <p:cNvPr id="205" name="ZoneTexte 7"/>
            <p:cNvSpPr txBox="1"/>
            <p:nvPr/>
          </p:nvSpPr>
          <p:spPr>
            <a:xfrm>
              <a:off x="1186654" y="2454082"/>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3 </a:t>
              </a:r>
            </a:p>
          </p:txBody>
        </p:sp>
        <p:sp>
          <p:nvSpPr>
            <p:cNvPr id="206" name="ZoneTexte 7"/>
            <p:cNvSpPr txBox="1"/>
            <p:nvPr/>
          </p:nvSpPr>
          <p:spPr>
            <a:xfrm>
              <a:off x="2456435" y="4688607"/>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6 </a:t>
              </a:r>
            </a:p>
          </p:txBody>
        </p:sp>
        <p:sp>
          <p:nvSpPr>
            <p:cNvPr id="207" name="ZoneTexte 7"/>
            <p:cNvSpPr txBox="1"/>
            <p:nvPr/>
          </p:nvSpPr>
          <p:spPr>
            <a:xfrm>
              <a:off x="3269631" y="4259150"/>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7 </a:t>
              </a:r>
            </a:p>
          </p:txBody>
        </p:sp>
        <p:sp>
          <p:nvSpPr>
            <p:cNvPr id="212" name="ZoneTexte 7"/>
            <p:cNvSpPr txBox="1"/>
            <p:nvPr/>
          </p:nvSpPr>
          <p:spPr>
            <a:xfrm>
              <a:off x="1260527" y="4428692"/>
              <a:ext cx="297322" cy="369332"/>
            </a:xfrm>
            <a:prstGeom prst="rect">
              <a:avLst/>
            </a:prstGeom>
            <a:noFill/>
          </p:spPr>
          <p:txBody>
            <a:bodyPr wrap="square" rtlCol="0">
              <a:spAutoFit/>
            </a:bodyPr>
            <a:lstStyle/>
            <a:p>
              <a:r>
                <a:rPr lang="fr-FR" dirty="0">
                  <a:latin typeface="Times New Roman" pitchFamily="18" charset="0"/>
                  <a:cs typeface="Times New Roman" pitchFamily="18" charset="0"/>
                </a:rPr>
                <a:t>5 </a:t>
              </a:r>
            </a:p>
          </p:txBody>
        </p:sp>
        <p:pic>
          <p:nvPicPr>
            <p:cNvPr id="215" name="Image 81"/>
            <p:cNvPicPr>
              <a:picLocks noChangeAspect="1"/>
            </p:cNvPicPr>
            <p:nvPr/>
          </p:nvPicPr>
          <p:blipFill>
            <a:blip r:embed="rId4" cstate="print"/>
            <a:srcRect/>
            <a:stretch>
              <a:fillRect/>
            </a:stretch>
          </p:blipFill>
          <p:spPr>
            <a:xfrm rot="16568286">
              <a:off x="6191698" y="1507050"/>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0" name="ZoneTexte 7"/>
            <p:cNvSpPr txBox="1"/>
            <p:nvPr/>
          </p:nvSpPr>
          <p:spPr>
            <a:xfrm>
              <a:off x="2747366" y="6221398"/>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grpSp>
      <p:sp>
        <p:nvSpPr>
          <p:cNvPr id="213" name="Rectangle 21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14" name="Rectangle 21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21" name="Rounded Rectangle 220"/>
          <p:cNvSpPr/>
          <p:nvPr/>
        </p:nvSpPr>
        <p:spPr>
          <a:xfrm>
            <a:off x="6022829" y="175681"/>
            <a:ext cx="4676775" cy="51719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400" b="1" dirty="0"/>
              <a:t>TYPOLOGIE D’HABITAT</a:t>
            </a:r>
          </a:p>
        </p:txBody>
      </p:sp>
      <p:sp>
        <p:nvSpPr>
          <p:cNvPr id="222" name="Rounded Rectangle 221"/>
          <p:cNvSpPr/>
          <p:nvPr/>
        </p:nvSpPr>
        <p:spPr>
          <a:xfrm>
            <a:off x="1267019" y="175682"/>
            <a:ext cx="3684491" cy="502004"/>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223" name="Rectangle 222">
            <a:extLst>
              <a:ext uri="{FF2B5EF4-FFF2-40B4-BE49-F238E27FC236}">
                <a16:creationId xmlns:a16="http://schemas.microsoft.com/office/drawing/2014/main" id="{29F056F4-CE7C-45FC-AB14-21AD6138D9DC}"/>
              </a:ext>
            </a:extLst>
          </p:cNvPr>
          <p:cNvSpPr/>
          <p:nvPr/>
        </p:nvSpPr>
        <p:spPr>
          <a:xfrm>
            <a:off x="94133" y="1025236"/>
            <a:ext cx="1433818" cy="778157"/>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SITUATION GEOGRAPHIQUE  </a:t>
            </a:r>
          </a:p>
        </p:txBody>
      </p:sp>
      <p:sp>
        <p:nvSpPr>
          <p:cNvPr id="224" name="Rectangle 223">
            <a:extLst>
              <a:ext uri="{FF2B5EF4-FFF2-40B4-BE49-F238E27FC236}">
                <a16:creationId xmlns:a16="http://schemas.microsoft.com/office/drawing/2014/main" id="{29F056F4-CE7C-45FC-AB14-21AD6138D9DC}"/>
              </a:ext>
            </a:extLst>
          </p:cNvPr>
          <p:cNvSpPr/>
          <p:nvPr/>
        </p:nvSpPr>
        <p:spPr>
          <a:xfrm>
            <a:off x="39046" y="3355452"/>
            <a:ext cx="1739408" cy="1061030"/>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TYPOLOGIE D’HABITAT</a:t>
            </a:r>
          </a:p>
        </p:txBody>
      </p:sp>
      <p:sp>
        <p:nvSpPr>
          <p:cNvPr id="227" name="Rectangle 226">
            <a:extLst>
              <a:ext uri="{FF2B5EF4-FFF2-40B4-BE49-F238E27FC236}">
                <a16:creationId xmlns:a16="http://schemas.microsoft.com/office/drawing/2014/main" id="{3CA450CF-60D0-40E6-A11F-B06B70542D7C}"/>
              </a:ext>
            </a:extLst>
          </p:cNvPr>
          <p:cNvSpPr/>
          <p:nvPr/>
        </p:nvSpPr>
        <p:spPr>
          <a:xfrm>
            <a:off x="58891" y="2243004"/>
            <a:ext cx="1498592" cy="779300"/>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ELEMENTS DE REPERE</a:t>
            </a:r>
          </a:p>
        </p:txBody>
      </p:sp>
      <p:sp>
        <p:nvSpPr>
          <p:cNvPr id="228" name="Rectangle 227">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BATI ET NON BATI</a:t>
            </a:r>
          </a:p>
        </p:txBody>
      </p:sp>
      <p:sp>
        <p:nvSpPr>
          <p:cNvPr id="229" name="Rectangle 228">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ACCESSIBILITÉ </a:t>
            </a:r>
            <a:endParaRPr lang="en-US" sz="1100" b="1" dirty="0">
              <a:solidFill>
                <a:schemeClr val="tx1"/>
              </a:solidFill>
              <a:latin typeface="Arial Black" panose="020B0A04020102020204" pitchFamily="34" charset="0"/>
            </a:endParaRPr>
          </a:p>
        </p:txBody>
      </p:sp>
      <p:sp>
        <p:nvSpPr>
          <p:cNvPr id="203" name="Rectangle 202">
            <a:extLst>
              <a:ext uri="{FF2B5EF4-FFF2-40B4-BE49-F238E27FC236}">
                <a16:creationId xmlns:a16="http://schemas.microsoft.com/office/drawing/2014/main" id="{AE55196A-4F95-4E11-AC57-1BABAB1516B5}"/>
              </a:ext>
            </a:extLst>
          </p:cNvPr>
          <p:cNvSpPr/>
          <p:nvPr/>
        </p:nvSpPr>
        <p:spPr>
          <a:xfrm>
            <a:off x="6998969" y="4887099"/>
            <a:ext cx="1153776" cy="288903"/>
          </a:xfrm>
          <a:prstGeom prst="rect">
            <a:avLst/>
          </a:prstGeom>
          <a:solidFill>
            <a:srgbClr val="000000">
              <a:alpha val="63922"/>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Terrain d’étude</a:t>
            </a:r>
          </a:p>
        </p:txBody>
      </p:sp>
      <p:sp>
        <p:nvSpPr>
          <p:cNvPr id="225" name="Google Shape;10517;p83">
            <a:extLst>
              <a:ext uri="{FF2B5EF4-FFF2-40B4-BE49-F238E27FC236}">
                <a16:creationId xmlns:a16="http://schemas.microsoft.com/office/drawing/2014/main" id="{922D6F4A-6DD7-41EB-B8D4-163DAFAB54C4}"/>
              </a:ext>
            </a:extLst>
          </p:cNvPr>
          <p:cNvSpPr/>
          <p:nvPr/>
        </p:nvSpPr>
        <p:spPr>
          <a:xfrm>
            <a:off x="6291029" y="4421847"/>
            <a:ext cx="283194" cy="528283"/>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26" name="ZoneTexte 7"/>
          <p:cNvSpPr txBox="1"/>
          <p:nvPr/>
        </p:nvSpPr>
        <p:spPr>
          <a:xfrm>
            <a:off x="9600040" y="6326011"/>
            <a:ext cx="2046515" cy="369332"/>
          </a:xfrm>
          <a:prstGeom prst="rect">
            <a:avLst/>
          </a:prstGeom>
          <a:noFill/>
        </p:spPr>
        <p:txBody>
          <a:bodyPr wrap="square" rtlCol="0">
            <a:spAutoFit/>
          </a:bodyPr>
          <a:lstStyle/>
          <a:p>
            <a:r>
              <a:rPr lang="fr-FR" dirty="0" smtClean="0">
                <a:latin typeface="Times New Roman" pitchFamily="18" charset="0"/>
                <a:cs typeface="Times New Roman" pitchFamily="18" charset="0"/>
              </a:rPr>
              <a:t>Très actif,. </a:t>
            </a:r>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2347843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580">
                                          <p:stCondLst>
                                            <p:cond delay="0"/>
                                          </p:stCondLst>
                                        </p:cTn>
                                        <p:tgtEl>
                                          <p:spTgt spid="225"/>
                                        </p:tgtEl>
                                      </p:cBhvr>
                                    </p:animEffect>
                                    <p:anim calcmode="lin" valueType="num">
                                      <p:cBhvr>
                                        <p:cTn id="8" dur="1822" tmFilter="0,0; 0.14,0.36; 0.43,0.73; 0.71,0.91; 1.0,1.0">
                                          <p:stCondLst>
                                            <p:cond delay="0"/>
                                          </p:stCondLst>
                                        </p:cTn>
                                        <p:tgtEl>
                                          <p:spTgt spid="2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25"/>
                                        </p:tgtEl>
                                      </p:cBhvr>
                                      <p:to x="100000" y="60000"/>
                                    </p:animScale>
                                    <p:animScale>
                                      <p:cBhvr>
                                        <p:cTn id="14" dur="166" decel="50000">
                                          <p:stCondLst>
                                            <p:cond delay="676"/>
                                          </p:stCondLst>
                                        </p:cTn>
                                        <p:tgtEl>
                                          <p:spTgt spid="225"/>
                                        </p:tgtEl>
                                      </p:cBhvr>
                                      <p:to x="100000" y="100000"/>
                                    </p:animScale>
                                    <p:animScale>
                                      <p:cBhvr>
                                        <p:cTn id="15" dur="26">
                                          <p:stCondLst>
                                            <p:cond delay="1312"/>
                                          </p:stCondLst>
                                        </p:cTn>
                                        <p:tgtEl>
                                          <p:spTgt spid="225"/>
                                        </p:tgtEl>
                                      </p:cBhvr>
                                      <p:to x="100000" y="80000"/>
                                    </p:animScale>
                                    <p:animScale>
                                      <p:cBhvr>
                                        <p:cTn id="16" dur="166" decel="50000">
                                          <p:stCondLst>
                                            <p:cond delay="1338"/>
                                          </p:stCondLst>
                                        </p:cTn>
                                        <p:tgtEl>
                                          <p:spTgt spid="225"/>
                                        </p:tgtEl>
                                      </p:cBhvr>
                                      <p:to x="100000" y="100000"/>
                                    </p:animScale>
                                    <p:animScale>
                                      <p:cBhvr>
                                        <p:cTn id="17" dur="26">
                                          <p:stCondLst>
                                            <p:cond delay="1642"/>
                                          </p:stCondLst>
                                        </p:cTn>
                                        <p:tgtEl>
                                          <p:spTgt spid="225"/>
                                        </p:tgtEl>
                                      </p:cBhvr>
                                      <p:to x="100000" y="90000"/>
                                    </p:animScale>
                                    <p:animScale>
                                      <p:cBhvr>
                                        <p:cTn id="18" dur="166" decel="50000">
                                          <p:stCondLst>
                                            <p:cond delay="1668"/>
                                          </p:stCondLst>
                                        </p:cTn>
                                        <p:tgtEl>
                                          <p:spTgt spid="225"/>
                                        </p:tgtEl>
                                      </p:cBhvr>
                                      <p:to x="100000" y="100000"/>
                                    </p:animScale>
                                    <p:animScale>
                                      <p:cBhvr>
                                        <p:cTn id="19" dur="26">
                                          <p:stCondLst>
                                            <p:cond delay="1808"/>
                                          </p:stCondLst>
                                        </p:cTn>
                                        <p:tgtEl>
                                          <p:spTgt spid="225"/>
                                        </p:tgtEl>
                                      </p:cBhvr>
                                      <p:to x="100000" y="95000"/>
                                    </p:animScale>
                                    <p:animScale>
                                      <p:cBhvr>
                                        <p:cTn id="20" dur="166" decel="50000">
                                          <p:stCondLst>
                                            <p:cond delay="1834"/>
                                          </p:stCondLst>
                                        </p:cTn>
                                        <p:tgtEl>
                                          <p:spTgt spid="2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3"/>
                                        </p:tgtEl>
                                        <p:attrNameLst>
                                          <p:attrName>style.visibility</p:attrName>
                                        </p:attrNameLst>
                                      </p:cBhvr>
                                      <p:to>
                                        <p:strVal val="visible"/>
                                      </p:to>
                                    </p:set>
                                    <p:animEffect transition="in" filter="wipe(down)">
                                      <p:cBhvr>
                                        <p:cTn id="23" dur="580">
                                          <p:stCondLst>
                                            <p:cond delay="0"/>
                                          </p:stCondLst>
                                        </p:cTn>
                                        <p:tgtEl>
                                          <p:spTgt spid="203"/>
                                        </p:tgtEl>
                                      </p:cBhvr>
                                    </p:animEffect>
                                    <p:anim calcmode="lin" valueType="num">
                                      <p:cBhvr>
                                        <p:cTn id="24" dur="1822" tmFilter="0,0; 0.14,0.36; 0.43,0.73; 0.71,0.91; 1.0,1.0">
                                          <p:stCondLst>
                                            <p:cond delay="0"/>
                                          </p:stCondLst>
                                        </p:cTn>
                                        <p:tgtEl>
                                          <p:spTgt spid="20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3"/>
                                        </p:tgtEl>
                                        <p:attrNameLst>
                                          <p:attrName>ppt_y</p:attrName>
                                        </p:attrNameLst>
                                      </p:cBhvr>
                                      <p:tavLst>
                                        <p:tav tm="0" fmla="#ppt_y-sin(pi*$)/81">
                                          <p:val>
                                            <p:fltVal val="0"/>
                                          </p:val>
                                        </p:tav>
                                        <p:tav tm="100000">
                                          <p:val>
                                            <p:fltVal val="1"/>
                                          </p:val>
                                        </p:tav>
                                      </p:tavLst>
                                    </p:anim>
                                    <p:animScale>
                                      <p:cBhvr>
                                        <p:cTn id="29" dur="26">
                                          <p:stCondLst>
                                            <p:cond delay="650"/>
                                          </p:stCondLst>
                                        </p:cTn>
                                        <p:tgtEl>
                                          <p:spTgt spid="203"/>
                                        </p:tgtEl>
                                      </p:cBhvr>
                                      <p:to x="100000" y="60000"/>
                                    </p:animScale>
                                    <p:animScale>
                                      <p:cBhvr>
                                        <p:cTn id="30" dur="166" decel="50000">
                                          <p:stCondLst>
                                            <p:cond delay="676"/>
                                          </p:stCondLst>
                                        </p:cTn>
                                        <p:tgtEl>
                                          <p:spTgt spid="203"/>
                                        </p:tgtEl>
                                      </p:cBhvr>
                                      <p:to x="100000" y="100000"/>
                                    </p:animScale>
                                    <p:animScale>
                                      <p:cBhvr>
                                        <p:cTn id="31" dur="26">
                                          <p:stCondLst>
                                            <p:cond delay="1312"/>
                                          </p:stCondLst>
                                        </p:cTn>
                                        <p:tgtEl>
                                          <p:spTgt spid="203"/>
                                        </p:tgtEl>
                                      </p:cBhvr>
                                      <p:to x="100000" y="80000"/>
                                    </p:animScale>
                                    <p:animScale>
                                      <p:cBhvr>
                                        <p:cTn id="32" dur="166" decel="50000">
                                          <p:stCondLst>
                                            <p:cond delay="1338"/>
                                          </p:stCondLst>
                                        </p:cTn>
                                        <p:tgtEl>
                                          <p:spTgt spid="203"/>
                                        </p:tgtEl>
                                      </p:cBhvr>
                                      <p:to x="100000" y="100000"/>
                                    </p:animScale>
                                    <p:animScale>
                                      <p:cBhvr>
                                        <p:cTn id="33" dur="26">
                                          <p:stCondLst>
                                            <p:cond delay="1642"/>
                                          </p:stCondLst>
                                        </p:cTn>
                                        <p:tgtEl>
                                          <p:spTgt spid="203"/>
                                        </p:tgtEl>
                                      </p:cBhvr>
                                      <p:to x="100000" y="90000"/>
                                    </p:animScale>
                                    <p:animScale>
                                      <p:cBhvr>
                                        <p:cTn id="34" dur="166" decel="50000">
                                          <p:stCondLst>
                                            <p:cond delay="1668"/>
                                          </p:stCondLst>
                                        </p:cTn>
                                        <p:tgtEl>
                                          <p:spTgt spid="203"/>
                                        </p:tgtEl>
                                      </p:cBhvr>
                                      <p:to x="100000" y="100000"/>
                                    </p:animScale>
                                    <p:animScale>
                                      <p:cBhvr>
                                        <p:cTn id="35" dur="26">
                                          <p:stCondLst>
                                            <p:cond delay="1808"/>
                                          </p:stCondLst>
                                        </p:cTn>
                                        <p:tgtEl>
                                          <p:spTgt spid="203"/>
                                        </p:tgtEl>
                                      </p:cBhvr>
                                      <p:to x="100000" y="95000"/>
                                    </p:animScale>
                                    <p:animScale>
                                      <p:cBhvr>
                                        <p:cTn id="36" dur="166" decel="50000">
                                          <p:stCondLst>
                                            <p:cond delay="1834"/>
                                          </p:stCondLst>
                                        </p:cTn>
                                        <p:tgtEl>
                                          <p:spTgt spid="2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3" name="Rectangle 1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49"/>
            <a:ext cx="1433818" cy="835555"/>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SITUATION GEOGRAPHIQUE  </a:t>
            </a:r>
          </a:p>
        </p:txBody>
      </p:sp>
      <p:sp>
        <p:nvSpPr>
          <p:cNvPr id="9" name="Rectangle 8">
            <a:extLst>
              <a:ext uri="{FF2B5EF4-FFF2-40B4-BE49-F238E27FC236}">
                <a16:creationId xmlns:a16="http://schemas.microsoft.com/office/drawing/2014/main" id="{29F056F4-CE7C-45FC-AB14-21AD6138D9DC}"/>
              </a:ext>
            </a:extLst>
          </p:cNvPr>
          <p:cNvSpPr/>
          <p:nvPr/>
        </p:nvSpPr>
        <p:spPr>
          <a:xfrm>
            <a:off x="76513" y="3510422"/>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TYPOLOGIE D’HABITAT </a:t>
            </a:r>
          </a:p>
        </p:txBody>
      </p:sp>
      <p:sp>
        <p:nvSpPr>
          <p:cNvPr id="11" name="Rectangle 10">
            <a:extLst>
              <a:ext uri="{FF2B5EF4-FFF2-40B4-BE49-F238E27FC236}">
                <a16:creationId xmlns:a16="http://schemas.microsoft.com/office/drawing/2014/main" id="{E933A8FE-9409-4808-8AC1-86B7551ADD30}"/>
              </a:ext>
            </a:extLst>
          </p:cNvPr>
          <p:cNvSpPr/>
          <p:nvPr/>
        </p:nvSpPr>
        <p:spPr>
          <a:xfrm>
            <a:off x="33432" y="4492677"/>
            <a:ext cx="1724106" cy="1024268"/>
          </a:xfrm>
          <a:prstGeom prst="rect">
            <a:avLst/>
          </a:prstGeom>
          <a:solidFill>
            <a:schemeClr val="accent1">
              <a:lumMod val="75000"/>
            </a:schemeClr>
          </a:solidFill>
          <a:ln>
            <a:solidFill>
              <a:srgbClr val="000000"/>
            </a:solidFill>
          </a:ln>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BATI ET NON BATI</a:t>
            </a:r>
          </a:p>
        </p:txBody>
      </p:sp>
      <p:sp>
        <p:nvSpPr>
          <p:cNvPr id="14" name="Rectangle 13">
            <a:extLst>
              <a:ext uri="{FF2B5EF4-FFF2-40B4-BE49-F238E27FC236}">
                <a16:creationId xmlns:a16="http://schemas.microsoft.com/office/drawing/2014/main" id="{3CA450CF-60D0-40E6-A11F-B06B70542D7C}"/>
              </a:ext>
            </a:extLst>
          </p:cNvPr>
          <p:cNvSpPr/>
          <p:nvPr/>
        </p:nvSpPr>
        <p:spPr>
          <a:xfrm>
            <a:off x="89261" y="2251286"/>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ELEMENTS DE REPERE</a:t>
            </a:r>
          </a:p>
        </p:txBody>
      </p:sp>
      <p:grpSp>
        <p:nvGrpSpPr>
          <p:cNvPr id="23" name="Group 22"/>
          <p:cNvGrpSpPr/>
          <p:nvPr/>
        </p:nvGrpSpPr>
        <p:grpSpPr>
          <a:xfrm>
            <a:off x="2034160" y="980266"/>
            <a:ext cx="6516841" cy="4828140"/>
            <a:chOff x="672988" y="1447834"/>
            <a:chExt cx="9546957" cy="5200939"/>
          </a:xfrm>
        </p:grpSpPr>
        <p:grpSp>
          <p:nvGrpSpPr>
            <p:cNvPr id="24" name="Group 23"/>
            <p:cNvGrpSpPr/>
            <p:nvPr/>
          </p:nvGrpSpPr>
          <p:grpSpPr>
            <a:xfrm>
              <a:off x="672988" y="1447834"/>
              <a:ext cx="9546957" cy="5200939"/>
              <a:chOff x="914400" y="370704"/>
              <a:chExt cx="11006404" cy="6091881"/>
            </a:xfrm>
          </p:grpSpPr>
          <p:grpSp>
            <p:nvGrpSpPr>
              <p:cNvPr id="60" name="Group 59"/>
              <p:cNvGrpSpPr/>
              <p:nvPr/>
            </p:nvGrpSpPr>
            <p:grpSpPr>
              <a:xfrm>
                <a:off x="914400" y="370704"/>
                <a:ext cx="11006404" cy="6091881"/>
                <a:chOff x="914400" y="370704"/>
                <a:chExt cx="11006404" cy="6091881"/>
              </a:xfrm>
            </p:grpSpPr>
            <p:grpSp>
              <p:nvGrpSpPr>
                <p:cNvPr id="79" name="Group 78"/>
                <p:cNvGrpSpPr/>
                <p:nvPr/>
              </p:nvGrpSpPr>
              <p:grpSpPr>
                <a:xfrm>
                  <a:off x="914400" y="370704"/>
                  <a:ext cx="11006404" cy="6091881"/>
                  <a:chOff x="1000205" y="230906"/>
                  <a:chExt cx="10049691" cy="6305006"/>
                </a:xfrm>
              </p:grpSpPr>
              <p:pic>
                <p:nvPicPr>
                  <p:cNvPr id="178" name="Picture 1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05" y="230906"/>
                    <a:ext cx="10049691" cy="6305006"/>
                  </a:xfrm>
                  <a:prstGeom prst="rect">
                    <a:avLst/>
                  </a:prstGeom>
                  <a:solidFill>
                    <a:schemeClr val="accent2">
                      <a:lumMod val="50000"/>
                    </a:schemeClr>
                  </a:solidFill>
                  <a:ln w="38100" cap="sq">
                    <a:solidFill>
                      <a:schemeClr val="tx1"/>
                    </a:solidFill>
                    <a:prstDash val="solid"/>
                    <a:miter lim="800000"/>
                  </a:ln>
                  <a:effectLst>
                    <a:outerShdw blurRad="50800" dist="38100" dir="2700000" algn="tl" rotWithShape="0">
                      <a:srgbClr val="000000">
                        <a:alpha val="43000"/>
                      </a:srgbClr>
                    </a:outerShdw>
                  </a:effectLst>
                </p:spPr>
              </p:pic>
              <p:sp>
                <p:nvSpPr>
                  <p:cNvPr id="179" name="Rounded Rectangle 178"/>
                  <p:cNvSpPr/>
                  <p:nvPr/>
                </p:nvSpPr>
                <p:spPr>
                  <a:xfrm rot="20482552">
                    <a:off x="2608025" y="2829323"/>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ounded Rectangle 179"/>
                  <p:cNvSpPr/>
                  <p:nvPr/>
                </p:nvSpPr>
                <p:spPr>
                  <a:xfrm rot="20530425">
                    <a:off x="2237052" y="2940132"/>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ounded Rectangle 180"/>
                  <p:cNvSpPr/>
                  <p:nvPr/>
                </p:nvSpPr>
                <p:spPr>
                  <a:xfrm rot="20482552">
                    <a:off x="1866079" y="3077813"/>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ounded Rectangle 181"/>
                  <p:cNvSpPr/>
                  <p:nvPr/>
                </p:nvSpPr>
                <p:spPr>
                  <a:xfrm rot="20482552">
                    <a:off x="2946404" y="3747101"/>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ounded Rectangle 182"/>
                  <p:cNvSpPr/>
                  <p:nvPr/>
                </p:nvSpPr>
                <p:spPr>
                  <a:xfrm rot="20482552">
                    <a:off x="4117738" y="2327254"/>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Rounded Rectangle 183"/>
                  <p:cNvSpPr/>
                  <p:nvPr/>
                </p:nvSpPr>
                <p:spPr>
                  <a:xfrm rot="20482552">
                    <a:off x="2546985" y="3870416"/>
                    <a:ext cx="330926" cy="92681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Rounded Rectangle 184"/>
                  <p:cNvSpPr/>
                  <p:nvPr/>
                </p:nvSpPr>
                <p:spPr>
                  <a:xfrm rot="20482552">
                    <a:off x="4746175" y="3138860"/>
                    <a:ext cx="282196" cy="61290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Rounded Rectangle 185"/>
                  <p:cNvSpPr/>
                  <p:nvPr/>
                </p:nvSpPr>
                <p:spPr>
                  <a:xfrm rot="20482552">
                    <a:off x="4409705" y="3265352"/>
                    <a:ext cx="286790" cy="691931"/>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ounded Rectangle 186"/>
                  <p:cNvSpPr/>
                  <p:nvPr/>
                </p:nvSpPr>
                <p:spPr>
                  <a:xfrm rot="20482552">
                    <a:off x="4492300" y="2214117"/>
                    <a:ext cx="330926" cy="88654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Rounded Rectangle 187"/>
                  <p:cNvSpPr/>
                  <p:nvPr/>
                </p:nvSpPr>
                <p:spPr>
                  <a:xfrm rot="20482552">
                    <a:off x="4238590" y="1643465"/>
                    <a:ext cx="330926" cy="518697"/>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Rounded Rectangle 188"/>
                  <p:cNvSpPr/>
                  <p:nvPr/>
                </p:nvSpPr>
                <p:spPr>
                  <a:xfrm rot="20482552">
                    <a:off x="3863454" y="1740856"/>
                    <a:ext cx="330926" cy="56234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Rounded Rectangle 189"/>
                  <p:cNvSpPr/>
                  <p:nvPr/>
                </p:nvSpPr>
                <p:spPr>
                  <a:xfrm rot="20482552">
                    <a:off x="3207968" y="526794"/>
                    <a:ext cx="287145" cy="648921"/>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Rounded Rectangle 190"/>
                  <p:cNvSpPr/>
                  <p:nvPr/>
                </p:nvSpPr>
                <p:spPr>
                  <a:xfrm rot="20482552">
                    <a:off x="2911909" y="2698950"/>
                    <a:ext cx="490921" cy="307583"/>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Rounded Rectangle 191"/>
                  <p:cNvSpPr/>
                  <p:nvPr/>
                </p:nvSpPr>
                <p:spPr>
                  <a:xfrm rot="20482552">
                    <a:off x="3458312" y="2504567"/>
                    <a:ext cx="516336" cy="320224"/>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Rounded Rectangle 192"/>
                  <p:cNvSpPr/>
                  <p:nvPr/>
                </p:nvSpPr>
                <p:spPr>
                  <a:xfrm rot="20482552">
                    <a:off x="3397113" y="1205356"/>
                    <a:ext cx="287145" cy="460372"/>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Rounded Rectangle 193"/>
                  <p:cNvSpPr/>
                  <p:nvPr/>
                </p:nvSpPr>
                <p:spPr>
                  <a:xfrm rot="20482552">
                    <a:off x="3088345" y="1297932"/>
                    <a:ext cx="287145" cy="49237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5" name="Rounded Rectangle 194"/>
                  <p:cNvSpPr/>
                  <p:nvPr/>
                </p:nvSpPr>
                <p:spPr>
                  <a:xfrm rot="20482552">
                    <a:off x="2892095" y="646175"/>
                    <a:ext cx="287145" cy="648921"/>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Rounded Rectangle 195"/>
                  <p:cNvSpPr/>
                  <p:nvPr/>
                </p:nvSpPr>
                <p:spPr>
                  <a:xfrm rot="20482552">
                    <a:off x="3327829" y="2116177"/>
                    <a:ext cx="524820" cy="315886"/>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Rounded Rectangle 196"/>
                  <p:cNvSpPr/>
                  <p:nvPr/>
                </p:nvSpPr>
                <p:spPr>
                  <a:xfrm rot="20482552">
                    <a:off x="3489826" y="427812"/>
                    <a:ext cx="267765" cy="41035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Rounded Rectangle 197"/>
                  <p:cNvSpPr/>
                  <p:nvPr/>
                </p:nvSpPr>
                <p:spPr>
                  <a:xfrm rot="20482552">
                    <a:off x="4019429" y="295478"/>
                    <a:ext cx="229455" cy="133879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Flowchart: Manual Input 198"/>
                  <p:cNvSpPr/>
                  <p:nvPr/>
                </p:nvSpPr>
                <p:spPr>
                  <a:xfrm rot="20446775" flipH="1">
                    <a:off x="3217323" y="1820943"/>
                    <a:ext cx="501462" cy="216642"/>
                  </a:xfrm>
                  <a:prstGeom prst="flowChartManualInpu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Flowchart: Manual Input 199"/>
                  <p:cNvSpPr/>
                  <p:nvPr/>
                </p:nvSpPr>
                <p:spPr>
                  <a:xfrm rot="20644544" flipH="1" flipV="1">
                    <a:off x="3364807" y="3978851"/>
                    <a:ext cx="450866" cy="481543"/>
                  </a:xfrm>
                  <a:prstGeom prst="flowChartManualInpu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Flowchart: Manual Input 200"/>
                  <p:cNvSpPr/>
                  <p:nvPr/>
                </p:nvSpPr>
                <p:spPr>
                  <a:xfrm rot="9764596">
                    <a:off x="3877917" y="3785839"/>
                    <a:ext cx="509456" cy="386764"/>
                  </a:xfrm>
                  <a:prstGeom prst="flowChartManualInpu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Flowchart: Manual Input 201"/>
                  <p:cNvSpPr/>
                  <p:nvPr/>
                </p:nvSpPr>
                <p:spPr>
                  <a:xfrm rot="20395234" flipH="1">
                    <a:off x="3198506" y="3630204"/>
                    <a:ext cx="355086" cy="275869"/>
                  </a:xfrm>
                  <a:prstGeom prst="flowChartManualInpu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3" name="Flowchart: Card 202"/>
                  <p:cNvSpPr/>
                  <p:nvPr/>
                </p:nvSpPr>
                <p:spPr>
                  <a:xfrm rot="9823214">
                    <a:off x="3042474" y="3079036"/>
                    <a:ext cx="477136" cy="471872"/>
                  </a:xfrm>
                  <a:prstGeom prst="flowChartPunchedCar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Flowchart: Card 203"/>
                  <p:cNvSpPr/>
                  <p:nvPr/>
                </p:nvSpPr>
                <p:spPr>
                  <a:xfrm rot="20528327" flipV="1">
                    <a:off x="3630848" y="2888830"/>
                    <a:ext cx="498865" cy="472532"/>
                  </a:xfrm>
                  <a:prstGeom prst="flowChartPunchedCar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Rounded Rectangle 204"/>
                  <p:cNvSpPr/>
                  <p:nvPr/>
                </p:nvSpPr>
                <p:spPr>
                  <a:xfrm rot="20543230">
                    <a:off x="2312446" y="376330"/>
                    <a:ext cx="637223" cy="2732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Rounded Rectangle 205"/>
                  <p:cNvSpPr/>
                  <p:nvPr/>
                </p:nvSpPr>
                <p:spPr>
                  <a:xfrm rot="20668074">
                    <a:off x="1829534" y="590234"/>
                    <a:ext cx="346282" cy="26102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0" name="Rectangle 79"/>
                <p:cNvSpPr/>
                <p:nvPr/>
              </p:nvSpPr>
              <p:spPr>
                <a:xfrm rot="20721788">
                  <a:off x="8079829" y="3358064"/>
                  <a:ext cx="90805" cy="44677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rot="20721788">
                  <a:off x="8253747" y="3986127"/>
                  <a:ext cx="97973" cy="46546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rot="20811246">
                  <a:off x="7542381" y="3426687"/>
                  <a:ext cx="505092" cy="9982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rot="20767952">
                  <a:off x="7701074" y="3557162"/>
                  <a:ext cx="114571" cy="102530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rot="20786725">
                  <a:off x="7920920" y="4403395"/>
                  <a:ext cx="387153" cy="10058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p:cNvSpPr/>
                <p:nvPr/>
              </p:nvSpPr>
              <p:spPr>
                <a:xfrm rot="21078272">
                  <a:off x="6867987" y="3544504"/>
                  <a:ext cx="544649" cy="98936"/>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p:cNvSpPr/>
                <p:nvPr/>
              </p:nvSpPr>
              <p:spPr>
                <a:xfrm rot="20749845">
                  <a:off x="7333819" y="3913105"/>
                  <a:ext cx="194703" cy="9931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p:cNvSpPr/>
                <p:nvPr/>
              </p:nvSpPr>
              <p:spPr>
                <a:xfrm rot="20717766">
                  <a:off x="7356225" y="3612256"/>
                  <a:ext cx="113109" cy="30473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p:cNvSpPr/>
                <p:nvPr/>
              </p:nvSpPr>
              <p:spPr>
                <a:xfrm rot="20585943">
                  <a:off x="6943283" y="3657786"/>
                  <a:ext cx="120242" cy="45279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p:cNvSpPr/>
                <p:nvPr/>
              </p:nvSpPr>
              <p:spPr>
                <a:xfrm rot="20768091">
                  <a:off x="7401306" y="4136705"/>
                  <a:ext cx="186520" cy="7942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p:cNvSpPr/>
                <p:nvPr/>
              </p:nvSpPr>
              <p:spPr>
                <a:xfrm rot="20709884">
                  <a:off x="7532082" y="4205612"/>
                  <a:ext cx="113805" cy="31702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Snip Same Side Corner Rectangle 90"/>
                <p:cNvSpPr/>
                <p:nvPr/>
              </p:nvSpPr>
              <p:spPr>
                <a:xfrm rot="9932875">
                  <a:off x="7218896" y="4556359"/>
                  <a:ext cx="479377" cy="108080"/>
                </a:xfrm>
                <a:prstGeom prst="snip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rot="20486782">
                  <a:off x="7145160" y="4209208"/>
                  <a:ext cx="93700" cy="39698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rot="20822703">
                  <a:off x="8335376" y="3534111"/>
                  <a:ext cx="586768" cy="9498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rot="20750037">
                  <a:off x="8529019" y="4253047"/>
                  <a:ext cx="580750" cy="90026"/>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p:cNvSpPr/>
                <p:nvPr/>
              </p:nvSpPr>
              <p:spPr>
                <a:xfrm rot="20825252">
                  <a:off x="8437858" y="3673422"/>
                  <a:ext cx="109959" cy="63825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p:cNvSpPr/>
                <p:nvPr/>
              </p:nvSpPr>
              <p:spPr>
                <a:xfrm rot="20808899">
                  <a:off x="8846087" y="3579480"/>
                  <a:ext cx="106683" cy="24826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p:cNvSpPr/>
                <p:nvPr/>
              </p:nvSpPr>
              <p:spPr>
                <a:xfrm rot="20703456">
                  <a:off x="8973229" y="3933056"/>
                  <a:ext cx="106823" cy="36357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p:cNvSpPr/>
                <p:nvPr/>
              </p:nvSpPr>
              <p:spPr>
                <a:xfrm rot="20746300">
                  <a:off x="9664957" y="3303139"/>
                  <a:ext cx="96005" cy="82734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p:cNvSpPr/>
                <p:nvPr/>
              </p:nvSpPr>
              <p:spPr>
                <a:xfrm rot="20828964">
                  <a:off x="9148574" y="3353771"/>
                  <a:ext cx="521805" cy="9900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p:cNvSpPr/>
                <p:nvPr/>
              </p:nvSpPr>
              <p:spPr>
                <a:xfrm rot="20838804">
                  <a:off x="9102080" y="3410064"/>
                  <a:ext cx="102649" cy="36079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p:cNvSpPr/>
                <p:nvPr/>
              </p:nvSpPr>
              <p:spPr>
                <a:xfrm rot="20701568">
                  <a:off x="9263729" y="4096430"/>
                  <a:ext cx="516125" cy="9714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p:cNvSpPr/>
                <p:nvPr/>
              </p:nvSpPr>
              <p:spPr>
                <a:xfrm rot="20688736">
                  <a:off x="9227874" y="3874500"/>
                  <a:ext cx="97513" cy="27733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p:cNvSpPr/>
                <p:nvPr/>
              </p:nvSpPr>
              <p:spPr>
                <a:xfrm rot="20717606">
                  <a:off x="9890258" y="3540615"/>
                  <a:ext cx="546233" cy="9989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p:cNvSpPr/>
                <p:nvPr/>
              </p:nvSpPr>
              <p:spPr>
                <a:xfrm rot="20781903">
                  <a:off x="9956449" y="3680597"/>
                  <a:ext cx="98780" cy="31292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p:cNvSpPr/>
                <p:nvPr/>
              </p:nvSpPr>
              <p:spPr>
                <a:xfrm rot="20764824">
                  <a:off x="10688265" y="3422543"/>
                  <a:ext cx="109653" cy="39069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Snip Same Side Corner Rectangle 105"/>
                <p:cNvSpPr/>
                <p:nvPr/>
              </p:nvSpPr>
              <p:spPr>
                <a:xfrm rot="9930478">
                  <a:off x="10001604" y="3882560"/>
                  <a:ext cx="879577" cy="98696"/>
                </a:xfrm>
                <a:prstGeom prst="snip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p:cNvSpPr/>
                <p:nvPr/>
              </p:nvSpPr>
              <p:spPr>
                <a:xfrm rot="20739430">
                  <a:off x="9830550" y="3316758"/>
                  <a:ext cx="538495" cy="8876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p:cNvSpPr/>
                <p:nvPr/>
              </p:nvSpPr>
              <p:spPr>
                <a:xfrm rot="20770222">
                  <a:off x="9790959" y="3078766"/>
                  <a:ext cx="96858" cy="29796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p:cNvSpPr/>
                <p:nvPr/>
              </p:nvSpPr>
              <p:spPr>
                <a:xfrm rot="20788216">
                  <a:off x="10554521" y="2911319"/>
                  <a:ext cx="107447" cy="38455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Snip Same Side Corner Rectangle 109"/>
                <p:cNvSpPr/>
                <p:nvPr/>
              </p:nvSpPr>
              <p:spPr>
                <a:xfrm rot="20800348">
                  <a:off x="9718274" y="2895430"/>
                  <a:ext cx="888842" cy="99712"/>
                </a:xfrm>
                <a:prstGeom prst="snip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p:cNvSpPr/>
                <p:nvPr/>
              </p:nvSpPr>
              <p:spPr>
                <a:xfrm rot="20806282">
                  <a:off x="10790180" y="2835327"/>
                  <a:ext cx="112420" cy="40456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p:cNvSpPr/>
                <p:nvPr/>
              </p:nvSpPr>
              <p:spPr>
                <a:xfrm rot="20770723">
                  <a:off x="11152795" y="3050349"/>
                  <a:ext cx="303882" cy="10683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ound Same Side Corner Rectangle 112"/>
                <p:cNvSpPr/>
                <p:nvPr/>
              </p:nvSpPr>
              <p:spPr>
                <a:xfrm rot="20805627">
                  <a:off x="10713961" y="2678318"/>
                  <a:ext cx="788714" cy="99963"/>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p:cNvSpPr/>
                <p:nvPr/>
              </p:nvSpPr>
              <p:spPr>
                <a:xfrm rot="268452">
                  <a:off x="11381032" y="2695737"/>
                  <a:ext cx="97010" cy="40567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p:cNvSpPr/>
                <p:nvPr/>
              </p:nvSpPr>
              <p:spPr>
                <a:xfrm rot="20833446">
                  <a:off x="10953326" y="3357178"/>
                  <a:ext cx="97427" cy="491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Flowchart: Card 115"/>
                <p:cNvSpPr/>
                <p:nvPr/>
              </p:nvSpPr>
              <p:spPr>
                <a:xfrm rot="9965067">
                  <a:off x="10999125" y="3718277"/>
                  <a:ext cx="416750" cy="82065"/>
                </a:xfrm>
                <a:prstGeom prst="flowChartPunchedCar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p:cNvSpPr/>
                <p:nvPr/>
              </p:nvSpPr>
              <p:spPr>
                <a:xfrm rot="321250">
                  <a:off x="11344571" y="3276402"/>
                  <a:ext cx="97886" cy="42520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p:cNvSpPr/>
                <p:nvPr/>
              </p:nvSpPr>
              <p:spPr>
                <a:xfrm rot="20711168">
                  <a:off x="11222423" y="3266224"/>
                  <a:ext cx="246599" cy="8726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ound Same Side Corner Rectangle 118"/>
                <p:cNvSpPr/>
                <p:nvPr/>
              </p:nvSpPr>
              <p:spPr>
                <a:xfrm rot="801093">
                  <a:off x="10376651" y="932718"/>
                  <a:ext cx="1236857" cy="96990"/>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p:cNvSpPr/>
                <p:nvPr/>
              </p:nvSpPr>
              <p:spPr>
                <a:xfrm rot="968346" flipV="1">
                  <a:off x="10374875" y="901907"/>
                  <a:ext cx="88583" cy="8902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p:cNvSpPr/>
                <p:nvPr/>
              </p:nvSpPr>
              <p:spPr>
                <a:xfrm rot="275851">
                  <a:off x="11488632" y="1154428"/>
                  <a:ext cx="92151" cy="30174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p:cNvSpPr/>
                <p:nvPr/>
              </p:nvSpPr>
              <p:spPr>
                <a:xfrm rot="1653365">
                  <a:off x="10214043" y="1316202"/>
                  <a:ext cx="1001449" cy="7731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Flowchart: Card 122"/>
                <p:cNvSpPr/>
                <p:nvPr/>
              </p:nvSpPr>
              <p:spPr>
                <a:xfrm rot="7224155">
                  <a:off x="11097954" y="1569257"/>
                  <a:ext cx="166399" cy="91153"/>
                </a:xfrm>
                <a:prstGeom prst="flowChartPunchedCar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Flowchart: Process 123"/>
                <p:cNvSpPr/>
                <p:nvPr/>
              </p:nvSpPr>
              <p:spPr>
                <a:xfrm rot="712208">
                  <a:off x="9122125" y="669267"/>
                  <a:ext cx="1026246" cy="90674"/>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Snip Single Corner Rectangle 124"/>
                <p:cNvSpPr/>
                <p:nvPr/>
              </p:nvSpPr>
              <p:spPr>
                <a:xfrm rot="558431">
                  <a:off x="10131696" y="778292"/>
                  <a:ext cx="93153" cy="178945"/>
                </a:xfrm>
                <a:prstGeom prst="snip1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Snip Single Corner Rectangle 125"/>
                <p:cNvSpPr/>
                <p:nvPr/>
              </p:nvSpPr>
              <p:spPr>
                <a:xfrm rot="10078015">
                  <a:off x="9189290" y="599324"/>
                  <a:ext cx="105530" cy="564374"/>
                </a:xfrm>
                <a:prstGeom prst="snip1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p:cNvSpPr/>
                <p:nvPr/>
              </p:nvSpPr>
              <p:spPr>
                <a:xfrm rot="20803736">
                  <a:off x="9341600" y="1007402"/>
                  <a:ext cx="441676" cy="10295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ound Same Side Corner Rectangle 127"/>
                <p:cNvSpPr/>
                <p:nvPr/>
              </p:nvSpPr>
              <p:spPr>
                <a:xfrm rot="20875850">
                  <a:off x="9292476" y="1278751"/>
                  <a:ext cx="369579" cy="95748"/>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rot="20951713">
                  <a:off x="9378647" y="1401541"/>
                  <a:ext cx="104703" cy="65479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p:cNvSpPr/>
                <p:nvPr/>
              </p:nvSpPr>
              <p:spPr>
                <a:xfrm rot="20947443">
                  <a:off x="9584623" y="1344137"/>
                  <a:ext cx="91330" cy="7741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p:cNvSpPr/>
                <p:nvPr/>
              </p:nvSpPr>
              <p:spPr>
                <a:xfrm rot="20772840">
                  <a:off x="6081343" y="5123019"/>
                  <a:ext cx="93920" cy="79348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p:cNvSpPr/>
                <p:nvPr/>
              </p:nvSpPr>
              <p:spPr>
                <a:xfrm rot="20891506">
                  <a:off x="5703488" y="5192641"/>
                  <a:ext cx="88984" cy="32434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Snip Single Corner Rectangle 132"/>
                <p:cNvSpPr/>
                <p:nvPr/>
              </p:nvSpPr>
              <p:spPr>
                <a:xfrm rot="20742889" flipH="1">
                  <a:off x="5281556" y="5238699"/>
                  <a:ext cx="479838" cy="101384"/>
                </a:xfrm>
                <a:prstGeom prst="snip1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ound Same Side Corner Rectangle 133"/>
                <p:cNvSpPr/>
                <p:nvPr/>
              </p:nvSpPr>
              <p:spPr>
                <a:xfrm rot="15130445">
                  <a:off x="5076756" y="5592333"/>
                  <a:ext cx="767831" cy="110631"/>
                </a:xfrm>
                <a:prstGeom prst="round2SameRect">
                  <a:avLst>
                    <a:gd name="adj1" fmla="val 50000"/>
                    <a:gd name="adj2" fmla="val 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p:cNvSpPr/>
                <p:nvPr/>
              </p:nvSpPr>
              <p:spPr>
                <a:xfrm rot="20636847">
                  <a:off x="5812120" y="5649250"/>
                  <a:ext cx="91365" cy="30697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p:cNvSpPr/>
                <p:nvPr/>
              </p:nvSpPr>
              <p:spPr>
                <a:xfrm rot="20944502">
                  <a:off x="5614661" y="5878041"/>
                  <a:ext cx="248298" cy="9782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p:cNvSpPr/>
                <p:nvPr/>
              </p:nvSpPr>
              <p:spPr>
                <a:xfrm rot="20380101">
                  <a:off x="4837744" y="5718401"/>
                  <a:ext cx="100526" cy="37507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p:cNvSpPr/>
                <p:nvPr/>
              </p:nvSpPr>
              <p:spPr>
                <a:xfrm rot="20402528">
                  <a:off x="4579194" y="5776948"/>
                  <a:ext cx="108972" cy="33759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Snip Same Side Corner Rectangle 138"/>
                <p:cNvSpPr/>
                <p:nvPr/>
              </p:nvSpPr>
              <p:spPr>
                <a:xfrm rot="4359210" flipV="1">
                  <a:off x="4846179" y="5650015"/>
                  <a:ext cx="728881" cy="85459"/>
                </a:xfrm>
                <a:prstGeom prst="snip2Same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rot="20679673">
                  <a:off x="4663326" y="5394537"/>
                  <a:ext cx="406781" cy="8331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p:cNvSpPr/>
                <p:nvPr/>
              </p:nvSpPr>
              <p:spPr>
                <a:xfrm rot="21046257">
                  <a:off x="4977944" y="5965908"/>
                  <a:ext cx="295459" cy="9384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rot="20532984">
                  <a:off x="4071326" y="5536700"/>
                  <a:ext cx="454969" cy="11204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Snip Same Side Corner Rectangle 142"/>
                <p:cNvSpPr/>
                <p:nvPr/>
              </p:nvSpPr>
              <p:spPr>
                <a:xfrm rot="14590308">
                  <a:off x="3853527" y="5847642"/>
                  <a:ext cx="619605" cy="97431"/>
                </a:xfrm>
                <a:prstGeom prst="snip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ectangle 143"/>
                <p:cNvSpPr/>
                <p:nvPr/>
              </p:nvSpPr>
              <p:spPr>
                <a:xfrm rot="21048175">
                  <a:off x="4324851" y="6055229"/>
                  <a:ext cx="311515" cy="8811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ectangle 144"/>
                <p:cNvSpPr/>
                <p:nvPr/>
              </p:nvSpPr>
              <p:spPr>
                <a:xfrm rot="20766667">
                  <a:off x="6041148" y="2958119"/>
                  <a:ext cx="364443" cy="8638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p:cNvSpPr/>
                <p:nvPr/>
              </p:nvSpPr>
              <p:spPr>
                <a:xfrm rot="20284412">
                  <a:off x="6143942" y="3328942"/>
                  <a:ext cx="387682" cy="8046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Snip Same Side Corner Rectangle 146"/>
                <p:cNvSpPr/>
                <p:nvPr/>
              </p:nvSpPr>
              <p:spPr>
                <a:xfrm rot="4561087">
                  <a:off x="6289296" y="3066208"/>
                  <a:ext cx="420619" cy="87386"/>
                </a:xfrm>
                <a:prstGeom prst="snip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ectangle 147"/>
                <p:cNvSpPr/>
                <p:nvPr/>
              </p:nvSpPr>
              <p:spPr>
                <a:xfrm rot="20679188">
                  <a:off x="5408500" y="3090476"/>
                  <a:ext cx="484169" cy="8775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Rectangle 148"/>
                <p:cNvSpPr/>
                <p:nvPr/>
              </p:nvSpPr>
              <p:spPr>
                <a:xfrm rot="20772521">
                  <a:off x="5529893" y="3435746"/>
                  <a:ext cx="483322" cy="8730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ectangle 149"/>
                <p:cNvSpPr/>
                <p:nvPr/>
              </p:nvSpPr>
              <p:spPr>
                <a:xfrm rot="20706591">
                  <a:off x="5445667" y="3142765"/>
                  <a:ext cx="73543" cy="42871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ound Same Side Corner Rectangle 150"/>
                <p:cNvSpPr/>
                <p:nvPr/>
              </p:nvSpPr>
              <p:spPr>
                <a:xfrm rot="4698882" flipV="1">
                  <a:off x="6526229" y="2984137"/>
                  <a:ext cx="414919" cy="109324"/>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ound Same Side Corner Rectangle 151"/>
                <p:cNvSpPr/>
                <p:nvPr/>
              </p:nvSpPr>
              <p:spPr>
                <a:xfrm rot="4523179">
                  <a:off x="6989245" y="2915362"/>
                  <a:ext cx="462970" cy="93614"/>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Rectangle 152"/>
                <p:cNvSpPr/>
                <p:nvPr/>
              </p:nvSpPr>
              <p:spPr>
                <a:xfrm rot="20793740">
                  <a:off x="7016819" y="2762969"/>
                  <a:ext cx="113859" cy="9442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Rectangle 153"/>
                <p:cNvSpPr/>
                <p:nvPr/>
              </p:nvSpPr>
              <p:spPr>
                <a:xfrm rot="21134764">
                  <a:off x="6826225" y="3126258"/>
                  <a:ext cx="424841" cy="9605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154"/>
                <p:cNvSpPr/>
                <p:nvPr/>
              </p:nvSpPr>
              <p:spPr>
                <a:xfrm rot="20987274">
                  <a:off x="6759882" y="2811216"/>
                  <a:ext cx="94806" cy="10017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ound Same Side Corner Rectangle 155"/>
                <p:cNvSpPr/>
                <p:nvPr/>
              </p:nvSpPr>
              <p:spPr>
                <a:xfrm rot="9885685">
                  <a:off x="6600433" y="2559815"/>
                  <a:ext cx="593477" cy="100965"/>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ectangle 156"/>
                <p:cNvSpPr/>
                <p:nvPr/>
              </p:nvSpPr>
              <p:spPr>
                <a:xfrm rot="20663043">
                  <a:off x="6536023" y="2248039"/>
                  <a:ext cx="113456" cy="37825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ectangle 157"/>
                <p:cNvSpPr/>
                <p:nvPr/>
              </p:nvSpPr>
              <p:spPr>
                <a:xfrm rot="20916556">
                  <a:off x="7005275" y="2123508"/>
                  <a:ext cx="108893" cy="397006"/>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ectangle 158"/>
                <p:cNvSpPr/>
                <p:nvPr/>
              </p:nvSpPr>
              <p:spPr>
                <a:xfrm rot="20799321">
                  <a:off x="6857350" y="1817709"/>
                  <a:ext cx="119081" cy="18431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p:cNvSpPr/>
                <p:nvPr/>
              </p:nvSpPr>
              <p:spPr>
                <a:xfrm rot="20768482">
                  <a:off x="6408857" y="1929118"/>
                  <a:ext cx="101658" cy="17392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p:cNvSpPr/>
                <p:nvPr/>
              </p:nvSpPr>
              <p:spPr>
                <a:xfrm rot="20771586">
                  <a:off x="6500858" y="1877734"/>
                  <a:ext cx="376817" cy="11295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161"/>
                <p:cNvSpPr/>
                <p:nvPr/>
              </p:nvSpPr>
              <p:spPr>
                <a:xfrm rot="20460997">
                  <a:off x="5181292" y="702380"/>
                  <a:ext cx="596145" cy="9828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p:cNvSpPr/>
                <p:nvPr/>
              </p:nvSpPr>
              <p:spPr>
                <a:xfrm rot="20474052">
                  <a:off x="5709968" y="724543"/>
                  <a:ext cx="114909" cy="249656"/>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Rectangle 163"/>
                <p:cNvSpPr/>
                <p:nvPr/>
              </p:nvSpPr>
              <p:spPr>
                <a:xfrm rot="20539821">
                  <a:off x="4589355" y="899908"/>
                  <a:ext cx="566062" cy="8393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164"/>
                <p:cNvSpPr/>
                <p:nvPr/>
              </p:nvSpPr>
              <p:spPr>
                <a:xfrm rot="20563209">
                  <a:off x="4633510" y="1051300"/>
                  <a:ext cx="89167" cy="6980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p:cNvSpPr/>
                <p:nvPr/>
              </p:nvSpPr>
              <p:spPr>
                <a:xfrm rot="20494644">
                  <a:off x="5380983" y="1230561"/>
                  <a:ext cx="568512" cy="10997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Rectangle 166"/>
                <p:cNvSpPr/>
                <p:nvPr/>
              </p:nvSpPr>
              <p:spPr>
                <a:xfrm rot="20480484">
                  <a:off x="5816312" y="1098275"/>
                  <a:ext cx="90807" cy="5762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167"/>
                <p:cNvSpPr/>
                <p:nvPr/>
              </p:nvSpPr>
              <p:spPr>
                <a:xfrm rot="20505747">
                  <a:off x="4782282" y="1414572"/>
                  <a:ext cx="566210" cy="11521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p:cNvSpPr/>
                <p:nvPr/>
              </p:nvSpPr>
              <p:spPr>
                <a:xfrm rot="20481325">
                  <a:off x="4718640" y="1224149"/>
                  <a:ext cx="110717" cy="25714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Rectangle 169"/>
                <p:cNvSpPr/>
                <p:nvPr/>
              </p:nvSpPr>
              <p:spPr>
                <a:xfrm rot="20564124">
                  <a:off x="6258533" y="1299961"/>
                  <a:ext cx="95880" cy="389396"/>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p:cNvSpPr/>
                <p:nvPr/>
              </p:nvSpPr>
              <p:spPr>
                <a:xfrm rot="20657103">
                  <a:off x="6714993" y="1184051"/>
                  <a:ext cx="90421" cy="35890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p:cNvSpPr/>
                <p:nvPr/>
              </p:nvSpPr>
              <p:spPr>
                <a:xfrm rot="20562195">
                  <a:off x="6253502" y="1259656"/>
                  <a:ext cx="425400" cy="8897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172"/>
                <p:cNvSpPr/>
                <p:nvPr/>
              </p:nvSpPr>
              <p:spPr>
                <a:xfrm rot="20626223">
                  <a:off x="6051926" y="481910"/>
                  <a:ext cx="366310" cy="12745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Rectangle 173"/>
                <p:cNvSpPr/>
                <p:nvPr/>
              </p:nvSpPr>
              <p:spPr>
                <a:xfrm rot="20626223">
                  <a:off x="6257388" y="1011798"/>
                  <a:ext cx="366247" cy="12745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p:cNvSpPr/>
                <p:nvPr/>
              </p:nvSpPr>
              <p:spPr>
                <a:xfrm rot="20548460">
                  <a:off x="6509267" y="376838"/>
                  <a:ext cx="152999" cy="69943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p:cNvSpPr/>
                <p:nvPr/>
              </p:nvSpPr>
              <p:spPr>
                <a:xfrm rot="20696695">
                  <a:off x="5929974" y="548487"/>
                  <a:ext cx="133019" cy="201064"/>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p:cNvSpPr/>
                <p:nvPr/>
              </p:nvSpPr>
              <p:spPr>
                <a:xfrm rot="20696695">
                  <a:off x="6127057" y="961159"/>
                  <a:ext cx="133019" cy="25111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1" name="Flowchart: Manual Input 60"/>
              <p:cNvSpPr/>
              <p:nvPr/>
            </p:nvSpPr>
            <p:spPr>
              <a:xfrm rot="14876668">
                <a:off x="1816177" y="4215874"/>
                <a:ext cx="850162" cy="572793"/>
              </a:xfrm>
              <a:prstGeom prst="flowChartManualInpu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lowchart: Process 61"/>
              <p:cNvSpPr/>
              <p:nvPr/>
            </p:nvSpPr>
            <p:spPr>
              <a:xfrm rot="20507432">
                <a:off x="1503825" y="3723634"/>
                <a:ext cx="282788" cy="222911"/>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rot="20467794">
                <a:off x="1112342" y="1101997"/>
                <a:ext cx="2002664" cy="1829367"/>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owchart: Process 63"/>
              <p:cNvSpPr/>
              <p:nvPr/>
            </p:nvSpPr>
            <p:spPr>
              <a:xfrm rot="20498754">
                <a:off x="4134420" y="3448120"/>
                <a:ext cx="331456" cy="245480"/>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rot="20482152">
                <a:off x="4992683" y="3829378"/>
                <a:ext cx="1848599" cy="106970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Flowchart: Manual Operation 65"/>
              <p:cNvSpPr/>
              <p:nvPr/>
            </p:nvSpPr>
            <p:spPr>
              <a:xfrm rot="4310263">
                <a:off x="3817533" y="4324832"/>
                <a:ext cx="970666" cy="1241645"/>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lowchart: Process 66"/>
              <p:cNvSpPr/>
              <p:nvPr/>
            </p:nvSpPr>
            <p:spPr>
              <a:xfrm rot="20708646">
                <a:off x="7690309" y="1159963"/>
                <a:ext cx="766491" cy="999930"/>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lowchart: Process 67"/>
              <p:cNvSpPr/>
              <p:nvPr/>
            </p:nvSpPr>
            <p:spPr>
              <a:xfrm rot="20844918">
                <a:off x="8711926" y="2339600"/>
                <a:ext cx="741186" cy="478078"/>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lowchart: Process 68"/>
              <p:cNvSpPr/>
              <p:nvPr/>
            </p:nvSpPr>
            <p:spPr>
              <a:xfrm rot="20734981">
                <a:off x="9809797" y="1173862"/>
                <a:ext cx="387953" cy="96742"/>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owchart: Process 69"/>
              <p:cNvSpPr/>
              <p:nvPr/>
            </p:nvSpPr>
            <p:spPr>
              <a:xfrm rot="20853501">
                <a:off x="9656054" y="1822753"/>
                <a:ext cx="1302771" cy="123640"/>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L-Shape 70"/>
              <p:cNvSpPr/>
              <p:nvPr/>
            </p:nvSpPr>
            <p:spPr>
              <a:xfrm rot="20730619">
                <a:off x="9565253" y="2212447"/>
                <a:ext cx="385704" cy="467015"/>
              </a:xfrm>
              <a:prstGeom prst="corner">
                <a:avLst>
                  <a:gd name="adj1" fmla="val 27516"/>
                  <a:gd name="adj2" fmla="val 2545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L-Shape 71"/>
              <p:cNvSpPr/>
              <p:nvPr/>
            </p:nvSpPr>
            <p:spPr>
              <a:xfrm rot="15473846">
                <a:off x="9999888" y="2158700"/>
                <a:ext cx="455192" cy="377350"/>
              </a:xfrm>
              <a:prstGeom prst="corner">
                <a:avLst>
                  <a:gd name="adj1" fmla="val 27516"/>
                  <a:gd name="adj2" fmla="val 2545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lowchart: Process 72"/>
              <p:cNvSpPr/>
              <p:nvPr/>
            </p:nvSpPr>
            <p:spPr>
              <a:xfrm rot="20750621">
                <a:off x="9987617" y="2138719"/>
                <a:ext cx="285340" cy="92389"/>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lowchart: Process 73"/>
              <p:cNvSpPr/>
              <p:nvPr/>
            </p:nvSpPr>
            <p:spPr>
              <a:xfrm rot="20841879">
                <a:off x="9619330" y="2210916"/>
                <a:ext cx="290000" cy="89894"/>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lowchart: Process 74"/>
              <p:cNvSpPr/>
              <p:nvPr/>
            </p:nvSpPr>
            <p:spPr>
              <a:xfrm rot="20827993">
                <a:off x="10638596" y="2273170"/>
                <a:ext cx="864479" cy="102555"/>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lowchart: Process 75"/>
              <p:cNvSpPr/>
              <p:nvPr/>
            </p:nvSpPr>
            <p:spPr>
              <a:xfrm rot="15287236">
                <a:off x="10475146" y="2127605"/>
                <a:ext cx="337150" cy="113562"/>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lowchart: Process 76"/>
              <p:cNvSpPr/>
              <p:nvPr/>
            </p:nvSpPr>
            <p:spPr>
              <a:xfrm rot="20853040">
                <a:off x="10662089" y="1940594"/>
                <a:ext cx="646258" cy="109392"/>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owchart: Process 77"/>
              <p:cNvSpPr/>
              <p:nvPr/>
            </p:nvSpPr>
            <p:spPr>
              <a:xfrm rot="269834">
                <a:off x="11419177" y="1779587"/>
                <a:ext cx="104627" cy="505819"/>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 24"/>
            <p:cNvGrpSpPr/>
            <p:nvPr/>
          </p:nvGrpSpPr>
          <p:grpSpPr>
            <a:xfrm>
              <a:off x="892183" y="1704995"/>
              <a:ext cx="8891151" cy="4570635"/>
              <a:chOff x="892183" y="1704995"/>
              <a:chExt cx="8891151" cy="4570635"/>
            </a:xfrm>
          </p:grpSpPr>
          <p:sp>
            <p:nvSpPr>
              <p:cNvPr id="26" name="Flowchart: Process 25"/>
              <p:cNvSpPr/>
              <p:nvPr/>
            </p:nvSpPr>
            <p:spPr>
              <a:xfrm rot="20223958">
                <a:off x="1025940" y="3947025"/>
                <a:ext cx="309167" cy="308042"/>
              </a:xfrm>
              <a:prstGeom prst="flowChartProces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ound Single Corner Rectangle 26"/>
              <p:cNvSpPr/>
              <p:nvPr/>
            </p:nvSpPr>
            <p:spPr>
              <a:xfrm rot="20505172">
                <a:off x="892183" y="1775951"/>
                <a:ext cx="361414" cy="282369"/>
              </a:xfrm>
              <a:prstGeom prst="round1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owchart: Manual Input 27"/>
              <p:cNvSpPr/>
              <p:nvPr/>
            </p:nvSpPr>
            <p:spPr>
              <a:xfrm rot="15350424">
                <a:off x="4165198" y="2494861"/>
                <a:ext cx="1149846" cy="1166863"/>
              </a:xfrm>
              <a:prstGeom prst="flowChartManualInpu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owchart: Process 28"/>
              <p:cNvSpPr/>
              <p:nvPr/>
            </p:nvSpPr>
            <p:spPr>
              <a:xfrm rot="20515906">
                <a:off x="4665575" y="5719555"/>
                <a:ext cx="149092" cy="377716"/>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owchart: Process 29"/>
              <p:cNvSpPr/>
              <p:nvPr/>
            </p:nvSpPr>
            <p:spPr>
              <a:xfrm rot="15140655">
                <a:off x="4002041" y="5938252"/>
                <a:ext cx="408162" cy="155776"/>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owchart: Manual Input 30"/>
              <p:cNvSpPr/>
              <p:nvPr/>
            </p:nvSpPr>
            <p:spPr>
              <a:xfrm rot="14996090">
                <a:off x="3494225" y="6019159"/>
                <a:ext cx="289766" cy="223176"/>
              </a:xfrm>
              <a:prstGeom prst="flowChartManualInpu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owchart: Process 31"/>
              <p:cNvSpPr/>
              <p:nvPr/>
            </p:nvSpPr>
            <p:spPr>
              <a:xfrm rot="4451208">
                <a:off x="6443698" y="4379660"/>
                <a:ext cx="675906" cy="229121"/>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owchart: Process 32"/>
              <p:cNvSpPr/>
              <p:nvPr/>
            </p:nvSpPr>
            <p:spPr>
              <a:xfrm rot="15345067">
                <a:off x="7187601" y="4378998"/>
                <a:ext cx="464513" cy="21590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owchart: Process 33"/>
              <p:cNvSpPr/>
              <p:nvPr/>
            </p:nvSpPr>
            <p:spPr>
              <a:xfrm rot="4482214">
                <a:off x="7838045" y="4216075"/>
                <a:ext cx="474636" cy="257467"/>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owchart: Process 34"/>
              <p:cNvSpPr/>
              <p:nvPr/>
            </p:nvSpPr>
            <p:spPr>
              <a:xfrm rot="20797241">
                <a:off x="8609584" y="4228897"/>
                <a:ext cx="512282" cy="18442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owchart: Process 35"/>
              <p:cNvSpPr/>
              <p:nvPr/>
            </p:nvSpPr>
            <p:spPr>
              <a:xfrm rot="20797241">
                <a:off x="9201057" y="2908407"/>
                <a:ext cx="476319" cy="13397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owchart: Process 36"/>
              <p:cNvSpPr/>
              <p:nvPr/>
            </p:nvSpPr>
            <p:spPr>
              <a:xfrm rot="20797241">
                <a:off x="8481261" y="3706219"/>
                <a:ext cx="490087" cy="189199"/>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owchart: Process 37"/>
              <p:cNvSpPr/>
              <p:nvPr/>
            </p:nvSpPr>
            <p:spPr>
              <a:xfrm rot="20797241">
                <a:off x="8585439" y="3070560"/>
                <a:ext cx="211696" cy="142624"/>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owchart: Process 38"/>
              <p:cNvSpPr/>
              <p:nvPr/>
            </p:nvSpPr>
            <p:spPr>
              <a:xfrm rot="20797241">
                <a:off x="8281637" y="3119299"/>
                <a:ext cx="211696" cy="142624"/>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lowchart: Process 39"/>
              <p:cNvSpPr/>
              <p:nvPr/>
            </p:nvSpPr>
            <p:spPr>
              <a:xfrm rot="20797241">
                <a:off x="9349461" y="3534148"/>
                <a:ext cx="316158" cy="194422"/>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owchart: Process 40"/>
              <p:cNvSpPr/>
              <p:nvPr/>
            </p:nvSpPr>
            <p:spPr>
              <a:xfrm rot="4689459">
                <a:off x="9374184" y="4071220"/>
                <a:ext cx="302785" cy="11298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owchart: Process 41"/>
              <p:cNvSpPr/>
              <p:nvPr/>
            </p:nvSpPr>
            <p:spPr>
              <a:xfrm rot="20910021">
                <a:off x="5788169" y="3649493"/>
                <a:ext cx="212917" cy="134802"/>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owchart: Process 42"/>
              <p:cNvSpPr/>
              <p:nvPr/>
            </p:nvSpPr>
            <p:spPr>
              <a:xfrm rot="20910021">
                <a:off x="5126094" y="3772441"/>
                <a:ext cx="307687" cy="164631"/>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owchart: Process 43"/>
              <p:cNvSpPr/>
              <p:nvPr/>
            </p:nvSpPr>
            <p:spPr>
              <a:xfrm rot="20910021">
                <a:off x="4697944" y="3879921"/>
                <a:ext cx="307687" cy="164631"/>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owchart: Process 44"/>
              <p:cNvSpPr/>
              <p:nvPr/>
            </p:nvSpPr>
            <p:spPr>
              <a:xfrm rot="20720957">
                <a:off x="5654261" y="2866622"/>
                <a:ext cx="204691" cy="426292"/>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lowchart: Process 45"/>
              <p:cNvSpPr/>
              <p:nvPr/>
            </p:nvSpPr>
            <p:spPr>
              <a:xfrm rot="20720957">
                <a:off x="6113424" y="2651066"/>
                <a:ext cx="204691" cy="689291"/>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owchart: Process 46"/>
              <p:cNvSpPr/>
              <p:nvPr/>
            </p:nvSpPr>
            <p:spPr>
              <a:xfrm rot="4578345">
                <a:off x="6247113" y="2626418"/>
                <a:ext cx="216688" cy="185136"/>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lowchart: Process 47"/>
              <p:cNvSpPr/>
              <p:nvPr/>
            </p:nvSpPr>
            <p:spPr>
              <a:xfrm rot="20910021">
                <a:off x="6364504" y="3158079"/>
                <a:ext cx="623355" cy="85789"/>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lowchart: Process 180"/>
              <p:cNvSpPr/>
              <p:nvPr/>
            </p:nvSpPr>
            <p:spPr>
              <a:xfrm rot="20720957">
                <a:off x="7683171" y="2298122"/>
                <a:ext cx="213247" cy="68013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418"/>
                  <a:gd name="connsiteY0" fmla="*/ 74 h 10074"/>
                  <a:gd name="connsiteX1" fmla="*/ 10418 w 10418"/>
                  <a:gd name="connsiteY1" fmla="*/ 0 h 10074"/>
                  <a:gd name="connsiteX2" fmla="*/ 10000 w 10418"/>
                  <a:gd name="connsiteY2" fmla="*/ 10074 h 10074"/>
                  <a:gd name="connsiteX3" fmla="*/ 0 w 10418"/>
                  <a:gd name="connsiteY3" fmla="*/ 10074 h 10074"/>
                  <a:gd name="connsiteX4" fmla="*/ 0 w 10418"/>
                  <a:gd name="connsiteY4" fmla="*/ 74 h 1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8" h="10074">
                    <a:moveTo>
                      <a:pt x="0" y="74"/>
                    </a:moveTo>
                    <a:lnTo>
                      <a:pt x="10418" y="0"/>
                    </a:lnTo>
                    <a:cubicBezTo>
                      <a:pt x="10279" y="3358"/>
                      <a:pt x="10139" y="6716"/>
                      <a:pt x="10000" y="10074"/>
                    </a:cubicBezTo>
                    <a:lnTo>
                      <a:pt x="0" y="10074"/>
                    </a:lnTo>
                    <a:lnTo>
                      <a:pt x="0" y="74"/>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lowchart: Process 49"/>
              <p:cNvSpPr/>
              <p:nvPr/>
            </p:nvSpPr>
            <p:spPr>
              <a:xfrm rot="20720957">
                <a:off x="6025564" y="4263190"/>
                <a:ext cx="204691" cy="217967"/>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owchart: Process 50"/>
              <p:cNvSpPr/>
              <p:nvPr/>
            </p:nvSpPr>
            <p:spPr>
              <a:xfrm rot="4358172">
                <a:off x="4323704" y="1703163"/>
                <a:ext cx="276411" cy="762732"/>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owchart: Process 51"/>
              <p:cNvSpPr/>
              <p:nvPr/>
            </p:nvSpPr>
            <p:spPr>
              <a:xfrm rot="20720957">
                <a:off x="6010157" y="2262845"/>
                <a:ext cx="326552" cy="25239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owchart: Process 52"/>
              <p:cNvSpPr/>
              <p:nvPr/>
            </p:nvSpPr>
            <p:spPr>
              <a:xfrm rot="20720957">
                <a:off x="7218273" y="1997245"/>
                <a:ext cx="242820" cy="599679"/>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owchart: Process 53"/>
              <p:cNvSpPr/>
              <p:nvPr/>
            </p:nvSpPr>
            <p:spPr>
              <a:xfrm rot="20734834">
                <a:off x="7143136" y="2964524"/>
                <a:ext cx="623355" cy="100324"/>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owchart: Process 54"/>
              <p:cNvSpPr/>
              <p:nvPr/>
            </p:nvSpPr>
            <p:spPr>
              <a:xfrm rot="20720957">
                <a:off x="7529214" y="1827781"/>
                <a:ext cx="224761" cy="390638"/>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lowchart: Process 55"/>
              <p:cNvSpPr/>
              <p:nvPr/>
            </p:nvSpPr>
            <p:spPr>
              <a:xfrm rot="20720957">
                <a:off x="6200803" y="4783765"/>
                <a:ext cx="169558" cy="207805"/>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lowchart: Process 191"/>
              <p:cNvSpPr/>
              <p:nvPr/>
            </p:nvSpPr>
            <p:spPr>
              <a:xfrm rot="20909942">
                <a:off x="8120586" y="2243225"/>
                <a:ext cx="1113525" cy="45148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4079 w 10000"/>
                  <a:gd name="connsiteY1" fmla="*/ 1882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0 h 10000"/>
                  <a:gd name="connsiteX0" fmla="*/ 0 w 10000"/>
                  <a:gd name="connsiteY0" fmla="*/ 0 h 10000"/>
                  <a:gd name="connsiteX1" fmla="*/ 4090 w 10000"/>
                  <a:gd name="connsiteY1" fmla="*/ 691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0 h 10000"/>
                  <a:gd name="connsiteX0" fmla="*/ 0 w 10000"/>
                  <a:gd name="connsiteY0" fmla="*/ 406 h 10406"/>
                  <a:gd name="connsiteX1" fmla="*/ 4090 w 10000"/>
                  <a:gd name="connsiteY1" fmla="*/ 1097 h 10406"/>
                  <a:gd name="connsiteX2" fmla="*/ 10000 w 10000"/>
                  <a:gd name="connsiteY2" fmla="*/ 406 h 10406"/>
                  <a:gd name="connsiteX3" fmla="*/ 10000 w 10000"/>
                  <a:gd name="connsiteY3" fmla="*/ 10406 h 10406"/>
                  <a:gd name="connsiteX4" fmla="*/ 0 w 10000"/>
                  <a:gd name="connsiteY4" fmla="*/ 10406 h 10406"/>
                  <a:gd name="connsiteX5" fmla="*/ 0 w 10000"/>
                  <a:gd name="connsiteY5" fmla="*/ 406 h 10406"/>
                  <a:gd name="connsiteX0" fmla="*/ 0 w 10000"/>
                  <a:gd name="connsiteY0" fmla="*/ 1456 h 11456"/>
                  <a:gd name="connsiteX1" fmla="*/ 4090 w 10000"/>
                  <a:gd name="connsiteY1" fmla="*/ 2147 h 11456"/>
                  <a:gd name="connsiteX2" fmla="*/ 4414 w 10000"/>
                  <a:gd name="connsiteY2" fmla="*/ 78 h 11456"/>
                  <a:gd name="connsiteX3" fmla="*/ 10000 w 10000"/>
                  <a:gd name="connsiteY3" fmla="*/ 1456 h 11456"/>
                  <a:gd name="connsiteX4" fmla="*/ 10000 w 10000"/>
                  <a:gd name="connsiteY4" fmla="*/ 11456 h 11456"/>
                  <a:gd name="connsiteX5" fmla="*/ 0 w 10000"/>
                  <a:gd name="connsiteY5" fmla="*/ 11456 h 11456"/>
                  <a:gd name="connsiteX6" fmla="*/ 0 w 10000"/>
                  <a:gd name="connsiteY6" fmla="*/ 1456 h 11456"/>
                  <a:gd name="connsiteX0" fmla="*/ 0 w 10000"/>
                  <a:gd name="connsiteY0" fmla="*/ 1398 h 11398"/>
                  <a:gd name="connsiteX1" fmla="*/ 4090 w 10000"/>
                  <a:gd name="connsiteY1" fmla="*/ 2089 h 11398"/>
                  <a:gd name="connsiteX2" fmla="*/ 4414 w 10000"/>
                  <a:gd name="connsiteY2" fmla="*/ 20 h 11398"/>
                  <a:gd name="connsiteX3" fmla="*/ 7675 w 10000"/>
                  <a:gd name="connsiteY3" fmla="*/ 2880 h 11398"/>
                  <a:gd name="connsiteX4" fmla="*/ 10000 w 10000"/>
                  <a:gd name="connsiteY4" fmla="*/ 1398 h 11398"/>
                  <a:gd name="connsiteX5" fmla="*/ 10000 w 10000"/>
                  <a:gd name="connsiteY5" fmla="*/ 11398 h 11398"/>
                  <a:gd name="connsiteX6" fmla="*/ 0 w 10000"/>
                  <a:gd name="connsiteY6" fmla="*/ 11398 h 11398"/>
                  <a:gd name="connsiteX7" fmla="*/ 0 w 10000"/>
                  <a:gd name="connsiteY7" fmla="*/ 1398 h 11398"/>
                  <a:gd name="connsiteX0" fmla="*/ 0 w 10000"/>
                  <a:gd name="connsiteY0" fmla="*/ 1440 h 11440"/>
                  <a:gd name="connsiteX1" fmla="*/ 4090 w 10000"/>
                  <a:gd name="connsiteY1" fmla="*/ 2131 h 11440"/>
                  <a:gd name="connsiteX2" fmla="*/ 4414 w 10000"/>
                  <a:gd name="connsiteY2" fmla="*/ 62 h 11440"/>
                  <a:gd name="connsiteX3" fmla="*/ 7675 w 10000"/>
                  <a:gd name="connsiteY3" fmla="*/ 2922 h 11440"/>
                  <a:gd name="connsiteX4" fmla="*/ 10000 w 10000"/>
                  <a:gd name="connsiteY4" fmla="*/ 1440 h 11440"/>
                  <a:gd name="connsiteX5" fmla="*/ 10000 w 10000"/>
                  <a:gd name="connsiteY5" fmla="*/ 11440 h 11440"/>
                  <a:gd name="connsiteX6" fmla="*/ 0 w 10000"/>
                  <a:gd name="connsiteY6" fmla="*/ 11440 h 11440"/>
                  <a:gd name="connsiteX7" fmla="*/ 0 w 10000"/>
                  <a:gd name="connsiteY7" fmla="*/ 1440 h 11440"/>
                  <a:gd name="connsiteX0" fmla="*/ 0 w 10000"/>
                  <a:gd name="connsiteY0" fmla="*/ 1451 h 11451"/>
                  <a:gd name="connsiteX1" fmla="*/ 4090 w 10000"/>
                  <a:gd name="connsiteY1" fmla="*/ 2142 h 11451"/>
                  <a:gd name="connsiteX2" fmla="*/ 4414 w 10000"/>
                  <a:gd name="connsiteY2" fmla="*/ 73 h 11451"/>
                  <a:gd name="connsiteX3" fmla="*/ 7675 w 10000"/>
                  <a:gd name="connsiteY3" fmla="*/ 2933 h 11451"/>
                  <a:gd name="connsiteX4" fmla="*/ 10000 w 10000"/>
                  <a:gd name="connsiteY4" fmla="*/ 1451 h 11451"/>
                  <a:gd name="connsiteX5" fmla="*/ 10000 w 10000"/>
                  <a:gd name="connsiteY5" fmla="*/ 11451 h 11451"/>
                  <a:gd name="connsiteX6" fmla="*/ 0 w 10000"/>
                  <a:gd name="connsiteY6" fmla="*/ 11451 h 11451"/>
                  <a:gd name="connsiteX7" fmla="*/ 0 w 10000"/>
                  <a:gd name="connsiteY7" fmla="*/ 1451 h 11451"/>
                  <a:gd name="connsiteX0" fmla="*/ 0 w 10000"/>
                  <a:gd name="connsiteY0" fmla="*/ 1451 h 11451"/>
                  <a:gd name="connsiteX1" fmla="*/ 4090 w 10000"/>
                  <a:gd name="connsiteY1" fmla="*/ 2142 h 11451"/>
                  <a:gd name="connsiteX2" fmla="*/ 4414 w 10000"/>
                  <a:gd name="connsiteY2" fmla="*/ 73 h 11451"/>
                  <a:gd name="connsiteX3" fmla="*/ 7675 w 10000"/>
                  <a:gd name="connsiteY3" fmla="*/ 2933 h 11451"/>
                  <a:gd name="connsiteX4" fmla="*/ 9242 w 10000"/>
                  <a:gd name="connsiteY4" fmla="*/ 5735 h 11451"/>
                  <a:gd name="connsiteX5" fmla="*/ 10000 w 10000"/>
                  <a:gd name="connsiteY5" fmla="*/ 11451 h 11451"/>
                  <a:gd name="connsiteX6" fmla="*/ 0 w 10000"/>
                  <a:gd name="connsiteY6" fmla="*/ 11451 h 11451"/>
                  <a:gd name="connsiteX7" fmla="*/ 0 w 10000"/>
                  <a:gd name="connsiteY7" fmla="*/ 1451 h 11451"/>
                  <a:gd name="connsiteX0" fmla="*/ 0 w 10008"/>
                  <a:gd name="connsiteY0" fmla="*/ 1451 h 11451"/>
                  <a:gd name="connsiteX1" fmla="*/ 4090 w 10008"/>
                  <a:gd name="connsiteY1" fmla="*/ 2142 h 11451"/>
                  <a:gd name="connsiteX2" fmla="*/ 4414 w 10008"/>
                  <a:gd name="connsiteY2" fmla="*/ 73 h 11451"/>
                  <a:gd name="connsiteX3" fmla="*/ 7675 w 10008"/>
                  <a:gd name="connsiteY3" fmla="*/ 2933 h 11451"/>
                  <a:gd name="connsiteX4" fmla="*/ 9926 w 10008"/>
                  <a:gd name="connsiteY4" fmla="*/ 7325 h 11451"/>
                  <a:gd name="connsiteX5" fmla="*/ 10000 w 10008"/>
                  <a:gd name="connsiteY5" fmla="*/ 11451 h 11451"/>
                  <a:gd name="connsiteX6" fmla="*/ 0 w 10008"/>
                  <a:gd name="connsiteY6" fmla="*/ 11451 h 11451"/>
                  <a:gd name="connsiteX7" fmla="*/ 0 w 10008"/>
                  <a:gd name="connsiteY7" fmla="*/ 1451 h 11451"/>
                  <a:gd name="connsiteX0" fmla="*/ 0 w 10000"/>
                  <a:gd name="connsiteY0" fmla="*/ 1451 h 11451"/>
                  <a:gd name="connsiteX1" fmla="*/ 4090 w 10000"/>
                  <a:gd name="connsiteY1" fmla="*/ 2142 h 11451"/>
                  <a:gd name="connsiteX2" fmla="*/ 4414 w 10000"/>
                  <a:gd name="connsiteY2" fmla="*/ 73 h 11451"/>
                  <a:gd name="connsiteX3" fmla="*/ 7675 w 10000"/>
                  <a:gd name="connsiteY3" fmla="*/ 2933 h 11451"/>
                  <a:gd name="connsiteX4" fmla="*/ 9926 w 10000"/>
                  <a:gd name="connsiteY4" fmla="*/ 7325 h 11451"/>
                  <a:gd name="connsiteX5" fmla="*/ 10000 w 10000"/>
                  <a:gd name="connsiteY5" fmla="*/ 11451 h 11451"/>
                  <a:gd name="connsiteX6" fmla="*/ 0 w 10000"/>
                  <a:gd name="connsiteY6" fmla="*/ 11451 h 11451"/>
                  <a:gd name="connsiteX7" fmla="*/ 0 w 10000"/>
                  <a:gd name="connsiteY7" fmla="*/ 1451 h 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1451">
                    <a:moveTo>
                      <a:pt x="0" y="1451"/>
                    </a:moveTo>
                    <a:cubicBezTo>
                      <a:pt x="688" y="1481"/>
                      <a:pt x="3402" y="2112"/>
                      <a:pt x="4090" y="2142"/>
                    </a:cubicBezTo>
                    <a:cubicBezTo>
                      <a:pt x="4888" y="2089"/>
                      <a:pt x="3429" y="188"/>
                      <a:pt x="4414" y="73"/>
                    </a:cubicBezTo>
                    <a:cubicBezTo>
                      <a:pt x="5191" y="-208"/>
                      <a:pt x="6848" y="227"/>
                      <a:pt x="7675" y="2933"/>
                    </a:cubicBezTo>
                    <a:cubicBezTo>
                      <a:pt x="8606" y="3163"/>
                      <a:pt x="9718" y="5492"/>
                      <a:pt x="9926" y="7325"/>
                    </a:cubicBezTo>
                    <a:cubicBezTo>
                      <a:pt x="10050" y="8593"/>
                      <a:pt x="9747" y="9546"/>
                      <a:pt x="10000" y="11451"/>
                    </a:cubicBezTo>
                    <a:lnTo>
                      <a:pt x="0" y="11451"/>
                    </a:lnTo>
                    <a:lnTo>
                      <a:pt x="0" y="1451"/>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owchart: Manual Input 193"/>
              <p:cNvSpPr/>
              <p:nvPr/>
            </p:nvSpPr>
            <p:spPr>
              <a:xfrm rot="680327" flipV="1">
                <a:off x="8966262" y="2050306"/>
                <a:ext cx="817072" cy="19514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5 w 10000"/>
                  <a:gd name="connsiteY0" fmla="*/ 5610 h 10000"/>
                  <a:gd name="connsiteX1" fmla="*/ 10000 w 10000"/>
                  <a:gd name="connsiteY1" fmla="*/ 0 h 10000"/>
                  <a:gd name="connsiteX2" fmla="*/ 10000 w 10000"/>
                  <a:gd name="connsiteY2" fmla="*/ 10000 h 10000"/>
                  <a:gd name="connsiteX3" fmla="*/ 0 w 10000"/>
                  <a:gd name="connsiteY3" fmla="*/ 10000 h 10000"/>
                  <a:gd name="connsiteX4" fmla="*/ 65 w 10000"/>
                  <a:gd name="connsiteY4" fmla="*/ 561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65" y="5610"/>
                    </a:moveTo>
                    <a:lnTo>
                      <a:pt x="10000" y="0"/>
                    </a:lnTo>
                    <a:lnTo>
                      <a:pt x="10000" y="10000"/>
                    </a:lnTo>
                    <a:lnTo>
                      <a:pt x="0" y="10000"/>
                    </a:lnTo>
                    <a:cubicBezTo>
                      <a:pt x="22" y="8537"/>
                      <a:pt x="43" y="7073"/>
                      <a:pt x="65" y="5610"/>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ight Triangle 58"/>
              <p:cNvSpPr/>
              <p:nvPr/>
            </p:nvSpPr>
            <p:spPr>
              <a:xfrm rot="20817260">
                <a:off x="7982545" y="1704995"/>
                <a:ext cx="561068" cy="234804"/>
              </a:xfrm>
              <a:prstGeom prst="r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 name="Group 1"/>
          <p:cNvGrpSpPr/>
          <p:nvPr/>
        </p:nvGrpSpPr>
        <p:grpSpPr>
          <a:xfrm>
            <a:off x="9194111" y="3940878"/>
            <a:ext cx="2952464" cy="1879200"/>
            <a:chOff x="9318571" y="2336728"/>
            <a:chExt cx="2952464" cy="1879200"/>
          </a:xfrm>
        </p:grpSpPr>
        <p:sp>
          <p:nvSpPr>
            <p:cNvPr id="18" name="Rectangle 17"/>
            <p:cNvSpPr/>
            <p:nvPr/>
          </p:nvSpPr>
          <p:spPr>
            <a:xfrm>
              <a:off x="9689201" y="3021754"/>
              <a:ext cx="528918" cy="304800"/>
            </a:xfrm>
            <a:prstGeom prst="rect">
              <a:avLst/>
            </a:prstGeom>
            <a:solidFill>
              <a:srgbClr val="8548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9" name="Rectangle 18"/>
            <p:cNvSpPr/>
            <p:nvPr/>
          </p:nvSpPr>
          <p:spPr>
            <a:xfrm>
              <a:off x="9689201" y="3685143"/>
              <a:ext cx="528918" cy="304800"/>
            </a:xfrm>
            <a:prstGeom prst="rect">
              <a:avLst/>
            </a:prstGeom>
            <a:solidFill>
              <a:srgbClr val="007E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20" name="ZoneTexte 10"/>
            <p:cNvSpPr txBox="1"/>
            <p:nvPr/>
          </p:nvSpPr>
          <p:spPr>
            <a:xfrm>
              <a:off x="10442235" y="3021754"/>
              <a:ext cx="1828800" cy="367553"/>
            </a:xfrm>
            <a:prstGeom prst="rect">
              <a:avLst/>
            </a:prstGeom>
            <a:noFill/>
          </p:spPr>
          <p:txBody>
            <a:bodyPr wrap="square" rtlCol="0">
              <a:spAutoFit/>
            </a:bodyPr>
            <a:lstStyle/>
            <a:p>
              <a:r>
                <a:rPr lang="fr-FR" dirty="0">
                  <a:latin typeface="Times New Roman" pitchFamily="18" charset="0"/>
                  <a:cs typeface="Times New Roman" pitchFamily="18" charset="0"/>
                </a:rPr>
                <a:t>Bâti </a:t>
              </a:r>
            </a:p>
          </p:txBody>
        </p:sp>
        <p:sp>
          <p:nvSpPr>
            <p:cNvPr id="21" name="ZoneTexte 12"/>
            <p:cNvSpPr txBox="1"/>
            <p:nvPr/>
          </p:nvSpPr>
          <p:spPr>
            <a:xfrm>
              <a:off x="10442235" y="3622390"/>
              <a:ext cx="1828800" cy="367553"/>
            </a:xfrm>
            <a:prstGeom prst="rect">
              <a:avLst/>
            </a:prstGeom>
            <a:noFill/>
          </p:spPr>
          <p:txBody>
            <a:bodyPr wrap="square" rtlCol="0">
              <a:spAutoFit/>
            </a:bodyPr>
            <a:lstStyle/>
            <a:p>
              <a:r>
                <a:rPr lang="fr-FR" dirty="0">
                  <a:latin typeface="Times New Roman" pitchFamily="18" charset="0"/>
                  <a:cs typeface="Times New Roman" pitchFamily="18" charset="0"/>
                </a:rPr>
                <a:t>Non bâti</a:t>
              </a:r>
            </a:p>
          </p:txBody>
        </p:sp>
        <p:sp>
          <p:nvSpPr>
            <p:cNvPr id="22" name="ZoneTexte 11"/>
            <p:cNvSpPr txBox="1"/>
            <p:nvPr/>
          </p:nvSpPr>
          <p:spPr>
            <a:xfrm>
              <a:off x="9689201" y="2381993"/>
              <a:ext cx="2070847" cy="461665"/>
            </a:xfrm>
            <a:prstGeom prst="rect">
              <a:avLst/>
            </a:prstGeom>
            <a:noFill/>
          </p:spPr>
          <p:txBody>
            <a:bodyPr wrap="square" rtlCol="0">
              <a:spAutoFit/>
            </a:bodyPr>
            <a:lstStyle/>
            <a:p>
              <a:r>
                <a:rPr lang="fr-FR" sz="2400" b="1" u="sng" dirty="0">
                  <a:solidFill>
                    <a:srgbClr val="FFC000"/>
                  </a:solidFill>
                  <a:latin typeface="Times New Roman" pitchFamily="18" charset="0"/>
                  <a:cs typeface="Times New Roman" pitchFamily="18" charset="0"/>
                </a:rPr>
                <a:t>Légende:</a:t>
              </a:r>
            </a:p>
          </p:txBody>
        </p:sp>
        <p:sp>
          <p:nvSpPr>
            <p:cNvPr id="207" name="Rectangle 206"/>
            <p:cNvSpPr/>
            <p:nvPr/>
          </p:nvSpPr>
          <p:spPr>
            <a:xfrm>
              <a:off x="9318571" y="2336728"/>
              <a:ext cx="2582484" cy="18792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8" name="Oval 207"/>
          <p:cNvSpPr/>
          <p:nvPr/>
        </p:nvSpPr>
        <p:spPr>
          <a:xfrm>
            <a:off x="6055018" y="4193947"/>
            <a:ext cx="999716" cy="10175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9" name="Rectangle 1"/>
          <p:cNvSpPr/>
          <p:nvPr/>
        </p:nvSpPr>
        <p:spPr>
          <a:xfrm rot="20180349">
            <a:off x="3107601" y="4677497"/>
            <a:ext cx="668314" cy="1121250"/>
          </a:xfrm>
          <a:custGeom>
            <a:avLst/>
            <a:gdLst>
              <a:gd name="connsiteX0" fmla="*/ 0 w 668314"/>
              <a:gd name="connsiteY0" fmla="*/ 0 h 1121250"/>
              <a:gd name="connsiteX1" fmla="*/ 668314 w 668314"/>
              <a:gd name="connsiteY1" fmla="*/ 0 h 1121250"/>
              <a:gd name="connsiteX2" fmla="*/ 668314 w 668314"/>
              <a:gd name="connsiteY2" fmla="*/ 1121250 h 1121250"/>
              <a:gd name="connsiteX3" fmla="*/ 0 w 668314"/>
              <a:gd name="connsiteY3" fmla="*/ 1121250 h 1121250"/>
              <a:gd name="connsiteX4" fmla="*/ 0 w 668314"/>
              <a:gd name="connsiteY4" fmla="*/ 0 h 1121250"/>
              <a:gd name="connsiteX0" fmla="*/ 0 w 668314"/>
              <a:gd name="connsiteY0" fmla="*/ 0 h 1121250"/>
              <a:gd name="connsiteX1" fmla="*/ 668314 w 668314"/>
              <a:gd name="connsiteY1" fmla="*/ 0 h 1121250"/>
              <a:gd name="connsiteX2" fmla="*/ 668314 w 668314"/>
              <a:gd name="connsiteY2" fmla="*/ 1121250 h 1121250"/>
              <a:gd name="connsiteX3" fmla="*/ 88027 w 668314"/>
              <a:gd name="connsiteY3" fmla="*/ 793767 h 1121250"/>
              <a:gd name="connsiteX4" fmla="*/ 0 w 668314"/>
              <a:gd name="connsiteY4" fmla="*/ 0 h 1121250"/>
              <a:gd name="connsiteX0" fmla="*/ 0 w 668314"/>
              <a:gd name="connsiteY0" fmla="*/ 0 h 1121250"/>
              <a:gd name="connsiteX1" fmla="*/ 668314 w 668314"/>
              <a:gd name="connsiteY1" fmla="*/ 0 h 1121250"/>
              <a:gd name="connsiteX2" fmla="*/ 668314 w 668314"/>
              <a:gd name="connsiteY2" fmla="*/ 1121250 h 1121250"/>
              <a:gd name="connsiteX3" fmla="*/ 79248 w 668314"/>
              <a:gd name="connsiteY3" fmla="*/ 889753 h 1121250"/>
              <a:gd name="connsiteX4" fmla="*/ 0 w 668314"/>
              <a:gd name="connsiteY4" fmla="*/ 0 h 1121250"/>
              <a:gd name="connsiteX0" fmla="*/ 0 w 668314"/>
              <a:gd name="connsiteY0" fmla="*/ 0 h 1121250"/>
              <a:gd name="connsiteX1" fmla="*/ 668314 w 668314"/>
              <a:gd name="connsiteY1" fmla="*/ 0 h 1121250"/>
              <a:gd name="connsiteX2" fmla="*/ 668314 w 668314"/>
              <a:gd name="connsiteY2" fmla="*/ 1121250 h 1121250"/>
              <a:gd name="connsiteX3" fmla="*/ 54784 w 668314"/>
              <a:gd name="connsiteY3" fmla="*/ 945589 h 1121250"/>
              <a:gd name="connsiteX4" fmla="*/ 0 w 668314"/>
              <a:gd name="connsiteY4" fmla="*/ 0 h 1121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314" h="1121250">
                <a:moveTo>
                  <a:pt x="0" y="0"/>
                </a:moveTo>
                <a:lnTo>
                  <a:pt x="668314" y="0"/>
                </a:lnTo>
                <a:lnTo>
                  <a:pt x="668314" y="1121250"/>
                </a:lnTo>
                <a:lnTo>
                  <a:pt x="54784" y="945589"/>
                </a:lnTo>
                <a:lnTo>
                  <a:pt x="0" y="0"/>
                </a:lnTo>
                <a:close/>
              </a:path>
            </a:pathLst>
          </a:custGeom>
          <a:solidFill>
            <a:schemeClr val="accent6">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210" name="Straight Connector 209"/>
          <p:cNvCxnSpPr/>
          <p:nvPr/>
        </p:nvCxnSpPr>
        <p:spPr>
          <a:xfrm>
            <a:off x="4102785" y="1252825"/>
            <a:ext cx="640103" cy="2369325"/>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a:off x="4596232" y="2134077"/>
            <a:ext cx="4482537" cy="584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ZoneTexte 10"/>
          <p:cNvSpPr txBox="1"/>
          <p:nvPr/>
        </p:nvSpPr>
        <p:spPr>
          <a:xfrm>
            <a:off x="6454288" y="410164"/>
            <a:ext cx="1408058" cy="367553"/>
          </a:xfrm>
          <a:prstGeom prst="rect">
            <a:avLst/>
          </a:prstGeom>
          <a:noFill/>
        </p:spPr>
        <p:txBody>
          <a:bodyPr wrap="square" rtlCol="0">
            <a:spAutoFit/>
          </a:bodyPr>
          <a:lstStyle/>
          <a:p>
            <a:r>
              <a:rPr lang="fr-FR" dirty="0">
                <a:latin typeface="Times New Roman" pitchFamily="18" charset="0"/>
                <a:cs typeface="Times New Roman" pitchFamily="18" charset="0"/>
              </a:rPr>
              <a:t> </a:t>
            </a:r>
          </a:p>
        </p:txBody>
      </p:sp>
      <p:sp>
        <p:nvSpPr>
          <p:cNvPr id="213" name="Rectangle 212"/>
          <p:cNvSpPr/>
          <p:nvPr/>
        </p:nvSpPr>
        <p:spPr>
          <a:xfrm>
            <a:off x="9235926" y="1747212"/>
            <a:ext cx="2644693" cy="646331"/>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fr-FR" dirty="0">
                <a:latin typeface="Times New Roman" pitchFamily="18" charset="0"/>
                <a:cs typeface="Times New Roman" pitchFamily="18" charset="0"/>
              </a:rPr>
              <a:t> boulevard </a:t>
            </a:r>
            <a:r>
              <a:rPr lang="fr-FR" dirty="0" err="1">
                <a:latin typeface="Times New Roman" pitchFamily="18" charset="0"/>
                <a:cs typeface="Times New Roman" pitchFamily="18" charset="0"/>
              </a:rPr>
              <a:t>chahid</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benassar</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mohammed</a:t>
            </a:r>
            <a:r>
              <a:rPr lang="fr-FR" dirty="0">
                <a:latin typeface="Times New Roman" pitchFamily="18" charset="0"/>
                <a:cs typeface="Times New Roman" pitchFamily="18" charset="0"/>
              </a:rPr>
              <a:t> </a:t>
            </a:r>
            <a:endParaRPr lang="fr-FR" dirty="0"/>
          </a:p>
        </p:txBody>
      </p:sp>
      <p:pic>
        <p:nvPicPr>
          <p:cNvPr id="214" name="Image 81"/>
          <p:cNvPicPr>
            <a:picLocks noChangeAspect="1"/>
          </p:cNvPicPr>
          <p:nvPr/>
        </p:nvPicPr>
        <p:blipFill>
          <a:blip r:embed="rId3" cstate="print"/>
          <a:srcRect/>
          <a:stretch>
            <a:fillRect/>
          </a:stretch>
        </p:blipFill>
        <p:spPr>
          <a:xfrm rot="16200000">
            <a:off x="8011375" y="1020527"/>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 name="ZoneTexte 7"/>
          <p:cNvSpPr txBox="1"/>
          <p:nvPr/>
        </p:nvSpPr>
        <p:spPr>
          <a:xfrm>
            <a:off x="4554034" y="5903059"/>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
        <p:nvSpPr>
          <p:cNvPr id="216" name="Rounded Rectangle 215"/>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217" name="Rounded Rectangle 216"/>
          <p:cNvSpPr/>
          <p:nvPr/>
        </p:nvSpPr>
        <p:spPr>
          <a:xfrm>
            <a:off x="5555673" y="171069"/>
            <a:ext cx="5064702" cy="55418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BATI ET NON BATI</a:t>
            </a:r>
          </a:p>
        </p:txBody>
      </p:sp>
      <p:sp>
        <p:nvSpPr>
          <p:cNvPr id="218" name="Rectangle 217">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ACCESSIBILITÉ </a:t>
            </a:r>
            <a:endParaRPr lang="en-US" sz="1100" b="1" dirty="0">
              <a:solidFill>
                <a:schemeClr val="tx1"/>
              </a:solidFill>
              <a:latin typeface="Arial Black" panose="020B0A04020102020204" pitchFamily="34" charset="0"/>
            </a:endParaRPr>
          </a:p>
        </p:txBody>
      </p:sp>
      <p:sp>
        <p:nvSpPr>
          <p:cNvPr id="219" name="Rectangle 218">
            <a:extLst>
              <a:ext uri="{FF2B5EF4-FFF2-40B4-BE49-F238E27FC236}">
                <a16:creationId xmlns:a16="http://schemas.microsoft.com/office/drawing/2014/main" id="{A800A4BD-5F31-404E-86FA-6A0B2FB83D9D}"/>
              </a:ext>
            </a:extLst>
          </p:cNvPr>
          <p:cNvSpPr/>
          <p:nvPr/>
        </p:nvSpPr>
        <p:spPr>
          <a:xfrm>
            <a:off x="7103644" y="4893375"/>
            <a:ext cx="1153776" cy="288903"/>
          </a:xfrm>
          <a:prstGeom prst="rect">
            <a:avLst/>
          </a:prstGeom>
          <a:solidFill>
            <a:srgbClr val="000000">
              <a:alpha val="63922"/>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Terrain d’étude</a:t>
            </a:r>
          </a:p>
        </p:txBody>
      </p:sp>
      <p:sp>
        <p:nvSpPr>
          <p:cNvPr id="220" name="Google Shape;10517;p83">
            <a:extLst>
              <a:ext uri="{FF2B5EF4-FFF2-40B4-BE49-F238E27FC236}">
                <a16:creationId xmlns:a16="http://schemas.microsoft.com/office/drawing/2014/main" id="{FAE7E654-95C1-4682-BCC0-D5E3EF6506C4}"/>
              </a:ext>
            </a:extLst>
          </p:cNvPr>
          <p:cNvSpPr/>
          <p:nvPr/>
        </p:nvSpPr>
        <p:spPr>
          <a:xfrm>
            <a:off x="6395704" y="4428123"/>
            <a:ext cx="283194" cy="528283"/>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819301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wipe(down)">
                                      <p:cBhvr>
                                        <p:cTn id="7" dur="580">
                                          <p:stCondLst>
                                            <p:cond delay="0"/>
                                          </p:stCondLst>
                                        </p:cTn>
                                        <p:tgtEl>
                                          <p:spTgt spid="220"/>
                                        </p:tgtEl>
                                      </p:cBhvr>
                                    </p:animEffect>
                                    <p:anim calcmode="lin" valueType="num">
                                      <p:cBhvr>
                                        <p:cTn id="8" dur="1822" tmFilter="0,0; 0.14,0.36; 0.43,0.73; 0.71,0.91; 1.0,1.0">
                                          <p:stCondLst>
                                            <p:cond delay="0"/>
                                          </p:stCondLst>
                                        </p:cTn>
                                        <p:tgtEl>
                                          <p:spTgt spid="2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20"/>
                                        </p:tgtEl>
                                      </p:cBhvr>
                                      <p:to x="100000" y="60000"/>
                                    </p:animScale>
                                    <p:animScale>
                                      <p:cBhvr>
                                        <p:cTn id="14" dur="166" decel="50000">
                                          <p:stCondLst>
                                            <p:cond delay="676"/>
                                          </p:stCondLst>
                                        </p:cTn>
                                        <p:tgtEl>
                                          <p:spTgt spid="220"/>
                                        </p:tgtEl>
                                      </p:cBhvr>
                                      <p:to x="100000" y="100000"/>
                                    </p:animScale>
                                    <p:animScale>
                                      <p:cBhvr>
                                        <p:cTn id="15" dur="26">
                                          <p:stCondLst>
                                            <p:cond delay="1312"/>
                                          </p:stCondLst>
                                        </p:cTn>
                                        <p:tgtEl>
                                          <p:spTgt spid="220"/>
                                        </p:tgtEl>
                                      </p:cBhvr>
                                      <p:to x="100000" y="80000"/>
                                    </p:animScale>
                                    <p:animScale>
                                      <p:cBhvr>
                                        <p:cTn id="16" dur="166" decel="50000">
                                          <p:stCondLst>
                                            <p:cond delay="1338"/>
                                          </p:stCondLst>
                                        </p:cTn>
                                        <p:tgtEl>
                                          <p:spTgt spid="220"/>
                                        </p:tgtEl>
                                      </p:cBhvr>
                                      <p:to x="100000" y="100000"/>
                                    </p:animScale>
                                    <p:animScale>
                                      <p:cBhvr>
                                        <p:cTn id="17" dur="26">
                                          <p:stCondLst>
                                            <p:cond delay="1642"/>
                                          </p:stCondLst>
                                        </p:cTn>
                                        <p:tgtEl>
                                          <p:spTgt spid="220"/>
                                        </p:tgtEl>
                                      </p:cBhvr>
                                      <p:to x="100000" y="90000"/>
                                    </p:animScale>
                                    <p:animScale>
                                      <p:cBhvr>
                                        <p:cTn id="18" dur="166" decel="50000">
                                          <p:stCondLst>
                                            <p:cond delay="1668"/>
                                          </p:stCondLst>
                                        </p:cTn>
                                        <p:tgtEl>
                                          <p:spTgt spid="220"/>
                                        </p:tgtEl>
                                      </p:cBhvr>
                                      <p:to x="100000" y="100000"/>
                                    </p:animScale>
                                    <p:animScale>
                                      <p:cBhvr>
                                        <p:cTn id="19" dur="26">
                                          <p:stCondLst>
                                            <p:cond delay="1808"/>
                                          </p:stCondLst>
                                        </p:cTn>
                                        <p:tgtEl>
                                          <p:spTgt spid="220"/>
                                        </p:tgtEl>
                                      </p:cBhvr>
                                      <p:to x="100000" y="95000"/>
                                    </p:animScale>
                                    <p:animScale>
                                      <p:cBhvr>
                                        <p:cTn id="20" dur="166" decel="50000">
                                          <p:stCondLst>
                                            <p:cond delay="1834"/>
                                          </p:stCondLst>
                                        </p:cTn>
                                        <p:tgtEl>
                                          <p:spTgt spid="22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19"/>
                                        </p:tgtEl>
                                        <p:attrNameLst>
                                          <p:attrName>style.visibility</p:attrName>
                                        </p:attrNameLst>
                                      </p:cBhvr>
                                      <p:to>
                                        <p:strVal val="visible"/>
                                      </p:to>
                                    </p:set>
                                    <p:animEffect transition="in" filter="wipe(down)">
                                      <p:cBhvr>
                                        <p:cTn id="23" dur="580">
                                          <p:stCondLst>
                                            <p:cond delay="0"/>
                                          </p:stCondLst>
                                        </p:cTn>
                                        <p:tgtEl>
                                          <p:spTgt spid="219"/>
                                        </p:tgtEl>
                                      </p:cBhvr>
                                    </p:animEffect>
                                    <p:anim calcmode="lin" valueType="num">
                                      <p:cBhvr>
                                        <p:cTn id="24" dur="1822" tmFilter="0,0; 0.14,0.36; 0.43,0.73; 0.71,0.91; 1.0,1.0">
                                          <p:stCondLst>
                                            <p:cond delay="0"/>
                                          </p:stCondLst>
                                        </p:cTn>
                                        <p:tgtEl>
                                          <p:spTgt spid="2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9"/>
                                        </p:tgtEl>
                                        <p:attrNameLst>
                                          <p:attrName>ppt_y</p:attrName>
                                        </p:attrNameLst>
                                      </p:cBhvr>
                                      <p:tavLst>
                                        <p:tav tm="0" fmla="#ppt_y-sin(pi*$)/81">
                                          <p:val>
                                            <p:fltVal val="0"/>
                                          </p:val>
                                        </p:tav>
                                        <p:tav tm="100000">
                                          <p:val>
                                            <p:fltVal val="1"/>
                                          </p:val>
                                        </p:tav>
                                      </p:tavLst>
                                    </p:anim>
                                    <p:animScale>
                                      <p:cBhvr>
                                        <p:cTn id="29" dur="26">
                                          <p:stCondLst>
                                            <p:cond delay="650"/>
                                          </p:stCondLst>
                                        </p:cTn>
                                        <p:tgtEl>
                                          <p:spTgt spid="219"/>
                                        </p:tgtEl>
                                      </p:cBhvr>
                                      <p:to x="100000" y="60000"/>
                                    </p:animScale>
                                    <p:animScale>
                                      <p:cBhvr>
                                        <p:cTn id="30" dur="166" decel="50000">
                                          <p:stCondLst>
                                            <p:cond delay="676"/>
                                          </p:stCondLst>
                                        </p:cTn>
                                        <p:tgtEl>
                                          <p:spTgt spid="219"/>
                                        </p:tgtEl>
                                      </p:cBhvr>
                                      <p:to x="100000" y="100000"/>
                                    </p:animScale>
                                    <p:animScale>
                                      <p:cBhvr>
                                        <p:cTn id="31" dur="26">
                                          <p:stCondLst>
                                            <p:cond delay="1312"/>
                                          </p:stCondLst>
                                        </p:cTn>
                                        <p:tgtEl>
                                          <p:spTgt spid="219"/>
                                        </p:tgtEl>
                                      </p:cBhvr>
                                      <p:to x="100000" y="80000"/>
                                    </p:animScale>
                                    <p:animScale>
                                      <p:cBhvr>
                                        <p:cTn id="32" dur="166" decel="50000">
                                          <p:stCondLst>
                                            <p:cond delay="1338"/>
                                          </p:stCondLst>
                                        </p:cTn>
                                        <p:tgtEl>
                                          <p:spTgt spid="219"/>
                                        </p:tgtEl>
                                      </p:cBhvr>
                                      <p:to x="100000" y="100000"/>
                                    </p:animScale>
                                    <p:animScale>
                                      <p:cBhvr>
                                        <p:cTn id="33" dur="26">
                                          <p:stCondLst>
                                            <p:cond delay="1642"/>
                                          </p:stCondLst>
                                        </p:cTn>
                                        <p:tgtEl>
                                          <p:spTgt spid="219"/>
                                        </p:tgtEl>
                                      </p:cBhvr>
                                      <p:to x="100000" y="90000"/>
                                    </p:animScale>
                                    <p:animScale>
                                      <p:cBhvr>
                                        <p:cTn id="34" dur="166" decel="50000">
                                          <p:stCondLst>
                                            <p:cond delay="1668"/>
                                          </p:stCondLst>
                                        </p:cTn>
                                        <p:tgtEl>
                                          <p:spTgt spid="219"/>
                                        </p:tgtEl>
                                      </p:cBhvr>
                                      <p:to x="100000" y="100000"/>
                                    </p:animScale>
                                    <p:animScale>
                                      <p:cBhvr>
                                        <p:cTn id="35" dur="26">
                                          <p:stCondLst>
                                            <p:cond delay="1808"/>
                                          </p:stCondLst>
                                        </p:cTn>
                                        <p:tgtEl>
                                          <p:spTgt spid="219"/>
                                        </p:tgtEl>
                                      </p:cBhvr>
                                      <p:to x="100000" y="95000"/>
                                    </p:animScale>
                                    <p:animScale>
                                      <p:cBhvr>
                                        <p:cTn id="36" dur="166" decel="50000">
                                          <p:stCondLst>
                                            <p:cond delay="1834"/>
                                          </p:stCondLst>
                                        </p:cTn>
                                        <p:tgtEl>
                                          <p:spTgt spid="2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0" name="Rectangle 9">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29F056F4-CE7C-45FC-AB14-21AD6138D9DC}"/>
              </a:ext>
            </a:extLst>
          </p:cNvPr>
          <p:cNvSpPr/>
          <p:nvPr/>
        </p:nvSpPr>
        <p:spPr>
          <a:xfrm>
            <a:off x="94133" y="1091050"/>
            <a:ext cx="1433818"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SITUATION GEOGRAPHIQUE  </a:t>
            </a:r>
          </a:p>
        </p:txBody>
      </p:sp>
      <p:sp>
        <p:nvSpPr>
          <p:cNvPr id="6" name="Rectangle 5">
            <a:extLst>
              <a:ext uri="{FF2B5EF4-FFF2-40B4-BE49-F238E27FC236}">
                <a16:creationId xmlns:a16="http://schemas.microsoft.com/office/drawing/2014/main" id="{29F056F4-CE7C-45FC-AB14-21AD6138D9DC}"/>
              </a:ext>
            </a:extLst>
          </p:cNvPr>
          <p:cNvSpPr/>
          <p:nvPr/>
        </p:nvSpPr>
        <p:spPr>
          <a:xfrm>
            <a:off x="76513" y="3510422"/>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YPOLOGIE D’HABITAT </a:t>
            </a:r>
          </a:p>
        </p:txBody>
      </p:sp>
      <p:sp>
        <p:nvSpPr>
          <p:cNvPr id="7" name="Rectangle 6">
            <a:extLst>
              <a:ext uri="{FF2B5EF4-FFF2-40B4-BE49-F238E27FC236}">
                <a16:creationId xmlns:a16="http://schemas.microsoft.com/office/drawing/2014/main" id="{3CA450CF-60D0-40E6-A11F-B06B70542D7C}"/>
              </a:ext>
            </a:extLst>
          </p:cNvPr>
          <p:cNvSpPr/>
          <p:nvPr/>
        </p:nvSpPr>
        <p:spPr>
          <a:xfrm>
            <a:off x="0" y="5707291"/>
            <a:ext cx="1781265" cy="1146018"/>
          </a:xfrm>
          <a:prstGeom prst="rect">
            <a:avLst/>
          </a:prstGeom>
          <a:solidFill>
            <a:srgbClr val="C4326A"/>
          </a:solidFill>
          <a:ln>
            <a:solidFill>
              <a:srgbClr val="000000"/>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ACCESSIBILITÉ</a:t>
            </a:r>
            <a:r>
              <a:rPr lang="fr-FR" sz="1100" b="1" dirty="0">
                <a:solidFill>
                  <a:schemeClr val="tx1"/>
                </a:solidFill>
                <a:latin typeface="Arial Black" panose="020B0A04020102020204" pitchFamily="34" charset="0"/>
              </a:rPr>
              <a:t> </a:t>
            </a:r>
            <a:endParaRPr lang="en-US" sz="1100" b="1" dirty="0">
              <a:solidFill>
                <a:schemeClr val="tx1"/>
              </a:solidFill>
              <a:latin typeface="Arial Black" panose="020B0A04020102020204" pitchFamily="34" charset="0"/>
            </a:endParaRPr>
          </a:p>
        </p:txBody>
      </p:sp>
      <p:sp>
        <p:nvSpPr>
          <p:cNvPr id="11" name="Rectangle 10">
            <a:extLst>
              <a:ext uri="{FF2B5EF4-FFF2-40B4-BE49-F238E27FC236}">
                <a16:creationId xmlns:a16="http://schemas.microsoft.com/office/drawing/2014/main" id="{3CA450CF-60D0-40E6-A11F-B06B70542D7C}"/>
              </a:ext>
            </a:extLst>
          </p:cNvPr>
          <p:cNvSpPr/>
          <p:nvPr/>
        </p:nvSpPr>
        <p:spPr>
          <a:xfrm>
            <a:off x="89261" y="2303196"/>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ELEMENTS DE REPERE</a:t>
            </a:r>
          </a:p>
        </p:txBody>
      </p:sp>
      <p:sp>
        <p:nvSpPr>
          <p:cNvPr id="14" name="Rectangle 13">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BATI ET NON BATI</a:t>
            </a:r>
          </a:p>
        </p:txBody>
      </p:sp>
      <p:sp>
        <p:nvSpPr>
          <p:cNvPr id="15" name="Rounded Rectangle 14"/>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6" name="Rounded Rectangle 15"/>
          <p:cNvSpPr/>
          <p:nvPr/>
        </p:nvSpPr>
        <p:spPr>
          <a:xfrm>
            <a:off x="5555673" y="171069"/>
            <a:ext cx="5064702" cy="554183"/>
          </a:xfrm>
          <a:prstGeom prst="roundRect">
            <a:avLst/>
          </a:prstGeom>
          <a:solidFill>
            <a:srgbClr val="CC009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ACCESSIBILITE</a:t>
            </a:r>
          </a:p>
        </p:txBody>
      </p:sp>
      <p:grpSp>
        <p:nvGrpSpPr>
          <p:cNvPr id="18" name="Group 17"/>
          <p:cNvGrpSpPr/>
          <p:nvPr/>
        </p:nvGrpSpPr>
        <p:grpSpPr>
          <a:xfrm>
            <a:off x="8616362" y="3779106"/>
            <a:ext cx="3551076" cy="2009792"/>
            <a:chOff x="7517001" y="2658784"/>
            <a:chExt cx="3551076" cy="2009792"/>
          </a:xfrm>
        </p:grpSpPr>
        <p:sp>
          <p:nvSpPr>
            <p:cNvPr id="19" name="ZoneTexte 27"/>
            <p:cNvSpPr txBox="1"/>
            <p:nvPr/>
          </p:nvSpPr>
          <p:spPr>
            <a:xfrm>
              <a:off x="8315912" y="3267432"/>
              <a:ext cx="2752165" cy="367553"/>
            </a:xfrm>
            <a:prstGeom prst="rect">
              <a:avLst/>
            </a:prstGeom>
            <a:noFill/>
          </p:spPr>
          <p:txBody>
            <a:bodyPr wrap="square" rtlCol="0">
              <a:spAutoFit/>
            </a:bodyPr>
            <a:lstStyle/>
            <a:p>
              <a:r>
                <a:rPr lang="fr-FR" dirty="0">
                  <a:latin typeface="Times New Roman" pitchFamily="18" charset="0"/>
                  <a:cs typeface="Times New Roman" pitchFamily="18" charset="0"/>
                </a:rPr>
                <a:t>Flux mécanique fort </a:t>
              </a:r>
            </a:p>
          </p:txBody>
        </p:sp>
        <p:sp>
          <p:nvSpPr>
            <p:cNvPr id="20" name="ZoneTexte 28"/>
            <p:cNvSpPr txBox="1"/>
            <p:nvPr/>
          </p:nvSpPr>
          <p:spPr>
            <a:xfrm>
              <a:off x="8315912" y="3677569"/>
              <a:ext cx="2752165" cy="367553"/>
            </a:xfrm>
            <a:prstGeom prst="rect">
              <a:avLst/>
            </a:prstGeom>
            <a:noFill/>
          </p:spPr>
          <p:txBody>
            <a:bodyPr wrap="square" rtlCol="0">
              <a:spAutoFit/>
            </a:bodyPr>
            <a:lstStyle/>
            <a:p>
              <a:r>
                <a:rPr lang="fr-FR" dirty="0">
                  <a:latin typeface="Times New Roman" pitchFamily="18" charset="0"/>
                  <a:cs typeface="Times New Roman" pitchFamily="18" charset="0"/>
                </a:rPr>
                <a:t>Flux mécanique moyen</a:t>
              </a:r>
            </a:p>
          </p:txBody>
        </p:sp>
        <p:sp>
          <p:nvSpPr>
            <p:cNvPr id="21" name="ZoneTexte 29"/>
            <p:cNvSpPr txBox="1"/>
            <p:nvPr/>
          </p:nvSpPr>
          <p:spPr>
            <a:xfrm>
              <a:off x="8315912" y="4183001"/>
              <a:ext cx="2752165" cy="367553"/>
            </a:xfrm>
            <a:prstGeom prst="rect">
              <a:avLst/>
            </a:prstGeom>
            <a:noFill/>
          </p:spPr>
          <p:txBody>
            <a:bodyPr wrap="square" rtlCol="0">
              <a:spAutoFit/>
            </a:bodyPr>
            <a:lstStyle/>
            <a:p>
              <a:r>
                <a:rPr lang="fr-FR" dirty="0">
                  <a:latin typeface="Times New Roman" pitchFamily="18" charset="0"/>
                  <a:cs typeface="Times New Roman" pitchFamily="18" charset="0"/>
                </a:rPr>
                <a:t>Flux mécanique faible</a:t>
              </a:r>
            </a:p>
          </p:txBody>
        </p:sp>
        <p:sp>
          <p:nvSpPr>
            <p:cNvPr id="22" name="Rectangle 21"/>
            <p:cNvSpPr/>
            <p:nvPr/>
          </p:nvSpPr>
          <p:spPr>
            <a:xfrm>
              <a:off x="7517001" y="2658784"/>
              <a:ext cx="3206418" cy="200979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6"/>
            <p:cNvSpPr txBox="1"/>
            <p:nvPr/>
          </p:nvSpPr>
          <p:spPr>
            <a:xfrm>
              <a:off x="7803002" y="2664203"/>
              <a:ext cx="2070847" cy="461665"/>
            </a:xfrm>
            <a:prstGeom prst="rect">
              <a:avLst/>
            </a:prstGeom>
            <a:noFill/>
          </p:spPr>
          <p:txBody>
            <a:bodyPr wrap="square" rtlCol="0">
              <a:spAutoFit/>
            </a:bodyPr>
            <a:lstStyle/>
            <a:p>
              <a:r>
                <a:rPr lang="fr-FR" sz="2400" b="1" u="sng" dirty="0">
                  <a:solidFill>
                    <a:srgbClr val="FFC000"/>
                  </a:solidFill>
                  <a:latin typeface="Times New Roman" panose="02020603050405020304" pitchFamily="18" charset="0"/>
                  <a:cs typeface="Times New Roman" panose="02020603050405020304" pitchFamily="18" charset="0"/>
                </a:rPr>
                <a:t>Légende:</a:t>
              </a:r>
            </a:p>
          </p:txBody>
        </p:sp>
        <p:cxnSp>
          <p:nvCxnSpPr>
            <p:cNvPr id="24" name="Straight Connector 23"/>
            <p:cNvCxnSpPr/>
            <p:nvPr/>
          </p:nvCxnSpPr>
          <p:spPr>
            <a:xfrm>
              <a:off x="7569373" y="4425004"/>
              <a:ext cx="714415" cy="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584366" y="3454715"/>
              <a:ext cx="710248" cy="9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92130" y="3923864"/>
              <a:ext cx="710248" cy="1677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2125923" y="1298572"/>
            <a:ext cx="6171624" cy="4516845"/>
            <a:chOff x="748981" y="1348354"/>
            <a:chExt cx="6171624" cy="4248947"/>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07" y="1391486"/>
              <a:ext cx="6133798" cy="4205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9" name="Straight Connector 28"/>
            <p:cNvCxnSpPr/>
            <p:nvPr/>
          </p:nvCxnSpPr>
          <p:spPr>
            <a:xfrm flipH="1" flipV="1">
              <a:off x="748981" y="3623815"/>
              <a:ext cx="1069995" cy="19574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54382" y="1393120"/>
              <a:ext cx="1556883" cy="3797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334707" y="3893063"/>
              <a:ext cx="1494871" cy="74723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29578" y="3479710"/>
              <a:ext cx="1028092" cy="40411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886113" y="3423950"/>
              <a:ext cx="443924" cy="4433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305841" y="2740836"/>
              <a:ext cx="2594873" cy="67044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619729" y="1702720"/>
              <a:ext cx="202104" cy="31110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532622" y="1367710"/>
              <a:ext cx="678316" cy="235129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86549" y="3896319"/>
              <a:ext cx="424389" cy="142126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81748" y="4342600"/>
              <a:ext cx="513964" cy="107158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887675" y="3455615"/>
              <a:ext cx="247907" cy="94944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56006" y="1912623"/>
              <a:ext cx="326362" cy="154299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786549" y="1800410"/>
              <a:ext cx="1159531" cy="450446"/>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230296" y="3731500"/>
              <a:ext cx="4619078" cy="118616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840896" y="1348354"/>
              <a:ext cx="688009" cy="300179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33112" y="3295849"/>
              <a:ext cx="184680" cy="94490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26449" y="3223370"/>
              <a:ext cx="195130" cy="88651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55497" y="1800410"/>
              <a:ext cx="689467" cy="765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24543" y="2514468"/>
              <a:ext cx="300810" cy="132921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184574" y="1375476"/>
              <a:ext cx="568845" cy="261184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52681" y="1391486"/>
              <a:ext cx="1645344" cy="53609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326462" y="1850987"/>
              <a:ext cx="618181" cy="14777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70732" y="1850838"/>
              <a:ext cx="802160" cy="40261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970732" y="1609622"/>
              <a:ext cx="40177" cy="24121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594753" y="2316541"/>
              <a:ext cx="4146941" cy="106131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85474" y="2584746"/>
              <a:ext cx="2076496" cy="75066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83777" y="1598064"/>
              <a:ext cx="388462" cy="129308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55110" y="3565145"/>
              <a:ext cx="1169735" cy="39046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60155" y="39389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460740" y="3106135"/>
              <a:ext cx="377657" cy="125687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238646" y="3187418"/>
              <a:ext cx="411123" cy="131253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95555" y="3006872"/>
              <a:ext cx="380126" cy="1233886"/>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286740" y="2330854"/>
              <a:ext cx="478610" cy="155056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21554" y="2315245"/>
              <a:ext cx="454569" cy="146740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782172" y="1927724"/>
              <a:ext cx="421551" cy="15208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936217" y="2250856"/>
              <a:ext cx="845736" cy="15363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981748" y="3627608"/>
              <a:ext cx="715484" cy="23211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884182" y="1513738"/>
              <a:ext cx="240663" cy="89075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298469" y="3719945"/>
              <a:ext cx="98034" cy="334595"/>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417707" y="4162197"/>
              <a:ext cx="982676" cy="94417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9" name="Image 81"/>
          <p:cNvPicPr>
            <a:picLocks noChangeAspect="1"/>
          </p:cNvPicPr>
          <p:nvPr/>
        </p:nvPicPr>
        <p:blipFill>
          <a:blip r:embed="rId3" cstate="print"/>
          <a:srcRect/>
          <a:stretch>
            <a:fillRect/>
          </a:stretch>
        </p:blipFill>
        <p:spPr>
          <a:xfrm rot="16028604">
            <a:off x="7773220" y="1398339"/>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Rectangle 69">
            <a:extLst>
              <a:ext uri="{FF2B5EF4-FFF2-40B4-BE49-F238E27FC236}">
                <a16:creationId xmlns:a16="http://schemas.microsoft.com/office/drawing/2014/main" id="{DEB5E59D-F96B-485E-B918-194395A7448B}"/>
              </a:ext>
            </a:extLst>
          </p:cNvPr>
          <p:cNvSpPr/>
          <p:nvPr/>
        </p:nvSpPr>
        <p:spPr>
          <a:xfrm>
            <a:off x="6901793" y="4992514"/>
            <a:ext cx="1153776" cy="288903"/>
          </a:xfrm>
          <a:prstGeom prst="rect">
            <a:avLst/>
          </a:prstGeom>
          <a:solidFill>
            <a:srgbClr val="000000">
              <a:alpha val="63922"/>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Terrain d’étude</a:t>
            </a:r>
          </a:p>
        </p:txBody>
      </p:sp>
      <p:sp>
        <p:nvSpPr>
          <p:cNvPr id="71" name="Google Shape;10517;p83">
            <a:extLst>
              <a:ext uri="{FF2B5EF4-FFF2-40B4-BE49-F238E27FC236}">
                <a16:creationId xmlns:a16="http://schemas.microsoft.com/office/drawing/2014/main" id="{0A551C66-A68D-4A46-9CA6-9808EBE08761}"/>
              </a:ext>
            </a:extLst>
          </p:cNvPr>
          <p:cNvSpPr/>
          <p:nvPr/>
        </p:nvSpPr>
        <p:spPr>
          <a:xfrm>
            <a:off x="6193853" y="4527262"/>
            <a:ext cx="283194" cy="528283"/>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283233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80">
                                          <p:stCondLst>
                                            <p:cond delay="0"/>
                                          </p:stCondLst>
                                        </p:cTn>
                                        <p:tgtEl>
                                          <p:spTgt spid="70"/>
                                        </p:tgtEl>
                                      </p:cBhvr>
                                    </p:animEffect>
                                    <p:anim calcmode="lin" valueType="num">
                                      <p:cBhvr>
                                        <p:cTn id="24"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0"/>
                                        </p:tgtEl>
                                      </p:cBhvr>
                                      <p:to x="100000" y="60000"/>
                                    </p:animScale>
                                    <p:animScale>
                                      <p:cBhvr>
                                        <p:cTn id="30" dur="166" decel="50000">
                                          <p:stCondLst>
                                            <p:cond delay="676"/>
                                          </p:stCondLst>
                                        </p:cTn>
                                        <p:tgtEl>
                                          <p:spTgt spid="70"/>
                                        </p:tgtEl>
                                      </p:cBhvr>
                                      <p:to x="100000" y="100000"/>
                                    </p:animScale>
                                    <p:animScale>
                                      <p:cBhvr>
                                        <p:cTn id="31" dur="26">
                                          <p:stCondLst>
                                            <p:cond delay="1312"/>
                                          </p:stCondLst>
                                        </p:cTn>
                                        <p:tgtEl>
                                          <p:spTgt spid="70"/>
                                        </p:tgtEl>
                                      </p:cBhvr>
                                      <p:to x="100000" y="80000"/>
                                    </p:animScale>
                                    <p:animScale>
                                      <p:cBhvr>
                                        <p:cTn id="32" dur="166" decel="50000">
                                          <p:stCondLst>
                                            <p:cond delay="1338"/>
                                          </p:stCondLst>
                                        </p:cTn>
                                        <p:tgtEl>
                                          <p:spTgt spid="70"/>
                                        </p:tgtEl>
                                      </p:cBhvr>
                                      <p:to x="100000" y="100000"/>
                                    </p:animScale>
                                    <p:animScale>
                                      <p:cBhvr>
                                        <p:cTn id="33" dur="26">
                                          <p:stCondLst>
                                            <p:cond delay="1642"/>
                                          </p:stCondLst>
                                        </p:cTn>
                                        <p:tgtEl>
                                          <p:spTgt spid="70"/>
                                        </p:tgtEl>
                                      </p:cBhvr>
                                      <p:to x="100000" y="90000"/>
                                    </p:animScale>
                                    <p:animScale>
                                      <p:cBhvr>
                                        <p:cTn id="34" dur="166" decel="50000">
                                          <p:stCondLst>
                                            <p:cond delay="1668"/>
                                          </p:stCondLst>
                                        </p:cTn>
                                        <p:tgtEl>
                                          <p:spTgt spid="70"/>
                                        </p:tgtEl>
                                      </p:cBhvr>
                                      <p:to x="100000" y="100000"/>
                                    </p:animScale>
                                    <p:animScale>
                                      <p:cBhvr>
                                        <p:cTn id="35" dur="26">
                                          <p:stCondLst>
                                            <p:cond delay="1808"/>
                                          </p:stCondLst>
                                        </p:cTn>
                                        <p:tgtEl>
                                          <p:spTgt spid="70"/>
                                        </p:tgtEl>
                                      </p:cBhvr>
                                      <p:to x="100000" y="95000"/>
                                    </p:animScale>
                                    <p:animScale>
                                      <p:cBhvr>
                                        <p:cTn id="36" dur="166" decel="50000">
                                          <p:stCondLst>
                                            <p:cond delay="1834"/>
                                          </p:stCondLst>
                                        </p:cTn>
                                        <p:tgtEl>
                                          <p:spTgt spid="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0" name="Rectangle 9">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ectangle 5">
            <a:extLst>
              <a:ext uri="{FF2B5EF4-FFF2-40B4-BE49-F238E27FC236}">
                <a16:creationId xmlns:a16="http://schemas.microsoft.com/office/drawing/2014/main" id="{29F056F4-CE7C-45FC-AB14-21AD6138D9DC}"/>
              </a:ext>
            </a:extLst>
          </p:cNvPr>
          <p:cNvSpPr/>
          <p:nvPr/>
        </p:nvSpPr>
        <p:spPr>
          <a:xfrm>
            <a:off x="76513" y="3423786"/>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INDIVIDUEL </a:t>
            </a:r>
            <a:endParaRPr lang="en-US" sz="1100" b="1" dirty="0">
              <a:solidFill>
                <a:schemeClr val="tx1"/>
              </a:solidFill>
              <a:latin typeface="Arial Black" panose="020B0A04020102020204" pitchFamily="34" charset="0"/>
            </a:endParaRPr>
          </a:p>
        </p:txBody>
      </p:sp>
      <p:sp>
        <p:nvSpPr>
          <p:cNvPr id="13" name="Rectangle 12">
            <a:extLst>
              <a:ext uri="{FF2B5EF4-FFF2-40B4-BE49-F238E27FC236}">
                <a16:creationId xmlns:a16="http://schemas.microsoft.com/office/drawing/2014/main" id="{3CA450CF-60D0-40E6-A11F-B06B70542D7C}"/>
              </a:ext>
            </a:extLst>
          </p:cNvPr>
          <p:cNvSpPr/>
          <p:nvPr/>
        </p:nvSpPr>
        <p:spPr>
          <a:xfrm>
            <a:off x="89261" y="2251286"/>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FAÇADE URBAINE</a:t>
            </a:r>
          </a:p>
        </p:txBody>
      </p:sp>
      <p:sp>
        <p:nvSpPr>
          <p:cNvPr id="16" name="Rectangle 15">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COLLECTIF </a:t>
            </a:r>
            <a:endParaRPr lang="en-US" sz="1100" b="1" dirty="0">
              <a:solidFill>
                <a:schemeClr val="tx1"/>
              </a:solidFill>
              <a:latin typeface="Arial Black" panose="020B0A04020102020204" pitchFamily="34" charset="0"/>
            </a:endParaRPr>
          </a:p>
        </p:txBody>
      </p:sp>
      <p:sp>
        <p:nvSpPr>
          <p:cNvPr id="17" name="Rounded Rectangle 16"/>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8" name="Rounded Rectangle 17"/>
          <p:cNvSpPr/>
          <p:nvPr/>
        </p:nvSpPr>
        <p:spPr>
          <a:xfrm>
            <a:off x="5555673" y="171069"/>
            <a:ext cx="5064702" cy="55418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b="1" dirty="0"/>
              <a:t>GABARITS</a:t>
            </a:r>
          </a:p>
        </p:txBody>
      </p:sp>
      <p:sp>
        <p:nvSpPr>
          <p:cNvPr id="19" name="Rectangle 18">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sp>
        <p:nvSpPr>
          <p:cNvPr id="20" name="Rectangle 19">
            <a:extLst>
              <a:ext uri="{FF2B5EF4-FFF2-40B4-BE49-F238E27FC236}">
                <a16:creationId xmlns:a16="http://schemas.microsoft.com/office/drawing/2014/main" id="{3CA450CF-60D0-40E6-A11F-B06B70542D7C}"/>
              </a:ext>
            </a:extLst>
          </p:cNvPr>
          <p:cNvSpPr/>
          <p:nvPr/>
        </p:nvSpPr>
        <p:spPr>
          <a:xfrm>
            <a:off x="19082" y="1016001"/>
            <a:ext cx="1737147" cy="1010650"/>
          </a:xfrm>
          <a:prstGeom prst="rect">
            <a:avLst/>
          </a:prstGeom>
          <a:solidFill>
            <a:schemeClr val="accent5">
              <a:lumMod val="75000"/>
            </a:schemeClr>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GABARITS</a:t>
            </a:r>
            <a:r>
              <a:rPr lang="fr-FR" sz="1100" b="1" dirty="0">
                <a:solidFill>
                  <a:schemeClr val="tx1"/>
                </a:solidFill>
                <a:latin typeface="Arial Black" panose="020B0A04020102020204" pitchFamily="34" charset="0"/>
              </a:rPr>
              <a:t> </a:t>
            </a:r>
            <a:endParaRPr lang="en-US" sz="1100" b="1" dirty="0">
              <a:solidFill>
                <a:schemeClr val="tx1"/>
              </a:solidFill>
              <a:latin typeface="Arial Black" panose="020B0A04020102020204" pitchFamily="34" charset="0"/>
            </a:endParaRPr>
          </a:p>
        </p:txBody>
      </p:sp>
      <p:grpSp>
        <p:nvGrpSpPr>
          <p:cNvPr id="34" name="Group 33"/>
          <p:cNvGrpSpPr/>
          <p:nvPr/>
        </p:nvGrpSpPr>
        <p:grpSpPr>
          <a:xfrm>
            <a:off x="1832668" y="1234098"/>
            <a:ext cx="6271253" cy="4986520"/>
            <a:chOff x="550637" y="1302589"/>
            <a:chExt cx="5605072" cy="4882550"/>
          </a:xfrm>
        </p:grpSpPr>
        <p:grpSp>
          <p:nvGrpSpPr>
            <p:cNvPr id="35" name="Group 34"/>
            <p:cNvGrpSpPr/>
            <p:nvPr/>
          </p:nvGrpSpPr>
          <p:grpSpPr>
            <a:xfrm>
              <a:off x="550637" y="1302589"/>
              <a:ext cx="5605072" cy="4882550"/>
              <a:chOff x="713876" y="370703"/>
              <a:chExt cx="11206928" cy="6091881"/>
            </a:xfrm>
          </p:grpSpPr>
          <p:grpSp>
            <p:nvGrpSpPr>
              <p:cNvPr id="38" name="Group 37"/>
              <p:cNvGrpSpPr/>
              <p:nvPr/>
            </p:nvGrpSpPr>
            <p:grpSpPr>
              <a:xfrm>
                <a:off x="914400" y="370703"/>
                <a:ext cx="11006404" cy="6091881"/>
                <a:chOff x="914400" y="370703"/>
                <a:chExt cx="11006404" cy="6091881"/>
              </a:xfrm>
            </p:grpSpPr>
            <p:grpSp>
              <p:nvGrpSpPr>
                <p:cNvPr id="57" name="Group 56"/>
                <p:cNvGrpSpPr/>
                <p:nvPr/>
              </p:nvGrpSpPr>
              <p:grpSpPr>
                <a:xfrm>
                  <a:off x="914400" y="370703"/>
                  <a:ext cx="11006404" cy="6091881"/>
                  <a:chOff x="1000205" y="230905"/>
                  <a:chExt cx="10049691" cy="6305006"/>
                </a:xfrm>
              </p:grpSpPr>
              <p:pic>
                <p:nvPicPr>
                  <p:cNvPr id="142" name="Picture 1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05" y="230905"/>
                    <a:ext cx="10049691" cy="630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3" name="Rounded Rectangle 142"/>
                  <p:cNvSpPr/>
                  <p:nvPr/>
                </p:nvSpPr>
                <p:spPr>
                  <a:xfrm rot="20482552">
                    <a:off x="2608025" y="2829323"/>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Rounded Rectangle 143"/>
                  <p:cNvSpPr/>
                  <p:nvPr/>
                </p:nvSpPr>
                <p:spPr>
                  <a:xfrm rot="20530425">
                    <a:off x="2237052" y="2940132"/>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Rounded Rectangle 144"/>
                  <p:cNvSpPr/>
                  <p:nvPr/>
                </p:nvSpPr>
                <p:spPr>
                  <a:xfrm rot="20482552">
                    <a:off x="1866079" y="3077813"/>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ounded Rectangle 145"/>
                  <p:cNvSpPr/>
                  <p:nvPr/>
                </p:nvSpPr>
                <p:spPr>
                  <a:xfrm rot="20482552">
                    <a:off x="2946404" y="3747101"/>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ounded Rectangle 146"/>
                  <p:cNvSpPr/>
                  <p:nvPr/>
                </p:nvSpPr>
                <p:spPr>
                  <a:xfrm rot="20482552">
                    <a:off x="4117738" y="2327254"/>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Rounded Rectangle 147"/>
                  <p:cNvSpPr/>
                  <p:nvPr/>
                </p:nvSpPr>
                <p:spPr>
                  <a:xfrm rot="20482552">
                    <a:off x="2546985" y="3870416"/>
                    <a:ext cx="330926" cy="9268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Rounded Rectangle 148"/>
                  <p:cNvSpPr/>
                  <p:nvPr/>
                </p:nvSpPr>
                <p:spPr>
                  <a:xfrm rot="20482552">
                    <a:off x="4746175" y="3138860"/>
                    <a:ext cx="282196" cy="612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ounded Rectangle 149"/>
                  <p:cNvSpPr/>
                  <p:nvPr/>
                </p:nvSpPr>
                <p:spPr>
                  <a:xfrm rot="20482552">
                    <a:off x="4409705" y="3265352"/>
                    <a:ext cx="286790" cy="691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Rounded Rectangle 150"/>
                  <p:cNvSpPr/>
                  <p:nvPr/>
                </p:nvSpPr>
                <p:spPr>
                  <a:xfrm rot="20482552">
                    <a:off x="4492300" y="2214117"/>
                    <a:ext cx="330926" cy="886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Rounded Rectangle 151"/>
                  <p:cNvSpPr/>
                  <p:nvPr/>
                </p:nvSpPr>
                <p:spPr>
                  <a:xfrm rot="20482552">
                    <a:off x="4238590" y="1643465"/>
                    <a:ext cx="330926" cy="518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Rounded Rectangle 152"/>
                  <p:cNvSpPr/>
                  <p:nvPr/>
                </p:nvSpPr>
                <p:spPr>
                  <a:xfrm rot="20482552">
                    <a:off x="3863454" y="1740856"/>
                    <a:ext cx="330926" cy="562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Rounded Rectangle 153"/>
                  <p:cNvSpPr/>
                  <p:nvPr/>
                </p:nvSpPr>
                <p:spPr>
                  <a:xfrm rot="20482552">
                    <a:off x="3207968" y="526794"/>
                    <a:ext cx="287145" cy="648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ounded Rectangle 154"/>
                  <p:cNvSpPr/>
                  <p:nvPr/>
                </p:nvSpPr>
                <p:spPr>
                  <a:xfrm rot="20482552">
                    <a:off x="2911909" y="2698950"/>
                    <a:ext cx="490921" cy="307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ounded Rectangle 155"/>
                  <p:cNvSpPr/>
                  <p:nvPr/>
                </p:nvSpPr>
                <p:spPr>
                  <a:xfrm rot="20482552">
                    <a:off x="3458312" y="2504567"/>
                    <a:ext cx="516336" cy="320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ounded Rectangle 156"/>
                  <p:cNvSpPr/>
                  <p:nvPr/>
                </p:nvSpPr>
                <p:spPr>
                  <a:xfrm rot="20482552">
                    <a:off x="3397113" y="1205356"/>
                    <a:ext cx="287145" cy="460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ounded Rectangle 157"/>
                  <p:cNvSpPr/>
                  <p:nvPr/>
                </p:nvSpPr>
                <p:spPr>
                  <a:xfrm rot="20482552">
                    <a:off x="3088345" y="1297932"/>
                    <a:ext cx="287145" cy="49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ounded Rectangle 158"/>
                  <p:cNvSpPr/>
                  <p:nvPr/>
                </p:nvSpPr>
                <p:spPr>
                  <a:xfrm rot="20482552">
                    <a:off x="2892095" y="646175"/>
                    <a:ext cx="287145" cy="648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ounded Rectangle 159"/>
                  <p:cNvSpPr/>
                  <p:nvPr/>
                </p:nvSpPr>
                <p:spPr>
                  <a:xfrm rot="20482552">
                    <a:off x="3327829" y="2116177"/>
                    <a:ext cx="524820" cy="315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ounded Rectangle 160"/>
                  <p:cNvSpPr/>
                  <p:nvPr/>
                </p:nvSpPr>
                <p:spPr>
                  <a:xfrm rot="20482552">
                    <a:off x="3489826" y="427812"/>
                    <a:ext cx="267765" cy="410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ounded Rectangle 161"/>
                  <p:cNvSpPr/>
                  <p:nvPr/>
                </p:nvSpPr>
                <p:spPr>
                  <a:xfrm rot="20482552">
                    <a:off x="4019429" y="295478"/>
                    <a:ext cx="229455" cy="1338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Flowchart: Manual Input 162"/>
                  <p:cNvSpPr/>
                  <p:nvPr/>
                </p:nvSpPr>
                <p:spPr>
                  <a:xfrm rot="20446775" flipH="1">
                    <a:off x="3217323" y="1820943"/>
                    <a:ext cx="501462" cy="216642"/>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Flowchart: Manual Input 163"/>
                  <p:cNvSpPr/>
                  <p:nvPr/>
                </p:nvSpPr>
                <p:spPr>
                  <a:xfrm rot="20644544" flipH="1" flipV="1">
                    <a:off x="3364807" y="3978851"/>
                    <a:ext cx="450866" cy="481543"/>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Flowchart: Manual Input 164"/>
                  <p:cNvSpPr/>
                  <p:nvPr/>
                </p:nvSpPr>
                <p:spPr>
                  <a:xfrm rot="9764596">
                    <a:off x="3877917" y="3785839"/>
                    <a:ext cx="509456" cy="386764"/>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Flowchart: Manual Input 165"/>
                  <p:cNvSpPr/>
                  <p:nvPr/>
                </p:nvSpPr>
                <p:spPr>
                  <a:xfrm rot="20395234" flipH="1">
                    <a:off x="3198506" y="3630204"/>
                    <a:ext cx="355086" cy="27586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Flowchart: Card 166"/>
                  <p:cNvSpPr/>
                  <p:nvPr/>
                </p:nvSpPr>
                <p:spPr>
                  <a:xfrm rot="9823214">
                    <a:off x="3042474" y="3079036"/>
                    <a:ext cx="477136" cy="471872"/>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Flowchart: Card 167"/>
                  <p:cNvSpPr/>
                  <p:nvPr/>
                </p:nvSpPr>
                <p:spPr>
                  <a:xfrm rot="20528327" flipV="1">
                    <a:off x="3630848" y="2888830"/>
                    <a:ext cx="498865" cy="472532"/>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ounded Rectangle 168"/>
                  <p:cNvSpPr/>
                  <p:nvPr/>
                </p:nvSpPr>
                <p:spPr>
                  <a:xfrm rot="20543230">
                    <a:off x="2312446" y="376330"/>
                    <a:ext cx="637223" cy="273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Rounded Rectangle 169"/>
                  <p:cNvSpPr/>
                  <p:nvPr/>
                </p:nvSpPr>
                <p:spPr>
                  <a:xfrm rot="20668074">
                    <a:off x="1829534" y="590234"/>
                    <a:ext cx="346282" cy="261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8" name="Rectangle 57"/>
                <p:cNvSpPr/>
                <p:nvPr/>
              </p:nvSpPr>
              <p:spPr>
                <a:xfrm rot="20721788">
                  <a:off x="8079829" y="3358064"/>
                  <a:ext cx="90805" cy="4467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Rectangle 58"/>
                <p:cNvSpPr/>
                <p:nvPr/>
              </p:nvSpPr>
              <p:spPr>
                <a:xfrm rot="20721788">
                  <a:off x="8253747" y="3986127"/>
                  <a:ext cx="97973" cy="46546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rot="20811246">
                  <a:off x="7542381" y="3426687"/>
                  <a:ext cx="505092" cy="998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rot="20767952">
                  <a:off x="7701074" y="3557162"/>
                  <a:ext cx="114571" cy="10253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rot="20786725">
                  <a:off x="7920920" y="4403395"/>
                  <a:ext cx="387153" cy="1005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0</a:t>
                  </a:r>
                </a:p>
              </p:txBody>
            </p:sp>
            <p:sp>
              <p:nvSpPr>
                <p:cNvPr id="63" name="Rectangle 62"/>
                <p:cNvSpPr/>
                <p:nvPr/>
              </p:nvSpPr>
              <p:spPr>
                <a:xfrm rot="21078272">
                  <a:off x="6867987" y="3544504"/>
                  <a:ext cx="544649" cy="9893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rot="20749845">
                  <a:off x="7333819" y="3913105"/>
                  <a:ext cx="194703" cy="9931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rot="20717766">
                  <a:off x="7356225" y="3612256"/>
                  <a:ext cx="113109" cy="30473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rot="20585943">
                  <a:off x="6943283" y="3657786"/>
                  <a:ext cx="120242" cy="45279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rot="20768091">
                  <a:off x="7401306" y="4136705"/>
                  <a:ext cx="186520" cy="794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rot="20709884">
                  <a:off x="7532082" y="4205612"/>
                  <a:ext cx="113805" cy="31702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Snip Same Side Corner Rectangle 68"/>
                <p:cNvSpPr/>
                <p:nvPr/>
              </p:nvSpPr>
              <p:spPr>
                <a:xfrm rot="9932875">
                  <a:off x="7218896" y="4556359"/>
                  <a:ext cx="479377" cy="108080"/>
                </a:xfrm>
                <a:prstGeom prst="snip2Same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rot="20486782">
                  <a:off x="7145160" y="4209208"/>
                  <a:ext cx="93700" cy="39698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rot="20822703">
                  <a:off x="8335376" y="3534111"/>
                  <a:ext cx="586768" cy="9498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p:cNvSpPr/>
                <p:nvPr/>
              </p:nvSpPr>
              <p:spPr>
                <a:xfrm rot="20750037">
                  <a:off x="8529019" y="4253047"/>
                  <a:ext cx="580750" cy="9002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p:cNvSpPr/>
                <p:nvPr/>
              </p:nvSpPr>
              <p:spPr>
                <a:xfrm rot="20825252">
                  <a:off x="8437858" y="3673422"/>
                  <a:ext cx="109959" cy="6382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p:cNvSpPr/>
                <p:nvPr/>
              </p:nvSpPr>
              <p:spPr>
                <a:xfrm rot="20808899">
                  <a:off x="8846087" y="3579480"/>
                  <a:ext cx="106683" cy="2482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p:cNvSpPr/>
                <p:nvPr/>
              </p:nvSpPr>
              <p:spPr>
                <a:xfrm rot="20703456">
                  <a:off x="8973229" y="3933056"/>
                  <a:ext cx="106823" cy="3635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rot="20746300">
                  <a:off x="9664957" y="3303139"/>
                  <a:ext cx="96005" cy="8273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rot="20828964">
                  <a:off x="9148574" y="3353771"/>
                  <a:ext cx="521805" cy="990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p:cNvSpPr/>
                <p:nvPr/>
              </p:nvSpPr>
              <p:spPr>
                <a:xfrm rot="20838804">
                  <a:off x="9102080" y="3410064"/>
                  <a:ext cx="102649" cy="3607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rot="20701568">
                  <a:off x="9263729" y="4096430"/>
                  <a:ext cx="516125" cy="9714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rot="20688736">
                  <a:off x="9227874" y="3874500"/>
                  <a:ext cx="97513" cy="27733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rot="20717606">
                  <a:off x="9890258" y="3540615"/>
                  <a:ext cx="546233" cy="998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rot="20781903">
                  <a:off x="9956449" y="3680597"/>
                  <a:ext cx="98780" cy="3129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rot="20764824">
                  <a:off x="10688265" y="3422543"/>
                  <a:ext cx="109653" cy="39069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Snip Same Side Corner Rectangle 83"/>
                <p:cNvSpPr/>
                <p:nvPr/>
              </p:nvSpPr>
              <p:spPr>
                <a:xfrm rot="9930478">
                  <a:off x="10001604" y="3882560"/>
                  <a:ext cx="879577" cy="98696"/>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p:cNvSpPr/>
                <p:nvPr/>
              </p:nvSpPr>
              <p:spPr>
                <a:xfrm rot="20739430">
                  <a:off x="9830550" y="3316758"/>
                  <a:ext cx="538495" cy="8876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p:cNvSpPr/>
                <p:nvPr/>
              </p:nvSpPr>
              <p:spPr>
                <a:xfrm rot="20770222">
                  <a:off x="9790959" y="3078766"/>
                  <a:ext cx="96858" cy="29796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p:cNvSpPr/>
                <p:nvPr/>
              </p:nvSpPr>
              <p:spPr>
                <a:xfrm rot="20788216">
                  <a:off x="10554521" y="2911319"/>
                  <a:ext cx="107447" cy="38455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Snip Same Side Corner Rectangle 87"/>
                <p:cNvSpPr/>
                <p:nvPr/>
              </p:nvSpPr>
              <p:spPr>
                <a:xfrm rot="20800348">
                  <a:off x="9718274" y="2895430"/>
                  <a:ext cx="888842" cy="99712"/>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p:cNvSpPr/>
                <p:nvPr/>
              </p:nvSpPr>
              <p:spPr>
                <a:xfrm rot="20806282">
                  <a:off x="10790180" y="2835327"/>
                  <a:ext cx="112420" cy="4045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p:cNvSpPr/>
                <p:nvPr/>
              </p:nvSpPr>
              <p:spPr>
                <a:xfrm rot="20770723">
                  <a:off x="11152795" y="3050349"/>
                  <a:ext cx="303882" cy="10683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ound Same Side Corner Rectangle 90"/>
                <p:cNvSpPr/>
                <p:nvPr/>
              </p:nvSpPr>
              <p:spPr>
                <a:xfrm rot="20805627">
                  <a:off x="10713961" y="2678318"/>
                  <a:ext cx="788714" cy="99963"/>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rot="268452">
                  <a:off x="11381032" y="2695737"/>
                  <a:ext cx="97010" cy="4056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rot="20833446">
                  <a:off x="10953326" y="3357178"/>
                  <a:ext cx="97427" cy="491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Flowchart: Card 93"/>
                <p:cNvSpPr/>
                <p:nvPr/>
              </p:nvSpPr>
              <p:spPr>
                <a:xfrm rot="9965067">
                  <a:off x="10999125" y="3718277"/>
                  <a:ext cx="416750" cy="82065"/>
                </a:xfrm>
                <a:prstGeom prst="flowChartPunchedCar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p:cNvSpPr/>
                <p:nvPr/>
              </p:nvSpPr>
              <p:spPr>
                <a:xfrm rot="321250">
                  <a:off x="11344571" y="3276402"/>
                  <a:ext cx="97886" cy="4252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p:cNvSpPr/>
                <p:nvPr/>
              </p:nvSpPr>
              <p:spPr>
                <a:xfrm rot="20711168">
                  <a:off x="11222423" y="3266224"/>
                  <a:ext cx="246599" cy="872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ound Same Side Corner Rectangle 96"/>
                <p:cNvSpPr/>
                <p:nvPr/>
              </p:nvSpPr>
              <p:spPr>
                <a:xfrm rot="801093">
                  <a:off x="10376651" y="932718"/>
                  <a:ext cx="1236857" cy="96990"/>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p:cNvSpPr/>
                <p:nvPr/>
              </p:nvSpPr>
              <p:spPr>
                <a:xfrm rot="968346" flipV="1">
                  <a:off x="10374875" y="901907"/>
                  <a:ext cx="88583" cy="89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p:cNvSpPr/>
                <p:nvPr/>
              </p:nvSpPr>
              <p:spPr>
                <a:xfrm rot="275851">
                  <a:off x="11488632" y="1154428"/>
                  <a:ext cx="92151" cy="30174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p:cNvSpPr/>
                <p:nvPr/>
              </p:nvSpPr>
              <p:spPr>
                <a:xfrm rot="1653365">
                  <a:off x="10214043" y="1316202"/>
                  <a:ext cx="1001449" cy="7731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Flowchart: Card 100"/>
                <p:cNvSpPr/>
                <p:nvPr/>
              </p:nvSpPr>
              <p:spPr>
                <a:xfrm rot="7224155">
                  <a:off x="11097954" y="1569257"/>
                  <a:ext cx="166399" cy="91153"/>
                </a:xfrm>
                <a:prstGeom prst="flowChartPunchedCar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Flowchart: Process 101"/>
                <p:cNvSpPr/>
                <p:nvPr/>
              </p:nvSpPr>
              <p:spPr>
                <a:xfrm rot="712208">
                  <a:off x="9122125" y="669267"/>
                  <a:ext cx="1026246" cy="90674"/>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Snip Single Corner Rectangle 102"/>
                <p:cNvSpPr/>
                <p:nvPr/>
              </p:nvSpPr>
              <p:spPr>
                <a:xfrm rot="558431">
                  <a:off x="10131696" y="778292"/>
                  <a:ext cx="93153" cy="178945"/>
                </a:xfrm>
                <a:prstGeom prst="snip1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Snip Single Corner Rectangle 103"/>
                <p:cNvSpPr/>
                <p:nvPr/>
              </p:nvSpPr>
              <p:spPr>
                <a:xfrm rot="10078015">
                  <a:off x="9189290" y="599324"/>
                  <a:ext cx="105530" cy="564374"/>
                </a:xfrm>
                <a:prstGeom prst="snip1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p:cNvSpPr/>
                <p:nvPr/>
              </p:nvSpPr>
              <p:spPr>
                <a:xfrm rot="20803736">
                  <a:off x="9341600" y="1007402"/>
                  <a:ext cx="441676" cy="1029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ound Same Side Corner Rectangle 105"/>
                <p:cNvSpPr/>
                <p:nvPr/>
              </p:nvSpPr>
              <p:spPr>
                <a:xfrm rot="20875850">
                  <a:off x="9292476" y="1278751"/>
                  <a:ext cx="369579" cy="95748"/>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p:cNvSpPr/>
                <p:nvPr/>
              </p:nvSpPr>
              <p:spPr>
                <a:xfrm rot="20951713">
                  <a:off x="9378647" y="1401541"/>
                  <a:ext cx="104703" cy="65479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p:cNvSpPr/>
                <p:nvPr/>
              </p:nvSpPr>
              <p:spPr>
                <a:xfrm rot="20947443">
                  <a:off x="9584623" y="1344137"/>
                  <a:ext cx="91330" cy="774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p:cNvSpPr/>
                <p:nvPr/>
              </p:nvSpPr>
              <p:spPr>
                <a:xfrm rot="20766667">
                  <a:off x="6041148" y="2958119"/>
                  <a:ext cx="364443" cy="8638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p:cNvSpPr/>
                <p:nvPr/>
              </p:nvSpPr>
              <p:spPr>
                <a:xfrm rot="20284412">
                  <a:off x="6143942" y="3328942"/>
                  <a:ext cx="387682" cy="8046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Snip Same Side Corner Rectangle 110"/>
                <p:cNvSpPr/>
                <p:nvPr/>
              </p:nvSpPr>
              <p:spPr>
                <a:xfrm rot="4561087">
                  <a:off x="6289296" y="3066208"/>
                  <a:ext cx="420619" cy="87386"/>
                </a:xfrm>
                <a:prstGeom prst="snip2Same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p:cNvSpPr/>
                <p:nvPr/>
              </p:nvSpPr>
              <p:spPr>
                <a:xfrm rot="20679188">
                  <a:off x="5408500" y="3090476"/>
                  <a:ext cx="484169" cy="8775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p:cNvSpPr/>
                <p:nvPr/>
              </p:nvSpPr>
              <p:spPr>
                <a:xfrm rot="20772521">
                  <a:off x="5529893" y="3435746"/>
                  <a:ext cx="483322" cy="8730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p:cNvSpPr/>
                <p:nvPr/>
              </p:nvSpPr>
              <p:spPr>
                <a:xfrm rot="20706591">
                  <a:off x="5445667" y="3142765"/>
                  <a:ext cx="73543" cy="42871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ound Same Side Corner Rectangle 114"/>
                <p:cNvSpPr/>
                <p:nvPr/>
              </p:nvSpPr>
              <p:spPr>
                <a:xfrm rot="4698882" flipV="1">
                  <a:off x="6526229" y="2984137"/>
                  <a:ext cx="414919" cy="109324"/>
                </a:xfrm>
                <a:prstGeom prst="round2Same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ound Same Side Corner Rectangle 115"/>
                <p:cNvSpPr/>
                <p:nvPr/>
              </p:nvSpPr>
              <p:spPr>
                <a:xfrm rot="4523179">
                  <a:off x="6989245" y="2915362"/>
                  <a:ext cx="462970" cy="93614"/>
                </a:xfrm>
                <a:prstGeom prst="round2Same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p:cNvSpPr/>
                <p:nvPr/>
              </p:nvSpPr>
              <p:spPr>
                <a:xfrm rot="20793740">
                  <a:off x="7016819" y="2762969"/>
                  <a:ext cx="113859" cy="9442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p:cNvSpPr/>
                <p:nvPr/>
              </p:nvSpPr>
              <p:spPr>
                <a:xfrm rot="21134764">
                  <a:off x="6826225" y="3126258"/>
                  <a:ext cx="424841" cy="960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p:cNvSpPr/>
                <p:nvPr/>
              </p:nvSpPr>
              <p:spPr>
                <a:xfrm rot="20987274">
                  <a:off x="6759882" y="2811216"/>
                  <a:ext cx="94806" cy="10017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ound Same Side Corner Rectangle 119"/>
                <p:cNvSpPr/>
                <p:nvPr/>
              </p:nvSpPr>
              <p:spPr>
                <a:xfrm rot="9885685">
                  <a:off x="6578434" y="2559815"/>
                  <a:ext cx="593477" cy="100965"/>
                </a:xfrm>
                <a:prstGeom prst="round2Same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p:cNvSpPr/>
                <p:nvPr/>
              </p:nvSpPr>
              <p:spPr>
                <a:xfrm rot="20663043">
                  <a:off x="6514024" y="2248039"/>
                  <a:ext cx="113456" cy="3782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p:cNvSpPr/>
                <p:nvPr/>
              </p:nvSpPr>
              <p:spPr>
                <a:xfrm rot="20916556">
                  <a:off x="6983276" y="2123508"/>
                  <a:ext cx="108893" cy="39700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p:cNvSpPr/>
                <p:nvPr/>
              </p:nvSpPr>
              <p:spPr>
                <a:xfrm rot="20799321">
                  <a:off x="6857350" y="1817709"/>
                  <a:ext cx="119081" cy="18431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p:cNvSpPr/>
                <p:nvPr/>
              </p:nvSpPr>
              <p:spPr>
                <a:xfrm rot="20768482">
                  <a:off x="6386858" y="1929118"/>
                  <a:ext cx="101658" cy="17392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p:cNvSpPr/>
                <p:nvPr/>
              </p:nvSpPr>
              <p:spPr>
                <a:xfrm rot="20771586">
                  <a:off x="6478859" y="1877735"/>
                  <a:ext cx="376817" cy="11295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p:cNvSpPr/>
                <p:nvPr/>
              </p:nvSpPr>
              <p:spPr>
                <a:xfrm rot="20460997">
                  <a:off x="5181292" y="702380"/>
                  <a:ext cx="596145" cy="9828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p:cNvSpPr/>
                <p:nvPr/>
              </p:nvSpPr>
              <p:spPr>
                <a:xfrm rot="20474052">
                  <a:off x="5709968" y="724543"/>
                  <a:ext cx="114909" cy="24965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p:cNvSpPr/>
                <p:nvPr/>
              </p:nvSpPr>
              <p:spPr>
                <a:xfrm rot="20539821">
                  <a:off x="4589355" y="899908"/>
                  <a:ext cx="566062" cy="8393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rot="20563209">
                  <a:off x="4633510" y="1051300"/>
                  <a:ext cx="89167" cy="6980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p:cNvSpPr/>
                <p:nvPr/>
              </p:nvSpPr>
              <p:spPr>
                <a:xfrm rot="20494644">
                  <a:off x="5380983" y="1230561"/>
                  <a:ext cx="568512" cy="10997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p:cNvSpPr/>
                <p:nvPr/>
              </p:nvSpPr>
              <p:spPr>
                <a:xfrm rot="20480484">
                  <a:off x="5816312" y="1098275"/>
                  <a:ext cx="90807" cy="5762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p:cNvSpPr/>
                <p:nvPr/>
              </p:nvSpPr>
              <p:spPr>
                <a:xfrm rot="20505747">
                  <a:off x="4782282" y="1414572"/>
                  <a:ext cx="566210" cy="11521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p:cNvSpPr/>
                <p:nvPr/>
              </p:nvSpPr>
              <p:spPr>
                <a:xfrm rot="20481325">
                  <a:off x="4718640" y="1224149"/>
                  <a:ext cx="110717" cy="25714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133"/>
                <p:cNvSpPr/>
                <p:nvPr/>
              </p:nvSpPr>
              <p:spPr>
                <a:xfrm rot="20564124">
                  <a:off x="6258533" y="1299961"/>
                  <a:ext cx="95880" cy="38939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p:cNvSpPr/>
                <p:nvPr/>
              </p:nvSpPr>
              <p:spPr>
                <a:xfrm rot="20657103">
                  <a:off x="6714993" y="1184051"/>
                  <a:ext cx="90421" cy="3589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p:cNvSpPr/>
                <p:nvPr/>
              </p:nvSpPr>
              <p:spPr>
                <a:xfrm rot="20562195">
                  <a:off x="6253502" y="1259656"/>
                  <a:ext cx="425400" cy="889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p:cNvSpPr/>
                <p:nvPr/>
              </p:nvSpPr>
              <p:spPr>
                <a:xfrm rot="20626223">
                  <a:off x="6051926" y="481910"/>
                  <a:ext cx="366310" cy="12745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137"/>
                <p:cNvSpPr/>
                <p:nvPr/>
              </p:nvSpPr>
              <p:spPr>
                <a:xfrm rot="20626223">
                  <a:off x="6257388" y="1011798"/>
                  <a:ext cx="366247" cy="12745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138"/>
                <p:cNvSpPr/>
                <p:nvPr/>
              </p:nvSpPr>
              <p:spPr>
                <a:xfrm rot="20548460">
                  <a:off x="6509267" y="376838"/>
                  <a:ext cx="152999" cy="69943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rot="20696695">
                  <a:off x="5929974" y="548487"/>
                  <a:ext cx="133019" cy="20106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p:cNvSpPr/>
                <p:nvPr/>
              </p:nvSpPr>
              <p:spPr>
                <a:xfrm rot="20696695">
                  <a:off x="6127057" y="961159"/>
                  <a:ext cx="133019" cy="25111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9" name="Flowchart: Manual Input 38"/>
              <p:cNvSpPr/>
              <p:nvPr/>
            </p:nvSpPr>
            <p:spPr>
              <a:xfrm rot="14876668">
                <a:off x="1816177" y="4215874"/>
                <a:ext cx="850162" cy="572793"/>
              </a:xfrm>
              <a:prstGeom prst="flowChartManualInp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lowchart: Process 39"/>
              <p:cNvSpPr/>
              <p:nvPr/>
            </p:nvSpPr>
            <p:spPr>
              <a:xfrm rot="20507432">
                <a:off x="1503825" y="3723634"/>
                <a:ext cx="282788" cy="222911"/>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176"/>
              <p:cNvSpPr/>
              <p:nvPr/>
            </p:nvSpPr>
            <p:spPr>
              <a:xfrm rot="20467794">
                <a:off x="713876" y="1063079"/>
                <a:ext cx="2627366" cy="1911561"/>
              </a:xfrm>
              <a:custGeom>
                <a:avLst/>
                <a:gdLst>
                  <a:gd name="connsiteX0" fmla="*/ 0 w 1046235"/>
                  <a:gd name="connsiteY0" fmla="*/ 0 h 1468650"/>
                  <a:gd name="connsiteX1" fmla="*/ 1046235 w 1046235"/>
                  <a:gd name="connsiteY1" fmla="*/ 0 h 1468650"/>
                  <a:gd name="connsiteX2" fmla="*/ 1046235 w 1046235"/>
                  <a:gd name="connsiteY2" fmla="*/ 1468650 h 1468650"/>
                  <a:gd name="connsiteX3" fmla="*/ 0 w 1046235"/>
                  <a:gd name="connsiteY3" fmla="*/ 1468650 h 1468650"/>
                  <a:gd name="connsiteX4" fmla="*/ 0 w 1046235"/>
                  <a:gd name="connsiteY4" fmla="*/ 0 h 1468650"/>
                  <a:gd name="connsiteX0" fmla="*/ 0 w 1161135"/>
                  <a:gd name="connsiteY0" fmla="*/ 42775 h 1511425"/>
                  <a:gd name="connsiteX1" fmla="*/ 1161135 w 1161135"/>
                  <a:gd name="connsiteY1" fmla="*/ 0 h 1511425"/>
                  <a:gd name="connsiteX2" fmla="*/ 1046235 w 1161135"/>
                  <a:gd name="connsiteY2" fmla="*/ 1511425 h 1511425"/>
                  <a:gd name="connsiteX3" fmla="*/ 0 w 1161135"/>
                  <a:gd name="connsiteY3" fmla="*/ 1511425 h 1511425"/>
                  <a:gd name="connsiteX4" fmla="*/ 0 w 1161135"/>
                  <a:gd name="connsiteY4" fmla="*/ 42775 h 1511425"/>
                  <a:gd name="connsiteX0" fmla="*/ 152925 w 1314060"/>
                  <a:gd name="connsiteY0" fmla="*/ 42775 h 1532087"/>
                  <a:gd name="connsiteX1" fmla="*/ 1314060 w 1314060"/>
                  <a:gd name="connsiteY1" fmla="*/ 0 h 1532087"/>
                  <a:gd name="connsiteX2" fmla="*/ 1199160 w 1314060"/>
                  <a:gd name="connsiteY2" fmla="*/ 1511425 h 1532087"/>
                  <a:gd name="connsiteX3" fmla="*/ 0 w 1314060"/>
                  <a:gd name="connsiteY3" fmla="*/ 1532087 h 1532087"/>
                  <a:gd name="connsiteX4" fmla="*/ 152925 w 1314060"/>
                  <a:gd name="connsiteY4" fmla="*/ 42775 h 1532087"/>
                  <a:gd name="connsiteX0" fmla="*/ 294689 w 1314060"/>
                  <a:gd name="connsiteY0" fmla="*/ 54763 h 1532087"/>
                  <a:gd name="connsiteX1" fmla="*/ 1314060 w 1314060"/>
                  <a:gd name="connsiteY1" fmla="*/ 0 h 1532087"/>
                  <a:gd name="connsiteX2" fmla="*/ 1199160 w 1314060"/>
                  <a:gd name="connsiteY2" fmla="*/ 1511425 h 1532087"/>
                  <a:gd name="connsiteX3" fmla="*/ 0 w 1314060"/>
                  <a:gd name="connsiteY3" fmla="*/ 1532087 h 1532087"/>
                  <a:gd name="connsiteX4" fmla="*/ 294689 w 1314060"/>
                  <a:gd name="connsiteY4" fmla="*/ 54763 h 1532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060" h="1532087">
                    <a:moveTo>
                      <a:pt x="294689" y="54763"/>
                    </a:moveTo>
                    <a:lnTo>
                      <a:pt x="1314060" y="0"/>
                    </a:lnTo>
                    <a:lnTo>
                      <a:pt x="1199160" y="1511425"/>
                    </a:lnTo>
                    <a:lnTo>
                      <a:pt x="0" y="1532087"/>
                    </a:lnTo>
                    <a:lnTo>
                      <a:pt x="294689" y="5476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owchart: Process 41"/>
              <p:cNvSpPr/>
              <p:nvPr/>
            </p:nvSpPr>
            <p:spPr>
              <a:xfrm rot="20498754">
                <a:off x="4134420" y="3448120"/>
                <a:ext cx="331456" cy="24548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178"/>
              <p:cNvSpPr/>
              <p:nvPr/>
            </p:nvSpPr>
            <p:spPr>
              <a:xfrm rot="20482152">
                <a:off x="4877805" y="3767111"/>
                <a:ext cx="2093305" cy="1142410"/>
              </a:xfrm>
              <a:custGeom>
                <a:avLst/>
                <a:gdLst>
                  <a:gd name="connsiteX0" fmla="*/ 0 w 899162"/>
                  <a:gd name="connsiteY0" fmla="*/ 0 h 774278"/>
                  <a:gd name="connsiteX1" fmla="*/ 899162 w 899162"/>
                  <a:gd name="connsiteY1" fmla="*/ 0 h 774278"/>
                  <a:gd name="connsiteX2" fmla="*/ 899162 w 899162"/>
                  <a:gd name="connsiteY2" fmla="*/ 774278 h 774278"/>
                  <a:gd name="connsiteX3" fmla="*/ 0 w 899162"/>
                  <a:gd name="connsiteY3" fmla="*/ 774278 h 774278"/>
                  <a:gd name="connsiteX4" fmla="*/ 0 w 899162"/>
                  <a:gd name="connsiteY4" fmla="*/ 0 h 774278"/>
                  <a:gd name="connsiteX0" fmla="*/ 0 w 970534"/>
                  <a:gd name="connsiteY0" fmla="*/ 130696 h 904974"/>
                  <a:gd name="connsiteX1" fmla="*/ 970534 w 970534"/>
                  <a:gd name="connsiteY1" fmla="*/ 0 h 904974"/>
                  <a:gd name="connsiteX2" fmla="*/ 899162 w 970534"/>
                  <a:gd name="connsiteY2" fmla="*/ 904974 h 904974"/>
                  <a:gd name="connsiteX3" fmla="*/ 0 w 970534"/>
                  <a:gd name="connsiteY3" fmla="*/ 904974 h 904974"/>
                  <a:gd name="connsiteX4" fmla="*/ 0 w 970534"/>
                  <a:gd name="connsiteY4" fmla="*/ 130696 h 904974"/>
                  <a:gd name="connsiteX0" fmla="*/ 76419 w 1046953"/>
                  <a:gd name="connsiteY0" fmla="*/ 130696 h 915624"/>
                  <a:gd name="connsiteX1" fmla="*/ 1046953 w 1046953"/>
                  <a:gd name="connsiteY1" fmla="*/ 0 h 915624"/>
                  <a:gd name="connsiteX2" fmla="*/ 975581 w 1046953"/>
                  <a:gd name="connsiteY2" fmla="*/ 904974 h 915624"/>
                  <a:gd name="connsiteX3" fmla="*/ 0 w 1046953"/>
                  <a:gd name="connsiteY3" fmla="*/ 915624 h 915624"/>
                  <a:gd name="connsiteX4" fmla="*/ 76419 w 1046953"/>
                  <a:gd name="connsiteY4" fmla="*/ 130696 h 91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53" h="915624">
                    <a:moveTo>
                      <a:pt x="76419" y="130696"/>
                    </a:moveTo>
                    <a:lnTo>
                      <a:pt x="1046953" y="0"/>
                    </a:lnTo>
                    <a:lnTo>
                      <a:pt x="975581" y="904974"/>
                    </a:lnTo>
                    <a:lnTo>
                      <a:pt x="0" y="915624"/>
                    </a:lnTo>
                    <a:lnTo>
                      <a:pt x="76419" y="130696"/>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owchart: Manual Operation 179"/>
              <p:cNvSpPr/>
              <p:nvPr/>
            </p:nvSpPr>
            <p:spPr>
              <a:xfrm rot="4310263">
                <a:off x="3855337" y="4212104"/>
                <a:ext cx="908924" cy="144874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210"/>
                  <a:gd name="connsiteX1" fmla="*/ 10000 w 10000"/>
                  <a:gd name="connsiteY1" fmla="*/ 0 h 10210"/>
                  <a:gd name="connsiteX2" fmla="*/ 9579 w 10000"/>
                  <a:gd name="connsiteY2" fmla="*/ 10210 h 10210"/>
                  <a:gd name="connsiteX3" fmla="*/ 2000 w 10000"/>
                  <a:gd name="connsiteY3" fmla="*/ 10000 h 10210"/>
                  <a:gd name="connsiteX4" fmla="*/ 0 w 10000"/>
                  <a:gd name="connsiteY4" fmla="*/ 0 h 10210"/>
                  <a:gd name="connsiteX0" fmla="*/ 0 w 10000"/>
                  <a:gd name="connsiteY0" fmla="*/ 0 h 10744"/>
                  <a:gd name="connsiteX1" fmla="*/ 10000 w 10000"/>
                  <a:gd name="connsiteY1" fmla="*/ 0 h 10744"/>
                  <a:gd name="connsiteX2" fmla="*/ 9579 w 10000"/>
                  <a:gd name="connsiteY2" fmla="*/ 10210 h 10744"/>
                  <a:gd name="connsiteX3" fmla="*/ 2389 w 10000"/>
                  <a:gd name="connsiteY3" fmla="*/ 10744 h 10744"/>
                  <a:gd name="connsiteX4" fmla="*/ 0 w 10000"/>
                  <a:gd name="connsiteY4" fmla="*/ 0 h 10744"/>
                  <a:gd name="connsiteX0" fmla="*/ 0 w 9606"/>
                  <a:gd name="connsiteY0" fmla="*/ 0 h 10744"/>
                  <a:gd name="connsiteX1" fmla="*/ 9406 w 9606"/>
                  <a:gd name="connsiteY1" fmla="*/ 487 h 10744"/>
                  <a:gd name="connsiteX2" fmla="*/ 9579 w 9606"/>
                  <a:gd name="connsiteY2" fmla="*/ 10210 h 10744"/>
                  <a:gd name="connsiteX3" fmla="*/ 2389 w 9606"/>
                  <a:gd name="connsiteY3" fmla="*/ 10744 h 10744"/>
                  <a:gd name="connsiteX4" fmla="*/ 0 w 9606"/>
                  <a:gd name="connsiteY4" fmla="*/ 0 h 10744"/>
                  <a:gd name="connsiteX0" fmla="*/ 0 w 9748"/>
                  <a:gd name="connsiteY0" fmla="*/ 0 h 10860"/>
                  <a:gd name="connsiteX1" fmla="*/ 9540 w 9748"/>
                  <a:gd name="connsiteY1" fmla="*/ 1313 h 10860"/>
                  <a:gd name="connsiteX2" fmla="*/ 9720 w 9748"/>
                  <a:gd name="connsiteY2" fmla="*/ 10363 h 10860"/>
                  <a:gd name="connsiteX3" fmla="*/ 2235 w 9748"/>
                  <a:gd name="connsiteY3" fmla="*/ 10860 h 10860"/>
                  <a:gd name="connsiteX4" fmla="*/ 0 w 9748"/>
                  <a:gd name="connsiteY4" fmla="*/ 0 h 1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8" h="10860">
                    <a:moveTo>
                      <a:pt x="0" y="0"/>
                    </a:moveTo>
                    <a:lnTo>
                      <a:pt x="9540" y="1313"/>
                    </a:lnTo>
                    <a:cubicBezTo>
                      <a:pt x="9394" y="4481"/>
                      <a:pt x="9866" y="7196"/>
                      <a:pt x="9720" y="10363"/>
                    </a:cubicBezTo>
                    <a:lnTo>
                      <a:pt x="2235" y="10860"/>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owchart: Process 44"/>
              <p:cNvSpPr/>
              <p:nvPr/>
            </p:nvSpPr>
            <p:spPr>
              <a:xfrm rot="20708646">
                <a:off x="7690309" y="1159963"/>
                <a:ext cx="766491" cy="999930"/>
              </a:xfrm>
              <a:prstGeom prst="flowChartProcess">
                <a:avLst/>
              </a:prstGeom>
              <a:solidFill>
                <a:srgbClr val="FF99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lowchart: Process 45"/>
              <p:cNvSpPr/>
              <p:nvPr/>
            </p:nvSpPr>
            <p:spPr>
              <a:xfrm rot="20844918">
                <a:off x="8711926" y="2339600"/>
                <a:ext cx="741186" cy="47807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owchart: Process 46"/>
              <p:cNvSpPr/>
              <p:nvPr/>
            </p:nvSpPr>
            <p:spPr>
              <a:xfrm rot="20734981">
                <a:off x="9809797" y="1173862"/>
                <a:ext cx="387953" cy="9674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lowchart: Process 47"/>
              <p:cNvSpPr/>
              <p:nvPr/>
            </p:nvSpPr>
            <p:spPr>
              <a:xfrm rot="20853501">
                <a:off x="9656054" y="1822753"/>
                <a:ext cx="1302771" cy="123640"/>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L-Shape 48"/>
              <p:cNvSpPr/>
              <p:nvPr/>
            </p:nvSpPr>
            <p:spPr>
              <a:xfrm rot="20730619">
                <a:off x="9565253" y="2212447"/>
                <a:ext cx="385704" cy="467015"/>
              </a:xfrm>
              <a:prstGeom prst="corner">
                <a:avLst>
                  <a:gd name="adj1" fmla="val 27516"/>
                  <a:gd name="adj2" fmla="val 2545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L-Shape 49"/>
              <p:cNvSpPr/>
              <p:nvPr/>
            </p:nvSpPr>
            <p:spPr>
              <a:xfrm rot="15473846">
                <a:off x="9999888" y="2158700"/>
                <a:ext cx="455192" cy="377350"/>
              </a:xfrm>
              <a:prstGeom prst="corner">
                <a:avLst>
                  <a:gd name="adj1" fmla="val 27516"/>
                  <a:gd name="adj2" fmla="val 2545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owchart: Process 50"/>
              <p:cNvSpPr/>
              <p:nvPr/>
            </p:nvSpPr>
            <p:spPr>
              <a:xfrm rot="20750621">
                <a:off x="9987617" y="2138719"/>
                <a:ext cx="285340" cy="92389"/>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owchart: Process 51"/>
              <p:cNvSpPr/>
              <p:nvPr/>
            </p:nvSpPr>
            <p:spPr>
              <a:xfrm rot="20841879">
                <a:off x="9619330" y="2210916"/>
                <a:ext cx="290000" cy="89894"/>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owchart: Process 52"/>
              <p:cNvSpPr/>
              <p:nvPr/>
            </p:nvSpPr>
            <p:spPr>
              <a:xfrm rot="20827993">
                <a:off x="10638596" y="2273170"/>
                <a:ext cx="864479" cy="102555"/>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owchart: Process 53"/>
              <p:cNvSpPr/>
              <p:nvPr/>
            </p:nvSpPr>
            <p:spPr>
              <a:xfrm rot="15287236">
                <a:off x="10475146" y="2127605"/>
                <a:ext cx="337150" cy="11356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owchart: Process 54"/>
              <p:cNvSpPr/>
              <p:nvPr/>
            </p:nvSpPr>
            <p:spPr>
              <a:xfrm rot="20853040">
                <a:off x="10662089" y="1940594"/>
                <a:ext cx="646258" cy="109392"/>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lowchart: Process 55"/>
              <p:cNvSpPr/>
              <p:nvPr/>
            </p:nvSpPr>
            <p:spPr>
              <a:xfrm rot="269834">
                <a:off x="11419177" y="1779587"/>
                <a:ext cx="104627" cy="505819"/>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Flowchart: Process 35"/>
            <p:cNvSpPr/>
            <p:nvPr/>
          </p:nvSpPr>
          <p:spPr>
            <a:xfrm rot="20773981">
              <a:off x="2886132" y="5185193"/>
              <a:ext cx="398110" cy="61476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owchart: Process 311"/>
            <p:cNvSpPr/>
            <p:nvPr/>
          </p:nvSpPr>
          <p:spPr>
            <a:xfrm rot="20412016">
              <a:off x="2248244" y="5355279"/>
              <a:ext cx="636230" cy="57577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1758"/>
                <a:gd name="connsiteY0" fmla="*/ 0 h 10000"/>
                <a:gd name="connsiteX1" fmla="*/ 11758 w 11758"/>
                <a:gd name="connsiteY1" fmla="*/ 276 h 10000"/>
                <a:gd name="connsiteX2" fmla="*/ 10000 w 11758"/>
                <a:gd name="connsiteY2" fmla="*/ 10000 h 10000"/>
                <a:gd name="connsiteX3" fmla="*/ 0 w 11758"/>
                <a:gd name="connsiteY3" fmla="*/ 10000 h 10000"/>
                <a:gd name="connsiteX4" fmla="*/ 0 w 11758"/>
                <a:gd name="connsiteY4" fmla="*/ 0 h 10000"/>
                <a:gd name="connsiteX0" fmla="*/ 0 w 11758"/>
                <a:gd name="connsiteY0" fmla="*/ 0 h 10000"/>
                <a:gd name="connsiteX1" fmla="*/ 11758 w 11758"/>
                <a:gd name="connsiteY1" fmla="*/ 276 h 10000"/>
                <a:gd name="connsiteX2" fmla="*/ 10000 w 11758"/>
                <a:gd name="connsiteY2" fmla="*/ 10000 h 10000"/>
                <a:gd name="connsiteX3" fmla="*/ 474 w 11758"/>
                <a:gd name="connsiteY3" fmla="*/ 9205 h 10000"/>
                <a:gd name="connsiteX4" fmla="*/ 0 w 117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 h="10000">
                  <a:moveTo>
                    <a:pt x="0" y="0"/>
                  </a:moveTo>
                  <a:lnTo>
                    <a:pt x="11758" y="276"/>
                  </a:lnTo>
                  <a:lnTo>
                    <a:pt x="10000" y="10000"/>
                  </a:lnTo>
                  <a:lnTo>
                    <a:pt x="474" y="920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6" name="Group 175"/>
          <p:cNvGrpSpPr/>
          <p:nvPr/>
        </p:nvGrpSpPr>
        <p:grpSpPr>
          <a:xfrm>
            <a:off x="8495761" y="3912614"/>
            <a:ext cx="3696239" cy="2233773"/>
            <a:chOff x="9216183" y="2624949"/>
            <a:chExt cx="3696239" cy="2233773"/>
          </a:xfrm>
        </p:grpSpPr>
        <p:sp>
          <p:nvSpPr>
            <p:cNvPr id="21" name="ZoneTexte 5"/>
            <p:cNvSpPr txBox="1"/>
            <p:nvPr/>
          </p:nvSpPr>
          <p:spPr>
            <a:xfrm>
              <a:off x="9443903" y="2631467"/>
              <a:ext cx="2500330" cy="461665"/>
            </a:xfrm>
            <a:prstGeom prst="rect">
              <a:avLst/>
            </a:prstGeom>
            <a:noFill/>
          </p:spPr>
          <p:txBody>
            <a:bodyPr wrap="square" rtlCol="0">
              <a:spAutoFit/>
            </a:bodyPr>
            <a:lstStyle/>
            <a:p>
              <a:r>
                <a:rPr lang="fr-FR" sz="2400" b="1" u="sng" dirty="0">
                  <a:solidFill>
                    <a:srgbClr val="FFC000"/>
                  </a:solidFill>
                  <a:latin typeface="Times New Roman" pitchFamily="18" charset="0"/>
                  <a:cs typeface="Times New Roman" pitchFamily="18" charset="0"/>
                </a:rPr>
                <a:t>Légende:</a:t>
              </a:r>
            </a:p>
          </p:txBody>
        </p:sp>
        <p:pic>
          <p:nvPicPr>
            <p:cNvPr id="22" name="Picture 10"/>
            <p:cNvPicPr>
              <a:picLocks noChangeAspect="1" noChangeArrowheads="1"/>
            </p:cNvPicPr>
            <p:nvPr/>
          </p:nvPicPr>
          <p:blipFill>
            <a:blip r:embed="rId3"/>
            <a:srcRect/>
            <a:stretch>
              <a:fillRect/>
            </a:stretch>
          </p:blipFill>
          <p:spPr bwMode="auto">
            <a:xfrm>
              <a:off x="9561917" y="3364797"/>
              <a:ext cx="428627" cy="212271"/>
            </a:xfrm>
            <a:prstGeom prst="rect">
              <a:avLst/>
            </a:prstGeom>
            <a:solidFill>
              <a:srgbClr val="7030A0"/>
            </a:solidFill>
            <a:ln w="9525">
              <a:noFill/>
              <a:miter lim="800000"/>
              <a:headEnd/>
              <a:tailEnd/>
            </a:ln>
            <a:effectLst/>
          </p:spPr>
        </p:pic>
        <p:sp>
          <p:nvSpPr>
            <p:cNvPr id="23" name="ZoneTexte 15"/>
            <p:cNvSpPr txBox="1"/>
            <p:nvPr/>
          </p:nvSpPr>
          <p:spPr>
            <a:xfrm>
              <a:off x="10087172" y="3261715"/>
              <a:ext cx="928694" cy="369332"/>
            </a:xfrm>
            <a:prstGeom prst="rect">
              <a:avLst/>
            </a:prstGeom>
            <a:noFill/>
          </p:spPr>
          <p:txBody>
            <a:bodyPr wrap="square" rtlCol="0">
              <a:spAutoFit/>
            </a:bodyPr>
            <a:lstStyle/>
            <a:p>
              <a:r>
                <a:rPr lang="fr-FR" dirty="0">
                  <a:latin typeface="Times New Roman" pitchFamily="18" charset="0"/>
                  <a:cs typeface="Times New Roman" pitchFamily="18" charset="0"/>
                </a:rPr>
                <a:t>R+5</a:t>
              </a:r>
            </a:p>
          </p:txBody>
        </p:sp>
        <p:sp>
          <p:nvSpPr>
            <p:cNvPr id="24" name="ZoneTexte 16"/>
            <p:cNvSpPr txBox="1"/>
            <p:nvPr/>
          </p:nvSpPr>
          <p:spPr>
            <a:xfrm>
              <a:off x="10087172" y="3724527"/>
              <a:ext cx="928694" cy="369332"/>
            </a:xfrm>
            <a:prstGeom prst="rect">
              <a:avLst/>
            </a:prstGeom>
            <a:noFill/>
          </p:spPr>
          <p:txBody>
            <a:bodyPr wrap="square" rtlCol="0">
              <a:spAutoFit/>
            </a:bodyPr>
            <a:lstStyle/>
            <a:p>
              <a:r>
                <a:rPr lang="fr-FR" dirty="0">
                  <a:latin typeface="Times New Roman" pitchFamily="18" charset="0"/>
                  <a:cs typeface="Times New Roman" pitchFamily="18" charset="0"/>
                </a:rPr>
                <a:t>R+4</a:t>
              </a:r>
            </a:p>
          </p:txBody>
        </p:sp>
        <p:sp>
          <p:nvSpPr>
            <p:cNvPr id="25" name="ZoneTexte 17"/>
            <p:cNvSpPr txBox="1"/>
            <p:nvPr/>
          </p:nvSpPr>
          <p:spPr>
            <a:xfrm>
              <a:off x="10102476" y="4204151"/>
              <a:ext cx="928694" cy="369332"/>
            </a:xfrm>
            <a:prstGeom prst="rect">
              <a:avLst/>
            </a:prstGeom>
            <a:noFill/>
          </p:spPr>
          <p:txBody>
            <a:bodyPr wrap="square" rtlCol="0">
              <a:spAutoFit/>
            </a:bodyPr>
            <a:lstStyle/>
            <a:p>
              <a:r>
                <a:rPr lang="fr-FR" dirty="0">
                  <a:latin typeface="Times New Roman" pitchFamily="18" charset="0"/>
                  <a:cs typeface="Times New Roman" pitchFamily="18" charset="0"/>
                </a:rPr>
                <a:t>R+3</a:t>
              </a:r>
            </a:p>
          </p:txBody>
        </p:sp>
        <p:sp>
          <p:nvSpPr>
            <p:cNvPr id="26" name="ZoneTexte 18"/>
            <p:cNvSpPr txBox="1"/>
            <p:nvPr/>
          </p:nvSpPr>
          <p:spPr>
            <a:xfrm>
              <a:off x="11347273" y="3234219"/>
              <a:ext cx="801015" cy="400110"/>
            </a:xfrm>
            <a:prstGeom prst="rect">
              <a:avLst/>
            </a:prstGeom>
            <a:noFill/>
          </p:spPr>
          <p:txBody>
            <a:bodyPr wrap="square" rtlCol="0">
              <a:spAutoFit/>
            </a:bodyPr>
            <a:lstStyle/>
            <a:p>
              <a:r>
                <a:rPr lang="fr-FR" sz="2000" dirty="0">
                  <a:latin typeface="Times New Roman" pitchFamily="18" charset="0"/>
                  <a:cs typeface="Times New Roman" pitchFamily="18" charset="0"/>
                </a:rPr>
                <a:t>R+2 </a:t>
              </a:r>
            </a:p>
          </p:txBody>
        </p:sp>
        <p:sp>
          <p:nvSpPr>
            <p:cNvPr id="27" name="ZoneTexte 20"/>
            <p:cNvSpPr txBox="1"/>
            <p:nvPr/>
          </p:nvSpPr>
          <p:spPr>
            <a:xfrm>
              <a:off x="11269348" y="4211050"/>
              <a:ext cx="1643074" cy="369332"/>
            </a:xfrm>
            <a:prstGeom prst="rect">
              <a:avLst/>
            </a:prstGeom>
            <a:noFill/>
          </p:spPr>
          <p:txBody>
            <a:bodyPr wrap="square" rtlCol="0">
              <a:spAutoFit/>
            </a:bodyPr>
            <a:lstStyle/>
            <a:p>
              <a:r>
                <a:rPr lang="fr-FR" dirty="0">
                  <a:latin typeface="Times New Roman" pitchFamily="18" charset="0"/>
                  <a:cs typeface="Times New Roman" pitchFamily="18" charset="0"/>
                </a:rPr>
                <a:t>Terrain nul</a:t>
              </a:r>
            </a:p>
          </p:txBody>
        </p:sp>
        <p:sp>
          <p:nvSpPr>
            <p:cNvPr id="28" name="Rectangle 27"/>
            <p:cNvSpPr/>
            <p:nvPr/>
          </p:nvSpPr>
          <p:spPr>
            <a:xfrm>
              <a:off x="9216183" y="2624949"/>
              <a:ext cx="3324156" cy="223377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owchart: Process 28"/>
            <p:cNvSpPr/>
            <p:nvPr/>
          </p:nvSpPr>
          <p:spPr>
            <a:xfrm>
              <a:off x="9573942" y="3799561"/>
              <a:ext cx="416602" cy="234869"/>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owchart: Process 29"/>
            <p:cNvSpPr/>
            <p:nvPr/>
          </p:nvSpPr>
          <p:spPr>
            <a:xfrm>
              <a:off x="9557031" y="4294531"/>
              <a:ext cx="416602" cy="218461"/>
            </a:xfrm>
            <a:prstGeom prst="flowChartProcess">
              <a:avLst/>
            </a:prstGeom>
            <a:solidFill>
              <a:srgbClr val="FF99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owchart: Process 30"/>
            <p:cNvSpPr/>
            <p:nvPr/>
          </p:nvSpPr>
          <p:spPr>
            <a:xfrm>
              <a:off x="10754982" y="3789271"/>
              <a:ext cx="416602" cy="218461"/>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owchart: Process 31"/>
            <p:cNvSpPr/>
            <p:nvPr/>
          </p:nvSpPr>
          <p:spPr>
            <a:xfrm>
              <a:off x="10771994" y="3314486"/>
              <a:ext cx="416602" cy="218461"/>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19"/>
            <p:cNvSpPr txBox="1"/>
            <p:nvPr/>
          </p:nvSpPr>
          <p:spPr>
            <a:xfrm>
              <a:off x="11356020" y="3688212"/>
              <a:ext cx="1164400" cy="369332"/>
            </a:xfrm>
            <a:prstGeom prst="rect">
              <a:avLst/>
            </a:prstGeom>
            <a:noFill/>
          </p:spPr>
          <p:txBody>
            <a:bodyPr wrap="square" rtlCol="0">
              <a:spAutoFit/>
            </a:bodyPr>
            <a:lstStyle/>
            <a:p>
              <a:r>
                <a:rPr lang="fr-FR" dirty="0">
                  <a:latin typeface="Times New Roman" pitchFamily="18" charset="0"/>
                  <a:cs typeface="Times New Roman" pitchFamily="18" charset="0"/>
                </a:rPr>
                <a:t>R+1- R+4</a:t>
              </a:r>
            </a:p>
          </p:txBody>
        </p:sp>
        <p:sp>
          <p:nvSpPr>
            <p:cNvPr id="171" name="Flowchart: Process 170"/>
            <p:cNvSpPr/>
            <p:nvPr/>
          </p:nvSpPr>
          <p:spPr>
            <a:xfrm>
              <a:off x="10754982" y="4260855"/>
              <a:ext cx="416602" cy="218461"/>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72" name="Straight Arrow Connector 171"/>
          <p:cNvCxnSpPr/>
          <p:nvPr/>
        </p:nvCxnSpPr>
        <p:spPr>
          <a:xfrm flipH="1">
            <a:off x="4466022" y="2606590"/>
            <a:ext cx="4126542" cy="5702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8643259" y="2318085"/>
            <a:ext cx="3029159" cy="646331"/>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fr-FR" dirty="0">
                <a:latin typeface="Times New Roman" pitchFamily="18" charset="0"/>
                <a:cs typeface="Times New Roman" pitchFamily="18" charset="0"/>
              </a:rPr>
              <a:t> boulevard </a:t>
            </a:r>
            <a:r>
              <a:rPr lang="fr-FR" dirty="0" err="1">
                <a:latin typeface="Times New Roman" pitchFamily="18" charset="0"/>
                <a:cs typeface="Times New Roman" pitchFamily="18" charset="0"/>
              </a:rPr>
              <a:t>chahid</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benassar</a:t>
            </a:r>
            <a:r>
              <a:rPr lang="fr-FR" dirty="0">
                <a:latin typeface="Times New Roman" pitchFamily="18" charset="0"/>
                <a:cs typeface="Times New Roman" pitchFamily="18" charset="0"/>
              </a:rPr>
              <a:t> Mohammed</a:t>
            </a:r>
            <a:endParaRPr lang="fr-FR" dirty="0"/>
          </a:p>
        </p:txBody>
      </p:sp>
      <p:pic>
        <p:nvPicPr>
          <p:cNvPr id="174" name="Image 81"/>
          <p:cNvPicPr>
            <a:picLocks noChangeAspect="1"/>
          </p:cNvPicPr>
          <p:nvPr/>
        </p:nvPicPr>
        <p:blipFill>
          <a:blip r:embed="rId4" cstate="print"/>
          <a:srcRect/>
          <a:stretch>
            <a:fillRect/>
          </a:stretch>
        </p:blipFill>
        <p:spPr>
          <a:xfrm rot="16481649">
            <a:off x="7562214" y="1282963"/>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5" name="ZoneTexte 7"/>
          <p:cNvSpPr txBox="1"/>
          <p:nvPr/>
        </p:nvSpPr>
        <p:spPr>
          <a:xfrm>
            <a:off x="4427056" y="6305439"/>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cxnSp>
        <p:nvCxnSpPr>
          <p:cNvPr id="180" name="Straight Connector 179"/>
          <p:cNvCxnSpPr/>
          <p:nvPr/>
        </p:nvCxnSpPr>
        <p:spPr>
          <a:xfrm>
            <a:off x="3819460" y="1221616"/>
            <a:ext cx="753448" cy="2888449"/>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sp>
        <p:nvSpPr>
          <p:cNvPr id="177" name="Oval 67">
            <a:extLst>
              <a:ext uri="{FF2B5EF4-FFF2-40B4-BE49-F238E27FC236}">
                <a16:creationId xmlns:a16="http://schemas.microsoft.com/office/drawing/2014/main" id="{520F3C5C-543E-4DE4-A13B-CB60C7CFB8DE}"/>
              </a:ext>
            </a:extLst>
          </p:cNvPr>
          <p:cNvSpPr/>
          <p:nvPr/>
        </p:nvSpPr>
        <p:spPr>
          <a:xfrm>
            <a:off x="5679601" y="4554451"/>
            <a:ext cx="1059585" cy="105839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a:extLst>
              <a:ext uri="{FF2B5EF4-FFF2-40B4-BE49-F238E27FC236}">
                <a16:creationId xmlns:a16="http://schemas.microsoft.com/office/drawing/2014/main" id="{5CECF986-6250-41E4-8A49-A66146C6B51A}"/>
              </a:ext>
            </a:extLst>
          </p:cNvPr>
          <p:cNvSpPr/>
          <p:nvPr/>
        </p:nvSpPr>
        <p:spPr>
          <a:xfrm>
            <a:off x="6727516" y="5259617"/>
            <a:ext cx="1153776" cy="288903"/>
          </a:xfrm>
          <a:prstGeom prst="rect">
            <a:avLst/>
          </a:prstGeom>
          <a:solidFill>
            <a:srgbClr val="000000">
              <a:alpha val="63922"/>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Terrain d’étude</a:t>
            </a:r>
          </a:p>
        </p:txBody>
      </p:sp>
      <p:sp>
        <p:nvSpPr>
          <p:cNvPr id="179" name="Google Shape;10517;p83">
            <a:extLst>
              <a:ext uri="{FF2B5EF4-FFF2-40B4-BE49-F238E27FC236}">
                <a16:creationId xmlns:a16="http://schemas.microsoft.com/office/drawing/2014/main" id="{455287DC-D4F9-4470-BD74-DBFCB9D8A9E2}"/>
              </a:ext>
            </a:extLst>
          </p:cNvPr>
          <p:cNvSpPr/>
          <p:nvPr/>
        </p:nvSpPr>
        <p:spPr>
          <a:xfrm>
            <a:off x="6019576" y="4794365"/>
            <a:ext cx="283194" cy="528283"/>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45694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80">
                                          <p:stCondLst>
                                            <p:cond delay="0"/>
                                          </p:stCondLst>
                                        </p:cTn>
                                        <p:tgtEl>
                                          <p:spTgt spid="179"/>
                                        </p:tgtEl>
                                      </p:cBhvr>
                                    </p:animEffect>
                                    <p:anim calcmode="lin" valueType="num">
                                      <p:cBhvr>
                                        <p:cTn id="8"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13" dur="26">
                                          <p:stCondLst>
                                            <p:cond delay="650"/>
                                          </p:stCondLst>
                                        </p:cTn>
                                        <p:tgtEl>
                                          <p:spTgt spid="179"/>
                                        </p:tgtEl>
                                      </p:cBhvr>
                                      <p:to x="100000" y="60000"/>
                                    </p:animScale>
                                    <p:animScale>
                                      <p:cBhvr>
                                        <p:cTn id="14" dur="166" decel="50000">
                                          <p:stCondLst>
                                            <p:cond delay="676"/>
                                          </p:stCondLst>
                                        </p:cTn>
                                        <p:tgtEl>
                                          <p:spTgt spid="179"/>
                                        </p:tgtEl>
                                      </p:cBhvr>
                                      <p:to x="100000" y="100000"/>
                                    </p:animScale>
                                    <p:animScale>
                                      <p:cBhvr>
                                        <p:cTn id="15" dur="26">
                                          <p:stCondLst>
                                            <p:cond delay="1312"/>
                                          </p:stCondLst>
                                        </p:cTn>
                                        <p:tgtEl>
                                          <p:spTgt spid="179"/>
                                        </p:tgtEl>
                                      </p:cBhvr>
                                      <p:to x="100000" y="80000"/>
                                    </p:animScale>
                                    <p:animScale>
                                      <p:cBhvr>
                                        <p:cTn id="16" dur="166" decel="50000">
                                          <p:stCondLst>
                                            <p:cond delay="1338"/>
                                          </p:stCondLst>
                                        </p:cTn>
                                        <p:tgtEl>
                                          <p:spTgt spid="179"/>
                                        </p:tgtEl>
                                      </p:cBhvr>
                                      <p:to x="100000" y="100000"/>
                                    </p:animScale>
                                    <p:animScale>
                                      <p:cBhvr>
                                        <p:cTn id="17" dur="26">
                                          <p:stCondLst>
                                            <p:cond delay="1642"/>
                                          </p:stCondLst>
                                        </p:cTn>
                                        <p:tgtEl>
                                          <p:spTgt spid="179"/>
                                        </p:tgtEl>
                                      </p:cBhvr>
                                      <p:to x="100000" y="90000"/>
                                    </p:animScale>
                                    <p:animScale>
                                      <p:cBhvr>
                                        <p:cTn id="18" dur="166" decel="50000">
                                          <p:stCondLst>
                                            <p:cond delay="1668"/>
                                          </p:stCondLst>
                                        </p:cTn>
                                        <p:tgtEl>
                                          <p:spTgt spid="179"/>
                                        </p:tgtEl>
                                      </p:cBhvr>
                                      <p:to x="100000" y="100000"/>
                                    </p:animScale>
                                    <p:animScale>
                                      <p:cBhvr>
                                        <p:cTn id="19" dur="26">
                                          <p:stCondLst>
                                            <p:cond delay="1808"/>
                                          </p:stCondLst>
                                        </p:cTn>
                                        <p:tgtEl>
                                          <p:spTgt spid="179"/>
                                        </p:tgtEl>
                                      </p:cBhvr>
                                      <p:to x="100000" y="95000"/>
                                    </p:animScale>
                                    <p:animScale>
                                      <p:cBhvr>
                                        <p:cTn id="20" dur="166" decel="50000">
                                          <p:stCondLst>
                                            <p:cond delay="1834"/>
                                          </p:stCondLst>
                                        </p:cTn>
                                        <p:tgtEl>
                                          <p:spTgt spid="17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animEffect transition="in" filter="wipe(down)">
                                      <p:cBhvr>
                                        <p:cTn id="23" dur="580">
                                          <p:stCondLst>
                                            <p:cond delay="0"/>
                                          </p:stCondLst>
                                        </p:cTn>
                                        <p:tgtEl>
                                          <p:spTgt spid="178"/>
                                        </p:tgtEl>
                                      </p:cBhvr>
                                    </p:animEffect>
                                    <p:anim calcmode="lin" valueType="num">
                                      <p:cBhvr>
                                        <p:cTn id="24"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29" dur="26">
                                          <p:stCondLst>
                                            <p:cond delay="650"/>
                                          </p:stCondLst>
                                        </p:cTn>
                                        <p:tgtEl>
                                          <p:spTgt spid="178"/>
                                        </p:tgtEl>
                                      </p:cBhvr>
                                      <p:to x="100000" y="60000"/>
                                    </p:animScale>
                                    <p:animScale>
                                      <p:cBhvr>
                                        <p:cTn id="30" dur="166" decel="50000">
                                          <p:stCondLst>
                                            <p:cond delay="676"/>
                                          </p:stCondLst>
                                        </p:cTn>
                                        <p:tgtEl>
                                          <p:spTgt spid="178"/>
                                        </p:tgtEl>
                                      </p:cBhvr>
                                      <p:to x="100000" y="100000"/>
                                    </p:animScale>
                                    <p:animScale>
                                      <p:cBhvr>
                                        <p:cTn id="31" dur="26">
                                          <p:stCondLst>
                                            <p:cond delay="1312"/>
                                          </p:stCondLst>
                                        </p:cTn>
                                        <p:tgtEl>
                                          <p:spTgt spid="178"/>
                                        </p:tgtEl>
                                      </p:cBhvr>
                                      <p:to x="100000" y="80000"/>
                                    </p:animScale>
                                    <p:animScale>
                                      <p:cBhvr>
                                        <p:cTn id="32" dur="166" decel="50000">
                                          <p:stCondLst>
                                            <p:cond delay="1338"/>
                                          </p:stCondLst>
                                        </p:cTn>
                                        <p:tgtEl>
                                          <p:spTgt spid="178"/>
                                        </p:tgtEl>
                                      </p:cBhvr>
                                      <p:to x="100000" y="100000"/>
                                    </p:animScale>
                                    <p:animScale>
                                      <p:cBhvr>
                                        <p:cTn id="33" dur="26">
                                          <p:stCondLst>
                                            <p:cond delay="1642"/>
                                          </p:stCondLst>
                                        </p:cTn>
                                        <p:tgtEl>
                                          <p:spTgt spid="178"/>
                                        </p:tgtEl>
                                      </p:cBhvr>
                                      <p:to x="100000" y="90000"/>
                                    </p:animScale>
                                    <p:animScale>
                                      <p:cBhvr>
                                        <p:cTn id="34" dur="166" decel="50000">
                                          <p:stCondLst>
                                            <p:cond delay="1668"/>
                                          </p:stCondLst>
                                        </p:cTn>
                                        <p:tgtEl>
                                          <p:spTgt spid="178"/>
                                        </p:tgtEl>
                                      </p:cBhvr>
                                      <p:to x="100000" y="100000"/>
                                    </p:animScale>
                                    <p:animScale>
                                      <p:cBhvr>
                                        <p:cTn id="35" dur="26">
                                          <p:stCondLst>
                                            <p:cond delay="1808"/>
                                          </p:stCondLst>
                                        </p:cTn>
                                        <p:tgtEl>
                                          <p:spTgt spid="178"/>
                                        </p:tgtEl>
                                      </p:cBhvr>
                                      <p:to x="100000" y="95000"/>
                                    </p:animScale>
                                    <p:animScale>
                                      <p:cBhvr>
                                        <p:cTn id="36" dur="166" decel="50000">
                                          <p:stCondLst>
                                            <p:cond delay="1834"/>
                                          </p:stCondLst>
                                        </p:cTn>
                                        <p:tgtEl>
                                          <p:spTgt spid="1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0" name="Rectangle 39">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1" name="Rectangle 40">
            <a:extLst>
              <a:ext uri="{FF2B5EF4-FFF2-40B4-BE49-F238E27FC236}">
                <a16:creationId xmlns:a16="http://schemas.microsoft.com/office/drawing/2014/main" id="{29F056F4-CE7C-45FC-AB14-21AD6138D9DC}"/>
              </a:ext>
            </a:extLst>
          </p:cNvPr>
          <p:cNvSpPr/>
          <p:nvPr/>
        </p:nvSpPr>
        <p:spPr>
          <a:xfrm>
            <a:off x="19082" y="858982"/>
            <a:ext cx="1770529" cy="978160"/>
          </a:xfrm>
          <a:prstGeom prst="rect">
            <a:avLst/>
          </a:prstGeom>
          <a:solidFill>
            <a:schemeClr val="accent2"/>
          </a:solidFill>
          <a:ln w="38100">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PROBLEMATIQUE GENERALE </a:t>
            </a:r>
          </a:p>
        </p:txBody>
      </p:sp>
      <p:sp>
        <p:nvSpPr>
          <p:cNvPr id="42" name="Rectangle 41">
            <a:extLst>
              <a:ext uri="{FF2B5EF4-FFF2-40B4-BE49-F238E27FC236}">
                <a16:creationId xmlns:a16="http://schemas.microsoft.com/office/drawing/2014/main" id="{3CA450CF-60D0-40E6-A11F-B06B70542D7C}"/>
              </a:ext>
            </a:extLst>
          </p:cNvPr>
          <p:cNvSpPr/>
          <p:nvPr/>
        </p:nvSpPr>
        <p:spPr>
          <a:xfrm>
            <a:off x="76513" y="2449307"/>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SPECIFIQUE </a:t>
            </a:r>
          </a:p>
        </p:txBody>
      </p:sp>
      <p:sp>
        <p:nvSpPr>
          <p:cNvPr id="43" name="Rectangle 42">
            <a:extLst>
              <a:ext uri="{FF2B5EF4-FFF2-40B4-BE49-F238E27FC236}">
                <a16:creationId xmlns:a16="http://schemas.microsoft.com/office/drawing/2014/main" id="{29F056F4-CE7C-45FC-AB14-21AD6138D9DC}"/>
              </a:ext>
            </a:extLst>
          </p:cNvPr>
          <p:cNvSpPr/>
          <p:nvPr/>
        </p:nvSpPr>
        <p:spPr>
          <a:xfrm>
            <a:off x="76513" y="4054500"/>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HYPOTHESES</a:t>
            </a:r>
          </a:p>
        </p:txBody>
      </p:sp>
      <p:sp>
        <p:nvSpPr>
          <p:cNvPr id="44" name="Rectangle 43">
            <a:extLst>
              <a:ext uri="{FF2B5EF4-FFF2-40B4-BE49-F238E27FC236}">
                <a16:creationId xmlns:a16="http://schemas.microsoft.com/office/drawing/2014/main" id="{3CA450CF-60D0-40E6-A11F-B06B70542D7C}"/>
              </a:ext>
            </a:extLst>
          </p:cNvPr>
          <p:cNvSpPr/>
          <p:nvPr/>
        </p:nvSpPr>
        <p:spPr>
          <a:xfrm>
            <a:off x="93659" y="5522905"/>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OBJECTIFS DU RECHERCHE </a:t>
            </a:r>
          </a:p>
        </p:txBody>
      </p:sp>
      <p:sp>
        <p:nvSpPr>
          <p:cNvPr id="20" name="TextBox 86">
            <a:extLst>
              <a:ext uri="{FF2B5EF4-FFF2-40B4-BE49-F238E27FC236}">
                <a16:creationId xmlns:a16="http://schemas.microsoft.com/office/drawing/2014/main" id="{FE6808EC-B5BA-4415-96AA-03250AB7C474}"/>
              </a:ext>
            </a:extLst>
          </p:cNvPr>
          <p:cNvSpPr txBox="1"/>
          <p:nvPr/>
        </p:nvSpPr>
        <p:spPr>
          <a:xfrm>
            <a:off x="3260154" y="4436723"/>
            <a:ext cx="6941127" cy="1015663"/>
          </a:xfrm>
          <a:prstGeom prst="rect">
            <a:avLst/>
          </a:prstGeom>
          <a:ln/>
        </p:spPr>
        <p:style>
          <a:lnRef idx="3">
            <a:schemeClr val="lt1"/>
          </a:lnRef>
          <a:fillRef idx="1">
            <a:schemeClr val="accent6"/>
          </a:fillRef>
          <a:effectRef idx="1">
            <a:schemeClr val="accent6"/>
          </a:effectRef>
          <a:fontRef idx="minor">
            <a:schemeClr val="lt1"/>
          </a:fontRef>
        </p:style>
        <p:txBody>
          <a:bodyPr wrap="square" lIns="0" rIns="0" rtlCol="0" anchor="t">
            <a:spAutoFit/>
          </a:bodyPr>
          <a:lstStyle/>
          <a:p>
            <a:r>
              <a:rPr lang="fr-FR" dirty="0"/>
              <a:t>    </a:t>
            </a:r>
            <a:r>
              <a:rPr lang="fr-FR" sz="2000" dirty="0">
                <a:solidFill>
                  <a:schemeClr val="tx1"/>
                </a:solidFill>
                <a:latin typeface="Times New Roman" panose="02020603050405020304" pitchFamily="18" charset="0"/>
                <a:cs typeface="Times New Roman" panose="02020603050405020304" pitchFamily="18" charset="0"/>
              </a:rPr>
              <a:t>Donc nous allons faire appelle à la créativité et l'imagination pour penser la ville de demain, en proposant de nouvelles formes de travail, d'habiter, de mobilité, d'espace publique et de construction</a:t>
            </a:r>
          </a:p>
        </p:txBody>
      </p:sp>
      <p:sp>
        <p:nvSpPr>
          <p:cNvPr id="6" name="Rectangle 5"/>
          <p:cNvSpPr/>
          <p:nvPr/>
        </p:nvSpPr>
        <p:spPr>
          <a:xfrm>
            <a:off x="2392820" y="2376676"/>
            <a:ext cx="8382433" cy="1631216"/>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fr-FR" sz="2000" dirty="0"/>
              <a:t>    </a:t>
            </a:r>
            <a:r>
              <a:rPr lang="fr-FR" sz="2000" dirty="0">
                <a:solidFill>
                  <a:schemeClr val="tx1"/>
                </a:solidFill>
                <a:latin typeface="Times New Roman" panose="02020603050405020304" pitchFamily="18" charset="0"/>
                <a:cs typeface="Times New Roman" panose="02020603050405020304" pitchFamily="18" charset="0"/>
              </a:rPr>
              <a:t>Les nouvelles restrictions imposées à la société par la pandémie du COVID-19 nous poussent à repenser notre manière de concevoir note environnement bâti. La façon, dont le monde s'est adapté à ce nouveau mode de vie, est annonciatrice d'un changement de normes dans la pratique de l'espace publique et/ou privé. </a:t>
            </a:r>
          </a:p>
        </p:txBody>
      </p:sp>
      <p:sp>
        <p:nvSpPr>
          <p:cNvPr id="2" name="Espace réservé du numéro de diapositive 1"/>
          <p:cNvSpPr>
            <a:spLocks noGrp="1"/>
          </p:cNvSpPr>
          <p:nvPr>
            <p:ph type="sldNum" sz="quarter" idx="12"/>
          </p:nvPr>
        </p:nvSpPr>
        <p:spPr>
          <a:xfrm>
            <a:off x="11310796" y="6363502"/>
            <a:ext cx="779767" cy="365125"/>
          </a:xfrm>
        </p:spPr>
        <p:txBody>
          <a:bodyPr/>
          <a:lstStyle/>
          <a:p>
            <a:fld id="{4FAB73BC-B049-4115-A692-8D63A059BFB8}" type="slidenum">
              <a:rPr lang="en-US" smtClean="0">
                <a:solidFill>
                  <a:srgbClr val="000000"/>
                </a:solidFill>
              </a:rPr>
              <a:pPr/>
              <a:t>3</a:t>
            </a:fld>
            <a:endParaRPr lang="en-US" dirty="0">
              <a:solidFill>
                <a:srgbClr val="000000"/>
              </a:solidFill>
            </a:endParaRPr>
          </a:p>
        </p:txBody>
      </p:sp>
      <p:sp>
        <p:nvSpPr>
          <p:cNvPr id="3" name="Rounded Rectangle 2"/>
          <p:cNvSpPr/>
          <p:nvPr/>
        </p:nvSpPr>
        <p:spPr>
          <a:xfrm>
            <a:off x="904346"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INTRODUCTION GENERALE</a:t>
            </a:r>
          </a:p>
        </p:txBody>
      </p:sp>
      <p:sp>
        <p:nvSpPr>
          <p:cNvPr id="26" name="Rounded Rectangle 25"/>
          <p:cNvSpPr/>
          <p:nvPr/>
        </p:nvSpPr>
        <p:spPr>
          <a:xfrm>
            <a:off x="5555674" y="152399"/>
            <a:ext cx="5064702" cy="5541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PROBLEMATIQUE GENERALE</a:t>
            </a:r>
          </a:p>
        </p:txBody>
      </p:sp>
      <p:grpSp>
        <p:nvGrpSpPr>
          <p:cNvPr id="33" name="Group 2">
            <a:extLst>
              <a:ext uri="{FF2B5EF4-FFF2-40B4-BE49-F238E27FC236}">
                <a16:creationId xmlns:a16="http://schemas.microsoft.com/office/drawing/2014/main" id="{B616B052-B7CC-4C3B-A317-20DA56506E5A}"/>
              </a:ext>
            </a:extLst>
          </p:cNvPr>
          <p:cNvGrpSpPr/>
          <p:nvPr/>
        </p:nvGrpSpPr>
        <p:grpSpPr>
          <a:xfrm>
            <a:off x="9117913" y="590647"/>
            <a:ext cx="3126249" cy="1991313"/>
            <a:chOff x="3464482" y="1294055"/>
            <a:chExt cx="5278626" cy="3983695"/>
          </a:xfrm>
        </p:grpSpPr>
        <p:sp>
          <p:nvSpPr>
            <p:cNvPr id="34" name="Shape">
              <a:extLst>
                <a:ext uri="{FF2B5EF4-FFF2-40B4-BE49-F238E27FC236}">
                  <a16:creationId xmlns:a16="http://schemas.microsoft.com/office/drawing/2014/main" id="{637235A9-1860-4A95-8306-B0149794FD5A}"/>
                </a:ext>
              </a:extLst>
            </p:cNvPr>
            <p:cNvSpPr/>
            <p:nvPr/>
          </p:nvSpPr>
          <p:spPr>
            <a:xfrm>
              <a:off x="6918053" y="1614489"/>
              <a:ext cx="1330260" cy="1940002"/>
            </a:xfrm>
            <a:custGeom>
              <a:avLst/>
              <a:gdLst/>
              <a:ahLst/>
              <a:cxnLst>
                <a:cxn ang="0">
                  <a:pos x="wd2" y="hd2"/>
                </a:cxn>
                <a:cxn ang="5400000">
                  <a:pos x="wd2" y="hd2"/>
                </a:cxn>
                <a:cxn ang="10800000">
                  <a:pos x="wd2" y="hd2"/>
                </a:cxn>
                <a:cxn ang="16200000">
                  <a:pos x="wd2" y="hd2"/>
                </a:cxn>
              </a:cxnLst>
              <a:rect l="0" t="0" r="r" b="b"/>
              <a:pathLst>
                <a:path w="21006" h="19626" extrusionOk="0">
                  <a:moveTo>
                    <a:pt x="8863" y="17161"/>
                  </a:moveTo>
                  <a:cubicBezTo>
                    <a:pt x="8751" y="17154"/>
                    <a:pt x="7739" y="17301"/>
                    <a:pt x="7868" y="17417"/>
                  </a:cubicBezTo>
                  <a:cubicBezTo>
                    <a:pt x="7963" y="17503"/>
                    <a:pt x="8374" y="18292"/>
                    <a:pt x="7941" y="18328"/>
                  </a:cubicBezTo>
                  <a:cubicBezTo>
                    <a:pt x="7834" y="18335"/>
                    <a:pt x="6890" y="18490"/>
                    <a:pt x="7109" y="18605"/>
                  </a:cubicBezTo>
                  <a:cubicBezTo>
                    <a:pt x="9127" y="19675"/>
                    <a:pt x="4416" y="19628"/>
                    <a:pt x="3786" y="19625"/>
                  </a:cubicBezTo>
                  <a:cubicBezTo>
                    <a:pt x="3651" y="19625"/>
                    <a:pt x="3516" y="19625"/>
                    <a:pt x="3382" y="19625"/>
                  </a:cubicBezTo>
                  <a:cubicBezTo>
                    <a:pt x="4197" y="18558"/>
                    <a:pt x="5063" y="17518"/>
                    <a:pt x="5883" y="16498"/>
                  </a:cubicBezTo>
                  <a:cubicBezTo>
                    <a:pt x="6845" y="15302"/>
                    <a:pt x="7845" y="14117"/>
                    <a:pt x="8880" y="12943"/>
                  </a:cubicBezTo>
                  <a:cubicBezTo>
                    <a:pt x="9470" y="12273"/>
                    <a:pt x="10061" y="11600"/>
                    <a:pt x="10685" y="10937"/>
                  </a:cubicBezTo>
                  <a:cubicBezTo>
                    <a:pt x="12416" y="10847"/>
                    <a:pt x="14086" y="10433"/>
                    <a:pt x="14924" y="9738"/>
                  </a:cubicBezTo>
                  <a:cubicBezTo>
                    <a:pt x="15784" y="9024"/>
                    <a:pt x="15778" y="8005"/>
                    <a:pt x="14007" y="8164"/>
                  </a:cubicBezTo>
                  <a:cubicBezTo>
                    <a:pt x="12242" y="8322"/>
                    <a:pt x="10932" y="9576"/>
                    <a:pt x="10021" y="10523"/>
                  </a:cubicBezTo>
                  <a:cubicBezTo>
                    <a:pt x="9920" y="10519"/>
                    <a:pt x="9819" y="10516"/>
                    <a:pt x="9723" y="10508"/>
                  </a:cubicBezTo>
                  <a:cubicBezTo>
                    <a:pt x="9099" y="10465"/>
                    <a:pt x="8419" y="10336"/>
                    <a:pt x="7823" y="10127"/>
                  </a:cubicBezTo>
                  <a:cubicBezTo>
                    <a:pt x="8172" y="9442"/>
                    <a:pt x="8717" y="8427"/>
                    <a:pt x="8290" y="7757"/>
                  </a:cubicBezTo>
                  <a:cubicBezTo>
                    <a:pt x="7890" y="7134"/>
                    <a:pt x="6800" y="7198"/>
                    <a:pt x="5956" y="7461"/>
                  </a:cubicBezTo>
                  <a:cubicBezTo>
                    <a:pt x="4382" y="7948"/>
                    <a:pt x="4776" y="9169"/>
                    <a:pt x="5720" y="9939"/>
                  </a:cubicBezTo>
                  <a:cubicBezTo>
                    <a:pt x="5945" y="10123"/>
                    <a:pt x="6232" y="10282"/>
                    <a:pt x="6552" y="10415"/>
                  </a:cubicBezTo>
                  <a:cubicBezTo>
                    <a:pt x="6496" y="10523"/>
                    <a:pt x="6440" y="10634"/>
                    <a:pt x="6384" y="10746"/>
                  </a:cubicBezTo>
                  <a:cubicBezTo>
                    <a:pt x="5692" y="12133"/>
                    <a:pt x="5164" y="13563"/>
                    <a:pt x="4157" y="14874"/>
                  </a:cubicBezTo>
                  <a:cubicBezTo>
                    <a:pt x="3674" y="15501"/>
                    <a:pt x="3078" y="16430"/>
                    <a:pt x="1892" y="16163"/>
                  </a:cubicBezTo>
                  <a:cubicBezTo>
                    <a:pt x="1768" y="16134"/>
                    <a:pt x="1661" y="16098"/>
                    <a:pt x="1554" y="16055"/>
                  </a:cubicBezTo>
                  <a:cubicBezTo>
                    <a:pt x="1526" y="16016"/>
                    <a:pt x="1481" y="15976"/>
                    <a:pt x="1397" y="15944"/>
                  </a:cubicBezTo>
                  <a:cubicBezTo>
                    <a:pt x="1363" y="15929"/>
                    <a:pt x="1313" y="15926"/>
                    <a:pt x="1273" y="15915"/>
                  </a:cubicBezTo>
                  <a:cubicBezTo>
                    <a:pt x="149" y="15230"/>
                    <a:pt x="109" y="13592"/>
                    <a:pt x="48" y="12799"/>
                  </a:cubicBezTo>
                  <a:cubicBezTo>
                    <a:pt x="-211" y="9673"/>
                    <a:pt x="537" y="6363"/>
                    <a:pt x="3393" y="3744"/>
                  </a:cubicBezTo>
                  <a:cubicBezTo>
                    <a:pt x="6552" y="845"/>
                    <a:pt x="14592" y="-1925"/>
                    <a:pt x="18690" y="1792"/>
                  </a:cubicBezTo>
                  <a:cubicBezTo>
                    <a:pt x="21215" y="4079"/>
                    <a:pt x="21389" y="7775"/>
                    <a:pt x="20563" y="10415"/>
                  </a:cubicBezTo>
                  <a:cubicBezTo>
                    <a:pt x="19438" y="13988"/>
                    <a:pt x="15064" y="17481"/>
                    <a:pt x="8863" y="17161"/>
                  </a:cubicBezTo>
                  <a:close/>
                </a:path>
              </a:pathLst>
            </a:custGeom>
            <a:solidFill>
              <a:schemeClr val="accent3">
                <a:lumMod val="60000"/>
                <a:lumOff val="40000"/>
              </a:schemeClr>
            </a:solidFill>
            <a:ln w="12700">
              <a:miter lim="400000"/>
            </a:ln>
          </p:spPr>
          <p:txBody>
            <a:bodyPr lIns="28575" tIns="28575" rIns="28575" bIns="28575" anchor="ctr"/>
            <a:lstStyle/>
            <a:p>
              <a:pPr>
                <a:defRPr sz="3000"/>
              </a:pPr>
              <a:endParaRPr sz="2250"/>
            </a:p>
          </p:txBody>
        </p:sp>
        <p:sp>
          <p:nvSpPr>
            <p:cNvPr id="35" name="Shape">
              <a:extLst>
                <a:ext uri="{FF2B5EF4-FFF2-40B4-BE49-F238E27FC236}">
                  <a16:creationId xmlns:a16="http://schemas.microsoft.com/office/drawing/2014/main" id="{E7BFEC4D-6057-4CBE-B70A-236BB87C5278}"/>
                </a:ext>
              </a:extLst>
            </p:cNvPr>
            <p:cNvSpPr/>
            <p:nvPr/>
          </p:nvSpPr>
          <p:spPr>
            <a:xfrm>
              <a:off x="6918053" y="2682604"/>
              <a:ext cx="616294" cy="880841"/>
            </a:xfrm>
            <a:custGeom>
              <a:avLst/>
              <a:gdLst/>
              <a:ahLst/>
              <a:cxnLst>
                <a:cxn ang="0">
                  <a:pos x="wd2" y="hd2"/>
                </a:cxn>
                <a:cxn ang="5400000">
                  <a:pos x="wd2" y="hd2"/>
                </a:cxn>
                <a:cxn ang="10800000">
                  <a:pos x="wd2" y="hd2"/>
                </a:cxn>
                <a:cxn ang="16200000">
                  <a:pos x="wd2" y="hd2"/>
                </a:cxn>
              </a:cxnLst>
              <a:rect l="0" t="0" r="r" b="b"/>
              <a:pathLst>
                <a:path w="20409" h="21600" extrusionOk="0">
                  <a:moveTo>
                    <a:pt x="2358" y="21102"/>
                  </a:moveTo>
                  <a:cubicBezTo>
                    <a:pt x="672" y="20439"/>
                    <a:pt x="-1191" y="18998"/>
                    <a:pt x="990" y="17575"/>
                  </a:cubicBezTo>
                  <a:cubicBezTo>
                    <a:pt x="1073" y="17532"/>
                    <a:pt x="1120" y="17479"/>
                    <a:pt x="1108" y="17401"/>
                  </a:cubicBezTo>
                  <a:cubicBezTo>
                    <a:pt x="625" y="16938"/>
                    <a:pt x="696" y="16493"/>
                    <a:pt x="1014" y="16082"/>
                  </a:cubicBezTo>
                  <a:cubicBezTo>
                    <a:pt x="2252" y="16108"/>
                    <a:pt x="3891" y="15401"/>
                    <a:pt x="3136" y="14703"/>
                  </a:cubicBezTo>
                  <a:cubicBezTo>
                    <a:pt x="2971" y="14546"/>
                    <a:pt x="2888" y="14397"/>
                    <a:pt x="2900" y="14196"/>
                  </a:cubicBezTo>
                  <a:cubicBezTo>
                    <a:pt x="3171" y="14257"/>
                    <a:pt x="3454" y="14301"/>
                    <a:pt x="3761" y="14319"/>
                  </a:cubicBezTo>
                  <a:cubicBezTo>
                    <a:pt x="9715" y="14755"/>
                    <a:pt x="12285" y="8670"/>
                    <a:pt x="13736" y="5527"/>
                  </a:cubicBezTo>
                  <a:cubicBezTo>
                    <a:pt x="14573" y="3702"/>
                    <a:pt x="15292" y="1842"/>
                    <a:pt x="16058" y="0"/>
                  </a:cubicBezTo>
                  <a:cubicBezTo>
                    <a:pt x="17391" y="349"/>
                    <a:pt x="18876" y="550"/>
                    <a:pt x="20409" y="594"/>
                  </a:cubicBezTo>
                  <a:cubicBezTo>
                    <a:pt x="14879" y="7316"/>
                    <a:pt x="9621" y="14371"/>
                    <a:pt x="5129" y="21600"/>
                  </a:cubicBezTo>
                  <a:cubicBezTo>
                    <a:pt x="4150" y="21565"/>
                    <a:pt x="3207" y="21443"/>
                    <a:pt x="2358" y="21102"/>
                  </a:cubicBezTo>
                  <a:close/>
                </a:path>
              </a:pathLst>
            </a:custGeom>
            <a:solidFill>
              <a:schemeClr val="accent3">
                <a:lumMod val="60000"/>
                <a:lumOff val="40000"/>
              </a:schemeClr>
            </a:solidFill>
            <a:ln w="12700">
              <a:miter lim="400000"/>
            </a:ln>
          </p:spPr>
          <p:txBody>
            <a:bodyPr lIns="28575" tIns="28575" rIns="28575" bIns="28575" anchor="ctr"/>
            <a:lstStyle/>
            <a:p>
              <a:pPr>
                <a:defRPr sz="3000"/>
              </a:pPr>
              <a:endParaRPr sz="2250"/>
            </a:p>
          </p:txBody>
        </p:sp>
        <p:sp>
          <p:nvSpPr>
            <p:cNvPr id="36" name="Shape">
              <a:extLst>
                <a:ext uri="{FF2B5EF4-FFF2-40B4-BE49-F238E27FC236}">
                  <a16:creationId xmlns:a16="http://schemas.microsoft.com/office/drawing/2014/main" id="{9C26132F-FA81-4A01-9EAC-561E5A74E394}"/>
                </a:ext>
              </a:extLst>
            </p:cNvPr>
            <p:cNvSpPr/>
            <p:nvPr/>
          </p:nvSpPr>
          <p:spPr>
            <a:xfrm>
              <a:off x="3784919" y="1614492"/>
              <a:ext cx="4514761" cy="3397880"/>
            </a:xfrm>
            <a:custGeom>
              <a:avLst/>
              <a:gdLst/>
              <a:ahLst/>
              <a:cxnLst>
                <a:cxn ang="0">
                  <a:pos x="wd2" y="hd2"/>
                </a:cxn>
                <a:cxn ang="5400000">
                  <a:pos x="wd2" y="hd2"/>
                </a:cxn>
                <a:cxn ang="10800000">
                  <a:pos x="wd2" y="hd2"/>
                </a:cxn>
                <a:cxn ang="16200000">
                  <a:pos x="wd2" y="hd2"/>
                </a:cxn>
              </a:cxnLst>
              <a:rect l="0" t="0" r="r" b="b"/>
              <a:pathLst>
                <a:path w="20627" h="20090" extrusionOk="0">
                  <a:moveTo>
                    <a:pt x="20209" y="1652"/>
                  </a:moveTo>
                  <a:cubicBezTo>
                    <a:pt x="19599" y="-150"/>
                    <a:pt x="18047" y="-308"/>
                    <a:pt x="16779" y="370"/>
                  </a:cubicBezTo>
                  <a:cubicBezTo>
                    <a:pt x="15331" y="1142"/>
                    <a:pt x="14384" y="2891"/>
                    <a:pt x="14043" y="4828"/>
                  </a:cubicBezTo>
                  <a:cubicBezTo>
                    <a:pt x="13844" y="5948"/>
                    <a:pt x="13808" y="7131"/>
                    <a:pt x="13901" y="8270"/>
                  </a:cubicBezTo>
                  <a:cubicBezTo>
                    <a:pt x="13934" y="8670"/>
                    <a:pt x="14018" y="9207"/>
                    <a:pt x="14241" y="9543"/>
                  </a:cubicBezTo>
                  <a:cubicBezTo>
                    <a:pt x="14116" y="9697"/>
                    <a:pt x="14052" y="9922"/>
                    <a:pt x="14131" y="10124"/>
                  </a:cubicBezTo>
                  <a:cubicBezTo>
                    <a:pt x="14010" y="10259"/>
                    <a:pt x="13984" y="10364"/>
                    <a:pt x="13926" y="10575"/>
                  </a:cubicBezTo>
                  <a:cubicBezTo>
                    <a:pt x="13919" y="10598"/>
                    <a:pt x="13906" y="10767"/>
                    <a:pt x="13904" y="10777"/>
                  </a:cubicBezTo>
                  <a:cubicBezTo>
                    <a:pt x="13896" y="10830"/>
                    <a:pt x="13849" y="10882"/>
                    <a:pt x="13841" y="10945"/>
                  </a:cubicBezTo>
                  <a:cubicBezTo>
                    <a:pt x="13748" y="11670"/>
                    <a:pt x="14373" y="11762"/>
                    <a:pt x="14776" y="11785"/>
                  </a:cubicBezTo>
                  <a:cubicBezTo>
                    <a:pt x="14788" y="11785"/>
                    <a:pt x="14801" y="11787"/>
                    <a:pt x="14814" y="11787"/>
                  </a:cubicBezTo>
                  <a:cubicBezTo>
                    <a:pt x="14604" y="12387"/>
                    <a:pt x="14405" y="12989"/>
                    <a:pt x="14222" y="13598"/>
                  </a:cubicBezTo>
                  <a:cubicBezTo>
                    <a:pt x="14017" y="14280"/>
                    <a:pt x="13895" y="14991"/>
                    <a:pt x="13834" y="15716"/>
                  </a:cubicBezTo>
                  <a:cubicBezTo>
                    <a:pt x="13799" y="15692"/>
                    <a:pt x="13763" y="15669"/>
                    <a:pt x="13729" y="15648"/>
                  </a:cubicBezTo>
                  <a:cubicBezTo>
                    <a:pt x="12924" y="15137"/>
                    <a:pt x="12087" y="14716"/>
                    <a:pt x="11230" y="14375"/>
                  </a:cubicBezTo>
                  <a:cubicBezTo>
                    <a:pt x="9444" y="13663"/>
                    <a:pt x="7583" y="13305"/>
                    <a:pt x="5719" y="13189"/>
                  </a:cubicBezTo>
                  <a:cubicBezTo>
                    <a:pt x="5391" y="13168"/>
                    <a:pt x="5060" y="13158"/>
                    <a:pt x="4732" y="13154"/>
                  </a:cubicBezTo>
                  <a:cubicBezTo>
                    <a:pt x="4940" y="12834"/>
                    <a:pt x="5121" y="12484"/>
                    <a:pt x="5264" y="12101"/>
                  </a:cubicBezTo>
                  <a:cubicBezTo>
                    <a:pt x="5339" y="11901"/>
                    <a:pt x="5407" y="11634"/>
                    <a:pt x="5461" y="11337"/>
                  </a:cubicBezTo>
                  <a:cubicBezTo>
                    <a:pt x="5927" y="11278"/>
                    <a:pt x="6386" y="11072"/>
                    <a:pt x="6824" y="10855"/>
                  </a:cubicBezTo>
                  <a:cubicBezTo>
                    <a:pt x="7757" y="11478"/>
                    <a:pt x="8987" y="11777"/>
                    <a:pt x="9826" y="10739"/>
                  </a:cubicBezTo>
                  <a:cubicBezTo>
                    <a:pt x="10236" y="10232"/>
                    <a:pt x="10370" y="9394"/>
                    <a:pt x="10041" y="8758"/>
                  </a:cubicBezTo>
                  <a:cubicBezTo>
                    <a:pt x="10012" y="8701"/>
                    <a:pt x="9838" y="8497"/>
                    <a:pt x="9830" y="8461"/>
                  </a:cubicBezTo>
                  <a:cubicBezTo>
                    <a:pt x="9773" y="8215"/>
                    <a:pt x="9903" y="8076"/>
                    <a:pt x="9976" y="7862"/>
                  </a:cubicBezTo>
                  <a:cubicBezTo>
                    <a:pt x="10087" y="7537"/>
                    <a:pt x="10132" y="7158"/>
                    <a:pt x="10100" y="6807"/>
                  </a:cubicBezTo>
                  <a:cubicBezTo>
                    <a:pt x="10033" y="6072"/>
                    <a:pt x="9638" y="5460"/>
                    <a:pt x="9106" y="5205"/>
                  </a:cubicBezTo>
                  <a:cubicBezTo>
                    <a:pt x="8860" y="5087"/>
                    <a:pt x="8644" y="5129"/>
                    <a:pt x="8397" y="5079"/>
                  </a:cubicBezTo>
                  <a:cubicBezTo>
                    <a:pt x="8013" y="5001"/>
                    <a:pt x="7813" y="4493"/>
                    <a:pt x="7463" y="4277"/>
                  </a:cubicBezTo>
                  <a:cubicBezTo>
                    <a:pt x="6651" y="3771"/>
                    <a:pt x="5677" y="4119"/>
                    <a:pt x="5108" y="4969"/>
                  </a:cubicBezTo>
                  <a:cubicBezTo>
                    <a:pt x="4720" y="4447"/>
                    <a:pt x="4135" y="4317"/>
                    <a:pt x="3587" y="4515"/>
                  </a:cubicBezTo>
                  <a:cubicBezTo>
                    <a:pt x="2886" y="4767"/>
                    <a:pt x="2429" y="5506"/>
                    <a:pt x="2220" y="6375"/>
                  </a:cubicBezTo>
                  <a:cubicBezTo>
                    <a:pt x="1456" y="6375"/>
                    <a:pt x="647" y="6807"/>
                    <a:pt x="696" y="7988"/>
                  </a:cubicBezTo>
                  <a:cubicBezTo>
                    <a:pt x="773" y="9840"/>
                    <a:pt x="2565" y="9994"/>
                    <a:pt x="3631" y="9975"/>
                  </a:cubicBezTo>
                  <a:cubicBezTo>
                    <a:pt x="3741" y="10775"/>
                    <a:pt x="4340" y="11240"/>
                    <a:pt x="4930" y="11333"/>
                  </a:cubicBezTo>
                  <a:cubicBezTo>
                    <a:pt x="5007" y="11345"/>
                    <a:pt x="5082" y="11350"/>
                    <a:pt x="5156" y="11352"/>
                  </a:cubicBezTo>
                  <a:cubicBezTo>
                    <a:pt x="5122" y="11524"/>
                    <a:pt x="5080" y="11693"/>
                    <a:pt x="5031" y="11855"/>
                  </a:cubicBezTo>
                  <a:cubicBezTo>
                    <a:pt x="4888" y="12326"/>
                    <a:pt x="4685" y="12758"/>
                    <a:pt x="4439" y="13149"/>
                  </a:cubicBezTo>
                  <a:cubicBezTo>
                    <a:pt x="3954" y="13147"/>
                    <a:pt x="3470" y="13160"/>
                    <a:pt x="2985" y="13185"/>
                  </a:cubicBezTo>
                  <a:cubicBezTo>
                    <a:pt x="2259" y="13223"/>
                    <a:pt x="1430" y="13175"/>
                    <a:pt x="747" y="13554"/>
                  </a:cubicBezTo>
                  <a:cubicBezTo>
                    <a:pt x="267" y="13819"/>
                    <a:pt x="-244" y="14570"/>
                    <a:pt x="128" y="15255"/>
                  </a:cubicBezTo>
                  <a:cubicBezTo>
                    <a:pt x="462" y="15867"/>
                    <a:pt x="1150" y="15747"/>
                    <a:pt x="1627" y="15570"/>
                  </a:cubicBezTo>
                  <a:cubicBezTo>
                    <a:pt x="2712" y="15166"/>
                    <a:pt x="3836" y="14438"/>
                    <a:pt x="4616" y="13333"/>
                  </a:cubicBezTo>
                  <a:cubicBezTo>
                    <a:pt x="5487" y="13352"/>
                    <a:pt x="6357" y="13421"/>
                    <a:pt x="7221" y="13552"/>
                  </a:cubicBezTo>
                  <a:cubicBezTo>
                    <a:pt x="9478" y="13893"/>
                    <a:pt x="11800" y="14640"/>
                    <a:pt x="13813" y="16061"/>
                  </a:cubicBezTo>
                  <a:cubicBezTo>
                    <a:pt x="13792" y="16440"/>
                    <a:pt x="13784" y="16821"/>
                    <a:pt x="13792" y="17202"/>
                  </a:cubicBezTo>
                  <a:cubicBezTo>
                    <a:pt x="13812" y="18191"/>
                    <a:pt x="13854" y="19587"/>
                    <a:pt x="14703" y="19997"/>
                  </a:cubicBezTo>
                  <a:cubicBezTo>
                    <a:pt x="15059" y="20170"/>
                    <a:pt x="15497" y="20100"/>
                    <a:pt x="15796" y="19787"/>
                  </a:cubicBezTo>
                  <a:cubicBezTo>
                    <a:pt x="16356" y="19199"/>
                    <a:pt x="16118" y="18122"/>
                    <a:pt x="15752" y="17488"/>
                  </a:cubicBezTo>
                  <a:cubicBezTo>
                    <a:pt x="15352" y="16793"/>
                    <a:pt x="14757" y="16326"/>
                    <a:pt x="14158" y="15928"/>
                  </a:cubicBezTo>
                  <a:cubicBezTo>
                    <a:pt x="14184" y="15478"/>
                    <a:pt x="14233" y="15027"/>
                    <a:pt x="14311" y="14587"/>
                  </a:cubicBezTo>
                  <a:cubicBezTo>
                    <a:pt x="14479" y="13642"/>
                    <a:pt x="14775" y="12716"/>
                    <a:pt x="15110" y="11815"/>
                  </a:cubicBezTo>
                  <a:cubicBezTo>
                    <a:pt x="15515" y="11849"/>
                    <a:pt x="15962" y="11878"/>
                    <a:pt x="16323" y="11716"/>
                  </a:cubicBezTo>
                  <a:cubicBezTo>
                    <a:pt x="16587" y="11598"/>
                    <a:pt x="16862" y="11242"/>
                    <a:pt x="16639" y="10927"/>
                  </a:cubicBezTo>
                  <a:cubicBezTo>
                    <a:pt x="16826" y="10817"/>
                    <a:pt x="16969" y="10632"/>
                    <a:pt x="16897" y="10367"/>
                  </a:cubicBezTo>
                  <a:cubicBezTo>
                    <a:pt x="20105" y="10322"/>
                    <a:pt x="21356" y="5045"/>
                    <a:pt x="20209" y="1652"/>
                  </a:cubicBezTo>
                  <a:close/>
                  <a:moveTo>
                    <a:pt x="1487" y="9045"/>
                  </a:moveTo>
                  <a:cubicBezTo>
                    <a:pt x="740" y="8146"/>
                    <a:pt x="917" y="6403"/>
                    <a:pt x="2246" y="6567"/>
                  </a:cubicBezTo>
                  <a:cubicBezTo>
                    <a:pt x="2305" y="6573"/>
                    <a:pt x="2512" y="6531"/>
                    <a:pt x="2531" y="6436"/>
                  </a:cubicBezTo>
                  <a:cubicBezTo>
                    <a:pt x="2637" y="5923"/>
                    <a:pt x="2806" y="5401"/>
                    <a:pt x="3125" y="5041"/>
                  </a:cubicBezTo>
                  <a:cubicBezTo>
                    <a:pt x="3735" y="4352"/>
                    <a:pt x="4507" y="4552"/>
                    <a:pt x="4909" y="5331"/>
                  </a:cubicBezTo>
                  <a:cubicBezTo>
                    <a:pt x="4960" y="5430"/>
                    <a:pt x="5217" y="5312"/>
                    <a:pt x="5254" y="5230"/>
                  </a:cubicBezTo>
                  <a:cubicBezTo>
                    <a:pt x="5745" y="4190"/>
                    <a:pt x="6796" y="3942"/>
                    <a:pt x="7515" y="4754"/>
                  </a:cubicBezTo>
                  <a:cubicBezTo>
                    <a:pt x="7897" y="5186"/>
                    <a:pt x="7873" y="5213"/>
                    <a:pt x="8371" y="5249"/>
                  </a:cubicBezTo>
                  <a:cubicBezTo>
                    <a:pt x="9656" y="5340"/>
                    <a:pt x="10129" y="7278"/>
                    <a:pt x="9366" y="8470"/>
                  </a:cubicBezTo>
                  <a:cubicBezTo>
                    <a:pt x="9360" y="8485"/>
                    <a:pt x="9363" y="8495"/>
                    <a:pt x="9373" y="8506"/>
                  </a:cubicBezTo>
                  <a:cubicBezTo>
                    <a:pt x="9856" y="8904"/>
                    <a:pt x="10017" y="9706"/>
                    <a:pt x="9752" y="10371"/>
                  </a:cubicBezTo>
                  <a:cubicBezTo>
                    <a:pt x="9444" y="11143"/>
                    <a:pt x="8665" y="11326"/>
                    <a:pt x="8036" y="11166"/>
                  </a:cubicBezTo>
                  <a:cubicBezTo>
                    <a:pt x="7712" y="11084"/>
                    <a:pt x="7372" y="10689"/>
                    <a:pt x="7060" y="10644"/>
                  </a:cubicBezTo>
                  <a:cubicBezTo>
                    <a:pt x="6677" y="10590"/>
                    <a:pt x="6170" y="11044"/>
                    <a:pt x="5804" y="11124"/>
                  </a:cubicBezTo>
                  <a:cubicBezTo>
                    <a:pt x="5703" y="11145"/>
                    <a:pt x="5597" y="11158"/>
                    <a:pt x="5491" y="11160"/>
                  </a:cubicBezTo>
                  <a:cubicBezTo>
                    <a:pt x="5695" y="9840"/>
                    <a:pt x="5581" y="8066"/>
                    <a:pt x="4346" y="8560"/>
                  </a:cubicBezTo>
                  <a:cubicBezTo>
                    <a:pt x="3907" y="8737"/>
                    <a:pt x="3595" y="9190"/>
                    <a:pt x="3618" y="9800"/>
                  </a:cubicBezTo>
                  <a:cubicBezTo>
                    <a:pt x="2864" y="9802"/>
                    <a:pt x="2061" y="9735"/>
                    <a:pt x="1487" y="9045"/>
                  </a:cubicBezTo>
                  <a:close/>
                  <a:moveTo>
                    <a:pt x="3979" y="9838"/>
                  </a:moveTo>
                  <a:cubicBezTo>
                    <a:pt x="3922" y="9381"/>
                    <a:pt x="4070" y="8558"/>
                    <a:pt x="4621" y="8670"/>
                  </a:cubicBezTo>
                  <a:cubicBezTo>
                    <a:pt x="4917" y="8729"/>
                    <a:pt x="5086" y="9131"/>
                    <a:pt x="5165" y="9466"/>
                  </a:cubicBezTo>
                  <a:cubicBezTo>
                    <a:pt x="5291" y="10002"/>
                    <a:pt x="5283" y="10586"/>
                    <a:pt x="5194" y="11139"/>
                  </a:cubicBezTo>
                  <a:cubicBezTo>
                    <a:pt x="4621" y="11047"/>
                    <a:pt x="4081" y="10647"/>
                    <a:pt x="3979" y="9838"/>
                  </a:cubicBezTo>
                  <a:close/>
                  <a:moveTo>
                    <a:pt x="1952" y="15278"/>
                  </a:moveTo>
                  <a:cubicBezTo>
                    <a:pt x="1503" y="15465"/>
                    <a:pt x="950" y="15720"/>
                    <a:pt x="566" y="15255"/>
                  </a:cubicBezTo>
                  <a:cubicBezTo>
                    <a:pt x="268" y="14892"/>
                    <a:pt x="322" y="14381"/>
                    <a:pt x="555" y="13994"/>
                  </a:cubicBezTo>
                  <a:cubicBezTo>
                    <a:pt x="1030" y="13204"/>
                    <a:pt x="2590" y="13360"/>
                    <a:pt x="3313" y="13335"/>
                  </a:cubicBezTo>
                  <a:cubicBezTo>
                    <a:pt x="3650" y="13324"/>
                    <a:pt x="3987" y="13320"/>
                    <a:pt x="4324" y="13322"/>
                  </a:cubicBezTo>
                  <a:cubicBezTo>
                    <a:pt x="3699" y="14240"/>
                    <a:pt x="2834" y="14907"/>
                    <a:pt x="1952" y="15278"/>
                  </a:cubicBezTo>
                  <a:close/>
                  <a:moveTo>
                    <a:pt x="14363" y="16467"/>
                  </a:moveTo>
                  <a:cubicBezTo>
                    <a:pt x="14874" y="16871"/>
                    <a:pt x="15383" y="17379"/>
                    <a:pt x="15637" y="18103"/>
                  </a:cubicBezTo>
                  <a:cubicBezTo>
                    <a:pt x="15895" y="18839"/>
                    <a:pt x="15705" y="20614"/>
                    <a:pt x="14734" y="19629"/>
                  </a:cubicBezTo>
                  <a:cubicBezTo>
                    <a:pt x="14244" y="19134"/>
                    <a:pt x="14184" y="18242"/>
                    <a:pt x="14152" y="17501"/>
                  </a:cubicBezTo>
                  <a:cubicBezTo>
                    <a:pt x="14134" y="17101"/>
                    <a:pt x="14129" y="16701"/>
                    <a:pt x="14142" y="16299"/>
                  </a:cubicBezTo>
                  <a:cubicBezTo>
                    <a:pt x="14215" y="16353"/>
                    <a:pt x="14290" y="16408"/>
                    <a:pt x="14363" y="16467"/>
                  </a:cubicBezTo>
                  <a:close/>
                  <a:moveTo>
                    <a:pt x="14497" y="11489"/>
                  </a:moveTo>
                  <a:cubicBezTo>
                    <a:pt x="14264" y="11329"/>
                    <a:pt x="14007" y="10981"/>
                    <a:pt x="14308" y="10638"/>
                  </a:cubicBezTo>
                  <a:cubicBezTo>
                    <a:pt x="14319" y="10628"/>
                    <a:pt x="14326" y="10615"/>
                    <a:pt x="14324" y="10596"/>
                  </a:cubicBezTo>
                  <a:cubicBezTo>
                    <a:pt x="14257" y="10484"/>
                    <a:pt x="14267" y="10377"/>
                    <a:pt x="14311" y="10278"/>
                  </a:cubicBezTo>
                  <a:cubicBezTo>
                    <a:pt x="14482" y="10284"/>
                    <a:pt x="14708" y="10114"/>
                    <a:pt x="14604" y="9946"/>
                  </a:cubicBezTo>
                  <a:cubicBezTo>
                    <a:pt x="14581" y="9908"/>
                    <a:pt x="14570" y="9872"/>
                    <a:pt x="14571" y="9823"/>
                  </a:cubicBezTo>
                  <a:cubicBezTo>
                    <a:pt x="14609" y="9838"/>
                    <a:pt x="14648" y="9849"/>
                    <a:pt x="14690" y="9853"/>
                  </a:cubicBezTo>
                  <a:cubicBezTo>
                    <a:pt x="15512" y="9958"/>
                    <a:pt x="15866" y="8491"/>
                    <a:pt x="16066" y="7733"/>
                  </a:cubicBezTo>
                  <a:cubicBezTo>
                    <a:pt x="16182" y="7293"/>
                    <a:pt x="16281" y="6845"/>
                    <a:pt x="16387" y="6401"/>
                  </a:cubicBezTo>
                  <a:cubicBezTo>
                    <a:pt x="16570" y="6485"/>
                    <a:pt x="16775" y="6533"/>
                    <a:pt x="16987" y="6544"/>
                  </a:cubicBezTo>
                  <a:cubicBezTo>
                    <a:pt x="16224" y="8165"/>
                    <a:pt x="15499" y="9866"/>
                    <a:pt x="14879" y="11609"/>
                  </a:cubicBezTo>
                  <a:cubicBezTo>
                    <a:pt x="14744" y="11600"/>
                    <a:pt x="14614" y="11571"/>
                    <a:pt x="14497" y="11489"/>
                  </a:cubicBezTo>
                  <a:close/>
                  <a:moveTo>
                    <a:pt x="16253" y="5481"/>
                  </a:moveTo>
                  <a:cubicBezTo>
                    <a:pt x="16240" y="5592"/>
                    <a:pt x="16221" y="5700"/>
                    <a:pt x="16200" y="5805"/>
                  </a:cubicBezTo>
                  <a:cubicBezTo>
                    <a:pt x="16040" y="5596"/>
                    <a:pt x="15941" y="5325"/>
                    <a:pt x="15965" y="4990"/>
                  </a:cubicBezTo>
                  <a:cubicBezTo>
                    <a:pt x="15990" y="4653"/>
                    <a:pt x="16148" y="4496"/>
                    <a:pt x="16268" y="4849"/>
                  </a:cubicBezTo>
                  <a:cubicBezTo>
                    <a:pt x="16323" y="5016"/>
                    <a:pt x="16273" y="5310"/>
                    <a:pt x="16253" y="5481"/>
                  </a:cubicBezTo>
                  <a:close/>
                  <a:moveTo>
                    <a:pt x="16771" y="10169"/>
                  </a:moveTo>
                  <a:cubicBezTo>
                    <a:pt x="16738" y="10164"/>
                    <a:pt x="16445" y="10251"/>
                    <a:pt x="16483" y="10318"/>
                  </a:cubicBezTo>
                  <a:cubicBezTo>
                    <a:pt x="16510" y="10369"/>
                    <a:pt x="16629" y="10830"/>
                    <a:pt x="16504" y="10851"/>
                  </a:cubicBezTo>
                  <a:cubicBezTo>
                    <a:pt x="16473" y="10855"/>
                    <a:pt x="16200" y="10945"/>
                    <a:pt x="16263" y="11013"/>
                  </a:cubicBezTo>
                  <a:cubicBezTo>
                    <a:pt x="16847" y="11638"/>
                    <a:pt x="15484" y="11611"/>
                    <a:pt x="15302" y="11609"/>
                  </a:cubicBezTo>
                  <a:cubicBezTo>
                    <a:pt x="15263" y="11609"/>
                    <a:pt x="15224" y="11609"/>
                    <a:pt x="15185" y="11609"/>
                  </a:cubicBezTo>
                  <a:cubicBezTo>
                    <a:pt x="15420" y="10985"/>
                    <a:pt x="15671" y="10377"/>
                    <a:pt x="15908" y="9781"/>
                  </a:cubicBezTo>
                  <a:cubicBezTo>
                    <a:pt x="16187" y="9083"/>
                    <a:pt x="16476" y="8390"/>
                    <a:pt x="16775" y="7704"/>
                  </a:cubicBezTo>
                  <a:cubicBezTo>
                    <a:pt x="16946" y="7312"/>
                    <a:pt x="17117" y="6919"/>
                    <a:pt x="17298" y="6531"/>
                  </a:cubicBezTo>
                  <a:cubicBezTo>
                    <a:pt x="17799" y="6479"/>
                    <a:pt x="18282" y="6236"/>
                    <a:pt x="18524" y="5830"/>
                  </a:cubicBezTo>
                  <a:cubicBezTo>
                    <a:pt x="18773" y="5413"/>
                    <a:pt x="18771" y="4818"/>
                    <a:pt x="18259" y="4910"/>
                  </a:cubicBezTo>
                  <a:cubicBezTo>
                    <a:pt x="17748" y="5003"/>
                    <a:pt x="17369" y="5735"/>
                    <a:pt x="17106" y="6289"/>
                  </a:cubicBezTo>
                  <a:cubicBezTo>
                    <a:pt x="17076" y="6287"/>
                    <a:pt x="17047" y="6285"/>
                    <a:pt x="17019" y="6281"/>
                  </a:cubicBezTo>
                  <a:cubicBezTo>
                    <a:pt x="16839" y="6255"/>
                    <a:pt x="16642" y="6180"/>
                    <a:pt x="16470" y="6058"/>
                  </a:cubicBezTo>
                  <a:cubicBezTo>
                    <a:pt x="16570" y="5658"/>
                    <a:pt x="16728" y="5064"/>
                    <a:pt x="16605" y="4672"/>
                  </a:cubicBezTo>
                  <a:cubicBezTo>
                    <a:pt x="16489" y="4308"/>
                    <a:pt x="16174" y="4346"/>
                    <a:pt x="15930" y="4500"/>
                  </a:cubicBezTo>
                  <a:cubicBezTo>
                    <a:pt x="15474" y="4784"/>
                    <a:pt x="15588" y="5498"/>
                    <a:pt x="15861" y="5948"/>
                  </a:cubicBezTo>
                  <a:cubicBezTo>
                    <a:pt x="15926" y="6055"/>
                    <a:pt x="16009" y="6148"/>
                    <a:pt x="16102" y="6226"/>
                  </a:cubicBezTo>
                  <a:cubicBezTo>
                    <a:pt x="16086" y="6289"/>
                    <a:pt x="16069" y="6354"/>
                    <a:pt x="16053" y="6420"/>
                  </a:cubicBezTo>
                  <a:cubicBezTo>
                    <a:pt x="15853" y="7230"/>
                    <a:pt x="15700" y="8066"/>
                    <a:pt x="15409" y="8832"/>
                  </a:cubicBezTo>
                  <a:cubicBezTo>
                    <a:pt x="15269" y="9198"/>
                    <a:pt x="15097" y="9741"/>
                    <a:pt x="14754" y="9586"/>
                  </a:cubicBezTo>
                  <a:cubicBezTo>
                    <a:pt x="14718" y="9569"/>
                    <a:pt x="14687" y="9548"/>
                    <a:pt x="14656" y="9522"/>
                  </a:cubicBezTo>
                  <a:cubicBezTo>
                    <a:pt x="14648" y="9499"/>
                    <a:pt x="14635" y="9476"/>
                    <a:pt x="14610" y="9457"/>
                  </a:cubicBezTo>
                  <a:cubicBezTo>
                    <a:pt x="14601" y="9449"/>
                    <a:pt x="14586" y="9447"/>
                    <a:pt x="14575" y="9440"/>
                  </a:cubicBezTo>
                  <a:cubicBezTo>
                    <a:pt x="14249" y="9040"/>
                    <a:pt x="14238" y="8083"/>
                    <a:pt x="14220" y="7619"/>
                  </a:cubicBezTo>
                  <a:cubicBezTo>
                    <a:pt x="14145" y="5792"/>
                    <a:pt x="14361" y="3858"/>
                    <a:pt x="15188" y="2327"/>
                  </a:cubicBezTo>
                  <a:cubicBezTo>
                    <a:pt x="16102" y="633"/>
                    <a:pt x="18428" y="-986"/>
                    <a:pt x="19614" y="1186"/>
                  </a:cubicBezTo>
                  <a:cubicBezTo>
                    <a:pt x="20344" y="2523"/>
                    <a:pt x="20395" y="4683"/>
                    <a:pt x="20156" y="6226"/>
                  </a:cubicBezTo>
                  <a:cubicBezTo>
                    <a:pt x="19830" y="8314"/>
                    <a:pt x="18565" y="10356"/>
                    <a:pt x="16771" y="10169"/>
                  </a:cubicBezTo>
                  <a:close/>
                  <a:moveTo>
                    <a:pt x="17402" y="6297"/>
                  </a:moveTo>
                  <a:cubicBezTo>
                    <a:pt x="17553" y="5952"/>
                    <a:pt x="17764" y="5462"/>
                    <a:pt x="17976" y="5329"/>
                  </a:cubicBezTo>
                  <a:cubicBezTo>
                    <a:pt x="18381" y="5072"/>
                    <a:pt x="18413" y="5523"/>
                    <a:pt x="18221" y="5849"/>
                  </a:cubicBezTo>
                  <a:cubicBezTo>
                    <a:pt x="18036" y="6165"/>
                    <a:pt x="17717" y="6279"/>
                    <a:pt x="17402" y="6297"/>
                  </a:cubicBezTo>
                  <a:close/>
                </a:path>
              </a:pathLst>
            </a:custGeom>
            <a:solidFill>
              <a:schemeClr val="accent1">
                <a:lumMod val="75000"/>
              </a:schemeClr>
            </a:solidFill>
            <a:ln w="12700">
              <a:miter lim="400000"/>
            </a:ln>
          </p:spPr>
          <p:txBody>
            <a:bodyPr lIns="28575" tIns="28575" rIns="28575" bIns="28575" anchor="ctr"/>
            <a:lstStyle/>
            <a:p>
              <a:pPr>
                <a:defRPr sz="3000"/>
              </a:pPr>
              <a:endParaRPr sz="2250"/>
            </a:p>
          </p:txBody>
        </p:sp>
        <p:sp>
          <p:nvSpPr>
            <p:cNvPr id="37" name="Shape">
              <a:extLst>
                <a:ext uri="{FF2B5EF4-FFF2-40B4-BE49-F238E27FC236}">
                  <a16:creationId xmlns:a16="http://schemas.microsoft.com/office/drawing/2014/main" id="{8576AEF3-C528-46C5-84AA-4744CA8C2FC9}"/>
                </a:ext>
              </a:extLst>
            </p:cNvPr>
            <p:cNvSpPr/>
            <p:nvPr/>
          </p:nvSpPr>
          <p:spPr>
            <a:xfrm>
              <a:off x="6455203" y="4320383"/>
              <a:ext cx="1136951" cy="957367"/>
            </a:xfrm>
            <a:custGeom>
              <a:avLst/>
              <a:gdLst/>
              <a:ahLst/>
              <a:cxnLst>
                <a:cxn ang="0">
                  <a:pos x="wd2" y="hd2"/>
                </a:cxn>
                <a:cxn ang="5400000">
                  <a:pos x="wd2" y="hd2"/>
                </a:cxn>
                <a:cxn ang="10800000">
                  <a:pos x="wd2" y="hd2"/>
                </a:cxn>
                <a:cxn ang="16200000">
                  <a:pos x="wd2" y="hd2"/>
                </a:cxn>
              </a:cxnLst>
              <a:rect l="0" t="0" r="r" b="b"/>
              <a:pathLst>
                <a:path w="19713" h="20847" extrusionOk="0">
                  <a:moveTo>
                    <a:pt x="15268" y="103"/>
                  </a:moveTo>
                  <a:cubicBezTo>
                    <a:pt x="14978" y="-246"/>
                    <a:pt x="13743" y="374"/>
                    <a:pt x="14033" y="715"/>
                  </a:cubicBezTo>
                  <a:cubicBezTo>
                    <a:pt x="18639" y="6181"/>
                    <a:pt x="21324" y="19292"/>
                    <a:pt x="12015" y="20013"/>
                  </a:cubicBezTo>
                  <a:cubicBezTo>
                    <a:pt x="9144" y="20238"/>
                    <a:pt x="6354" y="18516"/>
                    <a:pt x="4650" y="15632"/>
                  </a:cubicBezTo>
                  <a:cubicBezTo>
                    <a:pt x="3113" y="13027"/>
                    <a:pt x="3132" y="10376"/>
                    <a:pt x="2953" y="7461"/>
                  </a:cubicBezTo>
                  <a:cubicBezTo>
                    <a:pt x="3125" y="7701"/>
                    <a:pt x="3280" y="7941"/>
                    <a:pt x="3416" y="8135"/>
                  </a:cubicBezTo>
                  <a:cubicBezTo>
                    <a:pt x="3786" y="8654"/>
                    <a:pt x="5045" y="8011"/>
                    <a:pt x="4632" y="7430"/>
                  </a:cubicBezTo>
                  <a:cubicBezTo>
                    <a:pt x="4021" y="6577"/>
                    <a:pt x="3027" y="4925"/>
                    <a:pt x="1990" y="5197"/>
                  </a:cubicBezTo>
                  <a:cubicBezTo>
                    <a:pt x="1533" y="5321"/>
                    <a:pt x="1249" y="5685"/>
                    <a:pt x="1027" y="6174"/>
                  </a:cubicBezTo>
                  <a:cubicBezTo>
                    <a:pt x="669" y="6933"/>
                    <a:pt x="378" y="7755"/>
                    <a:pt x="51" y="8538"/>
                  </a:cubicBezTo>
                  <a:cubicBezTo>
                    <a:pt x="-276" y="9337"/>
                    <a:pt x="1057" y="9283"/>
                    <a:pt x="1304" y="8686"/>
                  </a:cubicBezTo>
                  <a:cubicBezTo>
                    <a:pt x="1409" y="8437"/>
                    <a:pt x="1514" y="8182"/>
                    <a:pt x="1613" y="7933"/>
                  </a:cubicBezTo>
                  <a:cubicBezTo>
                    <a:pt x="1693" y="9872"/>
                    <a:pt x="1662" y="11794"/>
                    <a:pt x="2255" y="13655"/>
                  </a:cubicBezTo>
                  <a:cubicBezTo>
                    <a:pt x="2872" y="15601"/>
                    <a:pt x="3934" y="17338"/>
                    <a:pt x="5274" y="18586"/>
                  </a:cubicBezTo>
                  <a:cubicBezTo>
                    <a:pt x="7737" y="20889"/>
                    <a:pt x="11002" y="21354"/>
                    <a:pt x="13916" y="20338"/>
                  </a:cubicBezTo>
                  <a:cubicBezTo>
                    <a:pt x="16651" y="19385"/>
                    <a:pt x="19336" y="17191"/>
                    <a:pt x="19657" y="13392"/>
                  </a:cubicBezTo>
                  <a:cubicBezTo>
                    <a:pt x="20077" y="8414"/>
                    <a:pt x="18071" y="3429"/>
                    <a:pt x="15268" y="103"/>
                  </a:cubicBezTo>
                  <a:close/>
                </a:path>
              </a:pathLst>
            </a:custGeom>
            <a:solidFill>
              <a:schemeClr val="bg2">
                <a:lumMod val="90000"/>
              </a:schemeClr>
            </a:solidFill>
            <a:ln w="12700">
              <a:miter lim="400000"/>
            </a:ln>
          </p:spPr>
          <p:txBody>
            <a:bodyPr lIns="28575" tIns="28575" rIns="28575" bIns="28575" anchor="ctr"/>
            <a:lstStyle/>
            <a:p>
              <a:pPr>
                <a:defRPr sz="3000"/>
              </a:pPr>
              <a:endParaRPr sz="2250"/>
            </a:p>
          </p:txBody>
        </p:sp>
        <p:sp>
          <p:nvSpPr>
            <p:cNvPr id="38" name="Shape">
              <a:extLst>
                <a:ext uri="{FF2B5EF4-FFF2-40B4-BE49-F238E27FC236}">
                  <a16:creationId xmlns:a16="http://schemas.microsoft.com/office/drawing/2014/main" id="{49111CCE-4D0A-47C2-84F2-E0EF8A297538}"/>
                </a:ext>
              </a:extLst>
            </p:cNvPr>
            <p:cNvSpPr/>
            <p:nvPr/>
          </p:nvSpPr>
          <p:spPr>
            <a:xfrm>
              <a:off x="3464482" y="3608306"/>
              <a:ext cx="1332609" cy="860432"/>
            </a:xfrm>
            <a:custGeom>
              <a:avLst/>
              <a:gdLst/>
              <a:ahLst/>
              <a:cxnLst>
                <a:cxn ang="0">
                  <a:pos x="wd2" y="hd2"/>
                </a:cxn>
                <a:cxn ang="5400000">
                  <a:pos x="wd2" y="hd2"/>
                </a:cxn>
                <a:cxn ang="10800000">
                  <a:pos x="wd2" y="hd2"/>
                </a:cxn>
                <a:cxn ang="16200000">
                  <a:pos x="wd2" y="hd2"/>
                </a:cxn>
              </a:cxnLst>
              <a:rect l="0" t="0" r="r" b="b"/>
              <a:pathLst>
                <a:path w="19272" h="20535" extrusionOk="0">
                  <a:moveTo>
                    <a:pt x="18362" y="11511"/>
                  </a:moveTo>
                  <a:cubicBezTo>
                    <a:pt x="14701" y="15794"/>
                    <a:pt x="9938" y="20578"/>
                    <a:pt x="5232" y="19048"/>
                  </a:cubicBezTo>
                  <a:cubicBezTo>
                    <a:pt x="253" y="17425"/>
                    <a:pt x="-406" y="5665"/>
                    <a:pt x="4645" y="3430"/>
                  </a:cubicBezTo>
                  <a:cubicBezTo>
                    <a:pt x="4588" y="3651"/>
                    <a:pt x="4527" y="3864"/>
                    <a:pt x="4501" y="3974"/>
                  </a:cubicBezTo>
                  <a:cubicBezTo>
                    <a:pt x="4393" y="4458"/>
                    <a:pt x="4279" y="4943"/>
                    <a:pt x="4171" y="5427"/>
                  </a:cubicBezTo>
                  <a:cubicBezTo>
                    <a:pt x="3955" y="6379"/>
                    <a:pt x="5057" y="6328"/>
                    <a:pt x="5222" y="5606"/>
                  </a:cubicBezTo>
                  <a:cubicBezTo>
                    <a:pt x="5371" y="4943"/>
                    <a:pt x="5525" y="4280"/>
                    <a:pt x="5675" y="3609"/>
                  </a:cubicBezTo>
                  <a:cubicBezTo>
                    <a:pt x="5762" y="3235"/>
                    <a:pt x="5932" y="2716"/>
                    <a:pt x="5876" y="2300"/>
                  </a:cubicBezTo>
                  <a:cubicBezTo>
                    <a:pt x="5829" y="1969"/>
                    <a:pt x="5670" y="1765"/>
                    <a:pt x="5520" y="1552"/>
                  </a:cubicBezTo>
                  <a:cubicBezTo>
                    <a:pt x="5160" y="1051"/>
                    <a:pt x="4769" y="601"/>
                    <a:pt x="4398" y="133"/>
                  </a:cubicBezTo>
                  <a:cubicBezTo>
                    <a:pt x="4027" y="-334"/>
                    <a:pt x="3054" y="533"/>
                    <a:pt x="3543" y="1153"/>
                  </a:cubicBezTo>
                  <a:cubicBezTo>
                    <a:pt x="3703" y="1348"/>
                    <a:pt x="4238" y="1858"/>
                    <a:pt x="4542" y="2326"/>
                  </a:cubicBezTo>
                  <a:cubicBezTo>
                    <a:pt x="-92" y="4263"/>
                    <a:pt x="-1920" y="14528"/>
                    <a:pt x="2616" y="19023"/>
                  </a:cubicBezTo>
                  <a:cubicBezTo>
                    <a:pt x="4882" y="21266"/>
                    <a:pt x="8012" y="20637"/>
                    <a:pt x="10443" y="19550"/>
                  </a:cubicBezTo>
                  <a:cubicBezTo>
                    <a:pt x="13594" y="18131"/>
                    <a:pt x="16421" y="15301"/>
                    <a:pt x="19067" y="12208"/>
                  </a:cubicBezTo>
                  <a:cubicBezTo>
                    <a:pt x="19680" y="11494"/>
                    <a:pt x="18758" y="11052"/>
                    <a:pt x="18362" y="11511"/>
                  </a:cubicBezTo>
                  <a:close/>
                </a:path>
              </a:pathLst>
            </a:custGeom>
            <a:solidFill>
              <a:schemeClr val="bg2">
                <a:lumMod val="90000"/>
              </a:schemeClr>
            </a:solidFill>
            <a:ln w="12700">
              <a:miter lim="400000"/>
            </a:ln>
          </p:spPr>
          <p:txBody>
            <a:bodyPr lIns="28575" tIns="28575" rIns="28575" bIns="28575" anchor="ctr"/>
            <a:lstStyle/>
            <a:p>
              <a:pPr>
                <a:defRPr sz="3000"/>
              </a:pPr>
              <a:endParaRPr sz="2250"/>
            </a:p>
          </p:txBody>
        </p:sp>
        <p:sp>
          <p:nvSpPr>
            <p:cNvPr id="39" name="Shape">
              <a:extLst>
                <a:ext uri="{FF2B5EF4-FFF2-40B4-BE49-F238E27FC236}">
                  <a16:creationId xmlns:a16="http://schemas.microsoft.com/office/drawing/2014/main" id="{A6A1A8DE-F22B-47C1-BDB0-7BBBF9A56746}"/>
                </a:ext>
              </a:extLst>
            </p:cNvPr>
            <p:cNvSpPr/>
            <p:nvPr/>
          </p:nvSpPr>
          <p:spPr>
            <a:xfrm>
              <a:off x="7986171" y="1294055"/>
              <a:ext cx="232703" cy="326013"/>
            </a:xfrm>
            <a:custGeom>
              <a:avLst/>
              <a:gdLst/>
              <a:ahLst/>
              <a:cxnLst>
                <a:cxn ang="0">
                  <a:pos x="wd2" y="hd2"/>
                </a:cxn>
                <a:cxn ang="5400000">
                  <a:pos x="wd2" y="hd2"/>
                </a:cxn>
                <a:cxn ang="10800000">
                  <a:pos x="wd2" y="hd2"/>
                </a:cxn>
                <a:cxn ang="16200000">
                  <a:pos x="wd2" y="hd2"/>
                </a:cxn>
              </a:cxnLst>
              <a:rect l="0" t="0" r="r" b="b"/>
              <a:pathLst>
                <a:path w="18430" h="18908" extrusionOk="0">
                  <a:moveTo>
                    <a:pt x="10808" y="17313"/>
                  </a:moveTo>
                  <a:cubicBezTo>
                    <a:pt x="13994" y="12687"/>
                    <a:pt x="16447" y="7876"/>
                    <a:pt x="18336" y="2879"/>
                  </a:cubicBezTo>
                  <a:cubicBezTo>
                    <a:pt x="19549" y="-343"/>
                    <a:pt x="8636" y="-1272"/>
                    <a:pt x="7311" y="2239"/>
                  </a:cubicBezTo>
                  <a:cubicBezTo>
                    <a:pt x="5591" y="6761"/>
                    <a:pt x="3222" y="11118"/>
                    <a:pt x="346" y="15310"/>
                  </a:cubicBezTo>
                  <a:cubicBezTo>
                    <a:pt x="-2051" y="18738"/>
                    <a:pt x="8721" y="20328"/>
                    <a:pt x="10808" y="17313"/>
                  </a:cubicBezTo>
                  <a:lnTo>
                    <a:pt x="10808" y="17313"/>
                  </a:lnTo>
                  <a:close/>
                </a:path>
              </a:pathLst>
            </a:custGeom>
            <a:solidFill>
              <a:schemeClr val="accent4"/>
            </a:solidFill>
            <a:ln w="12700">
              <a:miter lim="400000"/>
            </a:ln>
          </p:spPr>
          <p:txBody>
            <a:bodyPr lIns="28575" tIns="28575" rIns="28575" bIns="28575" anchor="ctr"/>
            <a:lstStyle/>
            <a:p>
              <a:pPr>
                <a:defRPr sz="3000"/>
              </a:pPr>
              <a:endParaRPr sz="2250"/>
            </a:p>
          </p:txBody>
        </p:sp>
        <p:sp>
          <p:nvSpPr>
            <p:cNvPr id="46" name="Shape">
              <a:extLst>
                <a:ext uri="{FF2B5EF4-FFF2-40B4-BE49-F238E27FC236}">
                  <a16:creationId xmlns:a16="http://schemas.microsoft.com/office/drawing/2014/main" id="{3FB799FA-4820-41F5-8D0F-4C437E31F489}"/>
                </a:ext>
              </a:extLst>
            </p:cNvPr>
            <p:cNvSpPr/>
            <p:nvPr/>
          </p:nvSpPr>
          <p:spPr>
            <a:xfrm>
              <a:off x="8306605" y="1970528"/>
              <a:ext cx="356383" cy="155171"/>
            </a:xfrm>
            <a:custGeom>
              <a:avLst/>
              <a:gdLst/>
              <a:ahLst/>
              <a:cxnLst>
                <a:cxn ang="0">
                  <a:pos x="wd2" y="hd2"/>
                </a:cxn>
                <a:cxn ang="5400000">
                  <a:pos x="wd2" y="hd2"/>
                </a:cxn>
                <a:cxn ang="10800000">
                  <a:pos x="wd2" y="hd2"/>
                </a:cxn>
                <a:cxn ang="16200000">
                  <a:pos x="wd2" y="hd2"/>
                </a:cxn>
              </a:cxnLst>
              <a:rect l="0" t="0" r="r" b="b"/>
              <a:pathLst>
                <a:path w="20001" h="20599" extrusionOk="0">
                  <a:moveTo>
                    <a:pt x="5692" y="20307"/>
                  </a:moveTo>
                  <a:cubicBezTo>
                    <a:pt x="10627" y="18321"/>
                    <a:pt x="15283" y="13973"/>
                    <a:pt x="19419" y="7309"/>
                  </a:cubicBezTo>
                  <a:cubicBezTo>
                    <a:pt x="20878" y="4946"/>
                    <a:pt x="19259" y="2015"/>
                    <a:pt x="18221" y="1117"/>
                  </a:cubicBezTo>
                  <a:cubicBezTo>
                    <a:pt x="16662" y="-253"/>
                    <a:pt x="14284" y="-679"/>
                    <a:pt x="12825" y="1684"/>
                  </a:cubicBezTo>
                  <a:cubicBezTo>
                    <a:pt x="9528" y="6978"/>
                    <a:pt x="5932" y="10475"/>
                    <a:pt x="1995" y="12083"/>
                  </a:cubicBezTo>
                  <a:cubicBezTo>
                    <a:pt x="757" y="12555"/>
                    <a:pt x="-722" y="14777"/>
                    <a:pt x="397" y="17754"/>
                  </a:cubicBezTo>
                  <a:cubicBezTo>
                    <a:pt x="1516" y="20779"/>
                    <a:pt x="4174" y="20921"/>
                    <a:pt x="5692" y="20307"/>
                  </a:cubicBezTo>
                  <a:lnTo>
                    <a:pt x="5692" y="20307"/>
                  </a:lnTo>
                  <a:close/>
                </a:path>
              </a:pathLst>
            </a:custGeom>
            <a:solidFill>
              <a:srgbClr val="F6BF69"/>
            </a:solidFill>
            <a:ln w="12700">
              <a:miter lim="400000"/>
            </a:ln>
          </p:spPr>
          <p:txBody>
            <a:bodyPr lIns="28575" tIns="28575" rIns="28575" bIns="28575" anchor="ctr"/>
            <a:lstStyle/>
            <a:p>
              <a:pPr>
                <a:defRPr sz="3000"/>
              </a:pPr>
              <a:endParaRPr sz="2250"/>
            </a:p>
          </p:txBody>
        </p:sp>
        <p:sp>
          <p:nvSpPr>
            <p:cNvPr id="48" name="Shape">
              <a:extLst>
                <a:ext uri="{FF2B5EF4-FFF2-40B4-BE49-F238E27FC236}">
                  <a16:creationId xmlns:a16="http://schemas.microsoft.com/office/drawing/2014/main" id="{F602D343-EFCF-4B84-A8FC-FBE816F05F0A}"/>
                </a:ext>
              </a:extLst>
            </p:cNvPr>
            <p:cNvSpPr/>
            <p:nvPr/>
          </p:nvSpPr>
          <p:spPr>
            <a:xfrm>
              <a:off x="8342209" y="2611399"/>
              <a:ext cx="400899" cy="87072"/>
            </a:xfrm>
            <a:custGeom>
              <a:avLst/>
              <a:gdLst/>
              <a:ahLst/>
              <a:cxnLst>
                <a:cxn ang="0">
                  <a:pos x="wd2" y="hd2"/>
                </a:cxn>
                <a:cxn ang="5400000">
                  <a:pos x="wd2" y="hd2"/>
                </a:cxn>
                <a:cxn ang="10800000">
                  <a:pos x="wd2" y="hd2"/>
                </a:cxn>
                <a:cxn ang="16200000">
                  <a:pos x="wd2" y="hd2"/>
                </a:cxn>
              </a:cxnLst>
              <a:rect l="0" t="0" r="r" b="b"/>
              <a:pathLst>
                <a:path w="21076" h="20161" extrusionOk="0">
                  <a:moveTo>
                    <a:pt x="3559" y="20030"/>
                  </a:moveTo>
                  <a:cubicBezTo>
                    <a:pt x="9155" y="20772"/>
                    <a:pt x="14584" y="18381"/>
                    <a:pt x="20030" y="12610"/>
                  </a:cubicBezTo>
                  <a:cubicBezTo>
                    <a:pt x="21509" y="11043"/>
                    <a:pt x="21284" y="5932"/>
                    <a:pt x="20199" y="3047"/>
                  </a:cubicBezTo>
                  <a:cubicBezTo>
                    <a:pt x="18720" y="-828"/>
                    <a:pt x="16624" y="-498"/>
                    <a:pt x="15014" y="1233"/>
                  </a:cubicBezTo>
                  <a:cubicBezTo>
                    <a:pt x="11345" y="5108"/>
                    <a:pt x="7565" y="7004"/>
                    <a:pt x="3784" y="6510"/>
                  </a:cubicBezTo>
                  <a:cubicBezTo>
                    <a:pt x="2885" y="6427"/>
                    <a:pt x="115" y="5850"/>
                    <a:pt x="3" y="11951"/>
                  </a:cubicBezTo>
                  <a:cubicBezTo>
                    <a:pt x="-91" y="17887"/>
                    <a:pt x="2754" y="19948"/>
                    <a:pt x="3559" y="20030"/>
                  </a:cubicBezTo>
                  <a:lnTo>
                    <a:pt x="3559" y="20030"/>
                  </a:lnTo>
                  <a:close/>
                </a:path>
              </a:pathLst>
            </a:custGeom>
            <a:solidFill>
              <a:srgbClr val="F6BF69"/>
            </a:solidFill>
            <a:ln w="12700">
              <a:miter lim="400000"/>
            </a:ln>
          </p:spPr>
          <p:txBody>
            <a:bodyPr lIns="28575" tIns="28575" rIns="28575" bIns="28575" anchor="ctr"/>
            <a:lstStyle/>
            <a:p>
              <a:pPr>
                <a:defRPr sz="3000"/>
              </a:pPr>
              <a:endParaRPr sz="2250"/>
            </a:p>
          </p:txBody>
        </p:sp>
        <p:sp>
          <p:nvSpPr>
            <p:cNvPr id="50" name="Shape">
              <a:extLst>
                <a:ext uri="{FF2B5EF4-FFF2-40B4-BE49-F238E27FC236}">
                  <a16:creationId xmlns:a16="http://schemas.microsoft.com/office/drawing/2014/main" id="{A962E8B6-464D-4EE8-8AA3-6A8764C01E96}"/>
                </a:ext>
              </a:extLst>
            </p:cNvPr>
            <p:cNvSpPr/>
            <p:nvPr/>
          </p:nvSpPr>
          <p:spPr>
            <a:xfrm>
              <a:off x="8092979" y="3181060"/>
              <a:ext cx="359229" cy="282748"/>
            </a:xfrm>
            <a:custGeom>
              <a:avLst/>
              <a:gdLst/>
              <a:ahLst/>
              <a:cxnLst>
                <a:cxn ang="0">
                  <a:pos x="wd2" y="hd2"/>
                </a:cxn>
                <a:cxn ang="5400000">
                  <a:pos x="wd2" y="hd2"/>
                </a:cxn>
                <a:cxn ang="10800000">
                  <a:pos x="wd2" y="hd2"/>
                </a:cxn>
                <a:cxn ang="16200000">
                  <a:pos x="wd2" y="hd2"/>
                </a:cxn>
              </a:cxnLst>
              <a:rect l="0" t="0" r="r" b="b"/>
              <a:pathLst>
                <a:path w="19476" h="20157" extrusionOk="0">
                  <a:moveTo>
                    <a:pt x="358" y="3451"/>
                  </a:moveTo>
                  <a:cubicBezTo>
                    <a:pt x="3736" y="9771"/>
                    <a:pt x="8002" y="14949"/>
                    <a:pt x="12982" y="19035"/>
                  </a:cubicBezTo>
                  <a:cubicBezTo>
                    <a:pt x="14430" y="20228"/>
                    <a:pt x="16766" y="20558"/>
                    <a:pt x="18329" y="19593"/>
                  </a:cubicBezTo>
                  <a:cubicBezTo>
                    <a:pt x="19719" y="18756"/>
                    <a:pt x="19912" y="17131"/>
                    <a:pt x="18541" y="16015"/>
                  </a:cubicBezTo>
                  <a:cubicBezTo>
                    <a:pt x="13928" y="12233"/>
                    <a:pt x="10164" y="7410"/>
                    <a:pt x="7037" y="1572"/>
                  </a:cubicBezTo>
                  <a:cubicBezTo>
                    <a:pt x="5647" y="-1042"/>
                    <a:pt x="-1688" y="-382"/>
                    <a:pt x="358" y="3451"/>
                  </a:cubicBezTo>
                  <a:lnTo>
                    <a:pt x="358" y="3451"/>
                  </a:lnTo>
                  <a:close/>
                </a:path>
              </a:pathLst>
            </a:custGeom>
            <a:solidFill>
              <a:schemeClr val="accent4"/>
            </a:solidFill>
            <a:ln w="12700">
              <a:miter lim="400000"/>
            </a:ln>
          </p:spPr>
          <p:txBody>
            <a:bodyPr lIns="28575" tIns="28575" rIns="28575" bIns="28575" anchor="ctr"/>
            <a:lstStyle/>
            <a:p>
              <a:pPr>
                <a:defRPr sz="3000"/>
              </a:pPr>
              <a:endParaRPr sz="2250"/>
            </a:p>
          </p:txBody>
        </p:sp>
        <p:sp>
          <p:nvSpPr>
            <p:cNvPr id="51" name="Shape">
              <a:extLst>
                <a:ext uri="{FF2B5EF4-FFF2-40B4-BE49-F238E27FC236}">
                  <a16:creationId xmlns:a16="http://schemas.microsoft.com/office/drawing/2014/main" id="{3D94D868-042F-4481-AFA9-1396394FDDFE}"/>
                </a:ext>
              </a:extLst>
            </p:cNvPr>
            <p:cNvSpPr/>
            <p:nvPr/>
          </p:nvSpPr>
          <p:spPr>
            <a:xfrm>
              <a:off x="7096075" y="1472077"/>
              <a:ext cx="252061" cy="270541"/>
            </a:xfrm>
            <a:custGeom>
              <a:avLst/>
              <a:gdLst/>
              <a:ahLst/>
              <a:cxnLst>
                <a:cxn ang="0">
                  <a:pos x="wd2" y="hd2"/>
                </a:cxn>
                <a:cxn ang="5400000">
                  <a:pos x="wd2" y="hd2"/>
                </a:cxn>
                <a:cxn ang="10800000">
                  <a:pos x="wd2" y="hd2"/>
                </a:cxn>
                <a:cxn ang="16200000">
                  <a:pos x="wd2" y="hd2"/>
                </a:cxn>
              </a:cxnLst>
              <a:rect l="0" t="0" r="r" b="b"/>
              <a:pathLst>
                <a:path w="18226" h="19775" extrusionOk="0">
                  <a:moveTo>
                    <a:pt x="17691" y="16713"/>
                  </a:moveTo>
                  <a:cubicBezTo>
                    <a:pt x="14035" y="12523"/>
                    <a:pt x="11461" y="7579"/>
                    <a:pt x="9890" y="2244"/>
                  </a:cubicBezTo>
                  <a:cubicBezTo>
                    <a:pt x="8989" y="-775"/>
                    <a:pt x="-1000" y="-879"/>
                    <a:pt x="81" y="2738"/>
                  </a:cubicBezTo>
                  <a:cubicBezTo>
                    <a:pt x="1832" y="8620"/>
                    <a:pt x="4818" y="13825"/>
                    <a:pt x="8809" y="18431"/>
                  </a:cubicBezTo>
                  <a:cubicBezTo>
                    <a:pt x="10791" y="20721"/>
                    <a:pt x="20600" y="20045"/>
                    <a:pt x="17691" y="16713"/>
                  </a:cubicBezTo>
                  <a:lnTo>
                    <a:pt x="17691" y="16713"/>
                  </a:lnTo>
                  <a:close/>
                </a:path>
              </a:pathLst>
            </a:custGeom>
            <a:solidFill>
              <a:schemeClr val="accent4"/>
            </a:solidFill>
            <a:ln w="12700">
              <a:miter lim="400000"/>
            </a:ln>
          </p:spPr>
          <p:txBody>
            <a:bodyPr lIns="28575" tIns="28575" rIns="28575" bIns="28575" anchor="ctr"/>
            <a:lstStyle/>
            <a:p>
              <a:pPr>
                <a:defRPr sz="3000"/>
              </a:pPr>
              <a:endParaRPr sz="2250"/>
            </a:p>
          </p:txBody>
        </p:sp>
        <p:sp>
          <p:nvSpPr>
            <p:cNvPr id="52" name="Shape">
              <a:extLst>
                <a:ext uri="{FF2B5EF4-FFF2-40B4-BE49-F238E27FC236}">
                  <a16:creationId xmlns:a16="http://schemas.microsoft.com/office/drawing/2014/main" id="{2F894FBC-FA59-4518-A3D7-30C4048C5951}"/>
                </a:ext>
              </a:extLst>
            </p:cNvPr>
            <p:cNvSpPr/>
            <p:nvPr/>
          </p:nvSpPr>
          <p:spPr>
            <a:xfrm>
              <a:off x="6597619" y="1899323"/>
              <a:ext cx="328548" cy="247309"/>
            </a:xfrm>
            <a:custGeom>
              <a:avLst/>
              <a:gdLst/>
              <a:ahLst/>
              <a:cxnLst>
                <a:cxn ang="0">
                  <a:pos x="wd2" y="hd2"/>
                </a:cxn>
                <a:cxn ang="5400000">
                  <a:pos x="wd2" y="hd2"/>
                </a:cxn>
                <a:cxn ang="10800000">
                  <a:pos x="wd2" y="hd2"/>
                </a:cxn>
                <a:cxn ang="16200000">
                  <a:pos x="wd2" y="hd2"/>
                </a:cxn>
              </a:cxnLst>
              <a:rect l="0" t="0" r="r" b="b"/>
              <a:pathLst>
                <a:path w="19715" h="21222" extrusionOk="0">
                  <a:moveTo>
                    <a:pt x="19185" y="17771"/>
                  </a:moveTo>
                  <a:cubicBezTo>
                    <a:pt x="15083" y="13280"/>
                    <a:pt x="11473" y="8208"/>
                    <a:pt x="8332" y="2342"/>
                  </a:cubicBezTo>
                  <a:cubicBezTo>
                    <a:pt x="7242" y="295"/>
                    <a:pt x="4956" y="-102"/>
                    <a:pt x="3290" y="20"/>
                  </a:cubicBezTo>
                  <a:cubicBezTo>
                    <a:pt x="2692" y="51"/>
                    <a:pt x="-855" y="815"/>
                    <a:pt x="192" y="2770"/>
                  </a:cubicBezTo>
                  <a:cubicBezTo>
                    <a:pt x="3546" y="9064"/>
                    <a:pt x="7413" y="14685"/>
                    <a:pt x="11814" y="19482"/>
                  </a:cubicBezTo>
                  <a:cubicBezTo>
                    <a:pt x="13310" y="21131"/>
                    <a:pt x="15660" y="21498"/>
                    <a:pt x="17476" y="21040"/>
                  </a:cubicBezTo>
                  <a:cubicBezTo>
                    <a:pt x="18459" y="20765"/>
                    <a:pt x="20745" y="19451"/>
                    <a:pt x="19185" y="17771"/>
                  </a:cubicBezTo>
                  <a:lnTo>
                    <a:pt x="19185" y="17771"/>
                  </a:lnTo>
                  <a:close/>
                </a:path>
              </a:pathLst>
            </a:custGeom>
            <a:solidFill>
              <a:schemeClr val="accent4"/>
            </a:solidFill>
            <a:ln w="12700">
              <a:miter lim="400000"/>
            </a:ln>
          </p:spPr>
          <p:txBody>
            <a:bodyPr lIns="28575" tIns="28575" rIns="28575" bIns="28575" anchor="ctr"/>
            <a:lstStyle/>
            <a:p>
              <a:pPr>
                <a:defRPr sz="3000"/>
              </a:pPr>
              <a:endParaRPr sz="2250"/>
            </a:p>
          </p:txBody>
        </p:sp>
        <p:sp>
          <p:nvSpPr>
            <p:cNvPr id="53" name="Shape">
              <a:extLst>
                <a:ext uri="{FF2B5EF4-FFF2-40B4-BE49-F238E27FC236}">
                  <a16:creationId xmlns:a16="http://schemas.microsoft.com/office/drawing/2014/main" id="{52628477-F1FF-43C4-B5FE-0F2D7FCD85BE}"/>
                </a:ext>
              </a:extLst>
            </p:cNvPr>
            <p:cNvSpPr/>
            <p:nvPr/>
          </p:nvSpPr>
          <p:spPr>
            <a:xfrm>
              <a:off x="6348395" y="2682607"/>
              <a:ext cx="442340" cy="101345"/>
            </a:xfrm>
            <a:custGeom>
              <a:avLst/>
              <a:gdLst/>
              <a:ahLst/>
              <a:cxnLst>
                <a:cxn ang="0">
                  <a:pos x="wd2" y="hd2"/>
                </a:cxn>
                <a:cxn ang="5400000">
                  <a:pos x="wd2" y="hd2"/>
                </a:cxn>
                <a:cxn ang="10800000">
                  <a:pos x="wd2" y="hd2"/>
                </a:cxn>
                <a:cxn ang="16200000">
                  <a:pos x="wd2" y="hd2"/>
                </a:cxn>
              </a:cxnLst>
              <a:rect l="0" t="0" r="r" b="b"/>
              <a:pathLst>
                <a:path w="19182" h="18083" extrusionOk="0">
                  <a:moveTo>
                    <a:pt x="14857" y="423"/>
                  </a:moveTo>
                  <a:cubicBezTo>
                    <a:pt x="10982" y="4933"/>
                    <a:pt x="7153" y="6267"/>
                    <a:pt x="3154" y="4234"/>
                  </a:cubicBezTo>
                  <a:cubicBezTo>
                    <a:pt x="2258" y="3789"/>
                    <a:pt x="112" y="4488"/>
                    <a:pt x="4" y="9571"/>
                  </a:cubicBezTo>
                  <a:cubicBezTo>
                    <a:pt x="-104" y="14844"/>
                    <a:pt x="2058" y="16496"/>
                    <a:pt x="2907" y="16877"/>
                  </a:cubicBezTo>
                  <a:cubicBezTo>
                    <a:pt x="7863" y="19418"/>
                    <a:pt x="12881" y="17957"/>
                    <a:pt x="17698" y="12366"/>
                  </a:cubicBezTo>
                  <a:cubicBezTo>
                    <a:pt x="21496" y="7919"/>
                    <a:pt x="17065" y="-2182"/>
                    <a:pt x="14857" y="423"/>
                  </a:cubicBezTo>
                  <a:lnTo>
                    <a:pt x="14857" y="423"/>
                  </a:lnTo>
                  <a:close/>
                </a:path>
              </a:pathLst>
            </a:custGeom>
            <a:solidFill>
              <a:schemeClr val="accent4"/>
            </a:solidFill>
            <a:ln w="12700">
              <a:miter lim="400000"/>
            </a:ln>
          </p:spPr>
          <p:txBody>
            <a:bodyPr lIns="28575" tIns="28575" rIns="28575" bIns="28575" anchor="ctr"/>
            <a:lstStyle/>
            <a:p>
              <a:pPr>
                <a:defRPr sz="3000"/>
              </a:pPr>
              <a:endParaRPr sz="2250"/>
            </a:p>
          </p:txBody>
        </p:sp>
        <p:sp>
          <p:nvSpPr>
            <p:cNvPr id="54" name="Shape">
              <a:extLst>
                <a:ext uri="{FF2B5EF4-FFF2-40B4-BE49-F238E27FC236}">
                  <a16:creationId xmlns:a16="http://schemas.microsoft.com/office/drawing/2014/main" id="{DE41F739-8B8D-40D9-A1E9-E2E96B9616B6}"/>
                </a:ext>
              </a:extLst>
            </p:cNvPr>
            <p:cNvSpPr/>
            <p:nvPr/>
          </p:nvSpPr>
          <p:spPr>
            <a:xfrm>
              <a:off x="5173468" y="1899320"/>
              <a:ext cx="232706" cy="326013"/>
            </a:xfrm>
            <a:custGeom>
              <a:avLst/>
              <a:gdLst/>
              <a:ahLst/>
              <a:cxnLst>
                <a:cxn ang="0">
                  <a:pos x="wd2" y="hd2"/>
                </a:cxn>
                <a:cxn ang="5400000">
                  <a:pos x="wd2" y="hd2"/>
                </a:cxn>
                <a:cxn ang="10800000">
                  <a:pos x="wd2" y="hd2"/>
                </a:cxn>
                <a:cxn ang="16200000">
                  <a:pos x="wd2" y="hd2"/>
                </a:cxn>
              </a:cxnLst>
              <a:rect l="0" t="0" r="r" b="b"/>
              <a:pathLst>
                <a:path w="18430" h="18908" extrusionOk="0">
                  <a:moveTo>
                    <a:pt x="10807" y="17313"/>
                  </a:moveTo>
                  <a:cubicBezTo>
                    <a:pt x="13994" y="12687"/>
                    <a:pt x="16447" y="7876"/>
                    <a:pt x="18336" y="2879"/>
                  </a:cubicBezTo>
                  <a:cubicBezTo>
                    <a:pt x="19549" y="-343"/>
                    <a:pt x="8636" y="-1272"/>
                    <a:pt x="7311" y="2239"/>
                  </a:cubicBezTo>
                  <a:cubicBezTo>
                    <a:pt x="5591" y="6761"/>
                    <a:pt x="3222" y="11118"/>
                    <a:pt x="346" y="15310"/>
                  </a:cubicBezTo>
                  <a:cubicBezTo>
                    <a:pt x="-2051" y="18738"/>
                    <a:pt x="8721" y="20328"/>
                    <a:pt x="10807" y="17313"/>
                  </a:cubicBezTo>
                  <a:lnTo>
                    <a:pt x="10807" y="17313"/>
                  </a:lnTo>
                  <a:close/>
                </a:path>
              </a:pathLst>
            </a:custGeom>
            <a:solidFill>
              <a:schemeClr val="accent5"/>
            </a:solidFill>
            <a:ln w="12700">
              <a:miter lim="400000"/>
            </a:ln>
          </p:spPr>
          <p:txBody>
            <a:bodyPr lIns="28575" tIns="28575" rIns="28575" bIns="28575" anchor="ctr"/>
            <a:lstStyle/>
            <a:p>
              <a:pPr>
                <a:defRPr sz="3000"/>
              </a:pPr>
              <a:endParaRPr sz="2250"/>
            </a:p>
          </p:txBody>
        </p:sp>
        <p:sp>
          <p:nvSpPr>
            <p:cNvPr id="55" name="Shape">
              <a:extLst>
                <a:ext uri="{FF2B5EF4-FFF2-40B4-BE49-F238E27FC236}">
                  <a16:creationId xmlns:a16="http://schemas.microsoft.com/office/drawing/2014/main" id="{F26F4AE1-1EF1-4880-9F52-92778E90F1C9}"/>
                </a:ext>
              </a:extLst>
            </p:cNvPr>
            <p:cNvSpPr/>
            <p:nvPr/>
          </p:nvSpPr>
          <p:spPr>
            <a:xfrm>
              <a:off x="5778733" y="2255358"/>
              <a:ext cx="356386" cy="155168"/>
            </a:xfrm>
            <a:custGeom>
              <a:avLst/>
              <a:gdLst/>
              <a:ahLst/>
              <a:cxnLst>
                <a:cxn ang="0">
                  <a:pos x="wd2" y="hd2"/>
                </a:cxn>
                <a:cxn ang="5400000">
                  <a:pos x="wd2" y="hd2"/>
                </a:cxn>
                <a:cxn ang="10800000">
                  <a:pos x="wd2" y="hd2"/>
                </a:cxn>
                <a:cxn ang="16200000">
                  <a:pos x="wd2" y="hd2"/>
                </a:cxn>
              </a:cxnLst>
              <a:rect l="0" t="0" r="r" b="b"/>
              <a:pathLst>
                <a:path w="20001" h="20598" extrusionOk="0">
                  <a:moveTo>
                    <a:pt x="5692" y="20307"/>
                  </a:moveTo>
                  <a:cubicBezTo>
                    <a:pt x="10628" y="18321"/>
                    <a:pt x="15283" y="13973"/>
                    <a:pt x="19419" y="7309"/>
                  </a:cubicBezTo>
                  <a:cubicBezTo>
                    <a:pt x="20878" y="4946"/>
                    <a:pt x="19260" y="2015"/>
                    <a:pt x="18220" y="1117"/>
                  </a:cubicBezTo>
                  <a:cubicBezTo>
                    <a:pt x="16662" y="-253"/>
                    <a:pt x="14284" y="-679"/>
                    <a:pt x="12825" y="1684"/>
                  </a:cubicBezTo>
                  <a:cubicBezTo>
                    <a:pt x="9528" y="6978"/>
                    <a:pt x="5932" y="10475"/>
                    <a:pt x="1995" y="12083"/>
                  </a:cubicBezTo>
                  <a:cubicBezTo>
                    <a:pt x="757" y="12555"/>
                    <a:pt x="-722" y="14777"/>
                    <a:pt x="397" y="17754"/>
                  </a:cubicBezTo>
                  <a:cubicBezTo>
                    <a:pt x="1536" y="20779"/>
                    <a:pt x="4174" y="20921"/>
                    <a:pt x="5692" y="20307"/>
                  </a:cubicBezTo>
                  <a:lnTo>
                    <a:pt x="5692" y="20307"/>
                  </a:lnTo>
                  <a:close/>
                </a:path>
              </a:pathLst>
            </a:custGeom>
            <a:solidFill>
              <a:schemeClr val="accent5"/>
            </a:solidFill>
            <a:ln w="12700">
              <a:miter lim="400000"/>
            </a:ln>
          </p:spPr>
          <p:txBody>
            <a:bodyPr lIns="28575" tIns="28575" rIns="28575" bIns="28575" anchor="ctr"/>
            <a:lstStyle/>
            <a:p>
              <a:pPr>
                <a:defRPr sz="3000"/>
              </a:pPr>
              <a:endParaRPr sz="2250"/>
            </a:p>
          </p:txBody>
        </p:sp>
        <p:sp>
          <p:nvSpPr>
            <p:cNvPr id="56" name="Shape">
              <a:extLst>
                <a:ext uri="{FF2B5EF4-FFF2-40B4-BE49-F238E27FC236}">
                  <a16:creationId xmlns:a16="http://schemas.microsoft.com/office/drawing/2014/main" id="{9190A0BF-2F20-4C63-A08A-9794A7F3F851}"/>
                </a:ext>
              </a:extLst>
            </p:cNvPr>
            <p:cNvSpPr/>
            <p:nvPr/>
          </p:nvSpPr>
          <p:spPr>
            <a:xfrm>
              <a:off x="4461392" y="2006131"/>
              <a:ext cx="251957" cy="270645"/>
            </a:xfrm>
            <a:custGeom>
              <a:avLst/>
              <a:gdLst/>
              <a:ahLst/>
              <a:cxnLst>
                <a:cxn ang="0">
                  <a:pos x="wd2" y="hd2"/>
                </a:cxn>
                <a:cxn ang="5400000">
                  <a:pos x="wd2" y="hd2"/>
                </a:cxn>
                <a:cxn ang="10800000">
                  <a:pos x="wd2" y="hd2"/>
                </a:cxn>
                <a:cxn ang="16200000">
                  <a:pos x="wd2" y="hd2"/>
                </a:cxn>
              </a:cxnLst>
              <a:rect l="0" t="0" r="r" b="b"/>
              <a:pathLst>
                <a:path w="18241" h="19782" extrusionOk="0">
                  <a:moveTo>
                    <a:pt x="17712" y="16713"/>
                  </a:moveTo>
                  <a:cubicBezTo>
                    <a:pt x="14052" y="12523"/>
                    <a:pt x="11474" y="7579"/>
                    <a:pt x="9902" y="2244"/>
                  </a:cubicBezTo>
                  <a:cubicBezTo>
                    <a:pt x="9000" y="-775"/>
                    <a:pt x="-1001" y="-879"/>
                    <a:pt x="82" y="2738"/>
                  </a:cubicBezTo>
                  <a:cubicBezTo>
                    <a:pt x="1834" y="8620"/>
                    <a:pt x="4824" y="13825"/>
                    <a:pt x="8820" y="18431"/>
                  </a:cubicBezTo>
                  <a:cubicBezTo>
                    <a:pt x="10804" y="20721"/>
                    <a:pt x="20599" y="20070"/>
                    <a:pt x="17712" y="16713"/>
                  </a:cubicBezTo>
                  <a:lnTo>
                    <a:pt x="17712" y="16713"/>
                  </a:lnTo>
                  <a:close/>
                </a:path>
              </a:pathLst>
            </a:custGeom>
            <a:solidFill>
              <a:schemeClr val="accent5"/>
            </a:solidFill>
            <a:ln w="12700">
              <a:miter lim="400000"/>
            </a:ln>
          </p:spPr>
          <p:txBody>
            <a:bodyPr lIns="28575" tIns="28575" rIns="28575" bIns="28575" anchor="ctr"/>
            <a:lstStyle/>
            <a:p>
              <a:pPr>
                <a:defRPr sz="3000"/>
              </a:pPr>
              <a:endParaRPr sz="2250"/>
            </a:p>
          </p:txBody>
        </p:sp>
        <p:sp>
          <p:nvSpPr>
            <p:cNvPr id="57" name="Shape">
              <a:extLst>
                <a:ext uri="{FF2B5EF4-FFF2-40B4-BE49-F238E27FC236}">
                  <a16:creationId xmlns:a16="http://schemas.microsoft.com/office/drawing/2014/main" id="{6674A276-CE50-4153-8AE1-D2A20182CA3B}"/>
                </a:ext>
              </a:extLst>
            </p:cNvPr>
            <p:cNvSpPr/>
            <p:nvPr/>
          </p:nvSpPr>
          <p:spPr>
            <a:xfrm>
              <a:off x="3784919" y="2290965"/>
              <a:ext cx="328351" cy="247309"/>
            </a:xfrm>
            <a:custGeom>
              <a:avLst/>
              <a:gdLst/>
              <a:ahLst/>
              <a:cxnLst>
                <a:cxn ang="0">
                  <a:pos x="wd2" y="hd2"/>
                </a:cxn>
                <a:cxn ang="5400000">
                  <a:pos x="wd2" y="hd2"/>
                </a:cxn>
                <a:cxn ang="10800000">
                  <a:pos x="wd2" y="hd2"/>
                </a:cxn>
                <a:cxn ang="16200000">
                  <a:pos x="wd2" y="hd2"/>
                </a:cxn>
              </a:cxnLst>
              <a:rect l="0" t="0" r="r" b="b"/>
              <a:pathLst>
                <a:path w="19723" h="21222" extrusionOk="0">
                  <a:moveTo>
                    <a:pt x="19204" y="17771"/>
                  </a:moveTo>
                  <a:cubicBezTo>
                    <a:pt x="15098" y="13280"/>
                    <a:pt x="11484" y="8208"/>
                    <a:pt x="8340" y="2342"/>
                  </a:cubicBezTo>
                  <a:cubicBezTo>
                    <a:pt x="7249" y="295"/>
                    <a:pt x="4961" y="-102"/>
                    <a:pt x="3293" y="20"/>
                  </a:cubicBezTo>
                  <a:cubicBezTo>
                    <a:pt x="2694" y="51"/>
                    <a:pt x="-856" y="815"/>
                    <a:pt x="192" y="2770"/>
                  </a:cubicBezTo>
                  <a:cubicBezTo>
                    <a:pt x="3550" y="9064"/>
                    <a:pt x="7420" y="14685"/>
                    <a:pt x="11826" y="19482"/>
                  </a:cubicBezTo>
                  <a:cubicBezTo>
                    <a:pt x="13323" y="21131"/>
                    <a:pt x="15675" y="21498"/>
                    <a:pt x="17493" y="21040"/>
                  </a:cubicBezTo>
                  <a:cubicBezTo>
                    <a:pt x="18456" y="20765"/>
                    <a:pt x="20744" y="19451"/>
                    <a:pt x="19204" y="17771"/>
                  </a:cubicBezTo>
                  <a:lnTo>
                    <a:pt x="19204" y="17771"/>
                  </a:lnTo>
                  <a:close/>
                </a:path>
              </a:pathLst>
            </a:custGeom>
            <a:solidFill>
              <a:schemeClr val="accent5"/>
            </a:solidFill>
            <a:ln w="12700">
              <a:miter lim="400000"/>
            </a:ln>
          </p:spPr>
          <p:txBody>
            <a:bodyPr lIns="28575" tIns="28575" rIns="28575" bIns="28575" anchor="ctr"/>
            <a:lstStyle/>
            <a:p>
              <a:pPr>
                <a:defRPr sz="3000"/>
              </a:pPr>
              <a:endParaRPr sz="2250"/>
            </a:p>
          </p:txBody>
        </p:sp>
        <p:sp>
          <p:nvSpPr>
            <p:cNvPr id="58" name="Shape">
              <a:extLst>
                <a:ext uri="{FF2B5EF4-FFF2-40B4-BE49-F238E27FC236}">
                  <a16:creationId xmlns:a16="http://schemas.microsoft.com/office/drawing/2014/main" id="{A70E1878-7512-48E0-B804-D50A7693271A}"/>
                </a:ext>
              </a:extLst>
            </p:cNvPr>
            <p:cNvSpPr/>
            <p:nvPr/>
          </p:nvSpPr>
          <p:spPr>
            <a:xfrm>
              <a:off x="3464485" y="3038645"/>
              <a:ext cx="442401" cy="101345"/>
            </a:xfrm>
            <a:custGeom>
              <a:avLst/>
              <a:gdLst/>
              <a:ahLst/>
              <a:cxnLst>
                <a:cxn ang="0">
                  <a:pos x="wd2" y="hd2"/>
                </a:cxn>
                <a:cxn ang="5400000">
                  <a:pos x="wd2" y="hd2"/>
                </a:cxn>
                <a:cxn ang="10800000">
                  <a:pos x="wd2" y="hd2"/>
                </a:cxn>
                <a:cxn ang="16200000">
                  <a:pos x="wd2" y="hd2"/>
                </a:cxn>
              </a:cxnLst>
              <a:rect l="0" t="0" r="r" b="b"/>
              <a:pathLst>
                <a:path w="19185" h="18083" extrusionOk="0">
                  <a:moveTo>
                    <a:pt x="14857" y="423"/>
                  </a:moveTo>
                  <a:cubicBezTo>
                    <a:pt x="10982" y="4933"/>
                    <a:pt x="7153" y="6267"/>
                    <a:pt x="3154" y="4234"/>
                  </a:cubicBezTo>
                  <a:cubicBezTo>
                    <a:pt x="2258" y="3789"/>
                    <a:pt x="112" y="4488"/>
                    <a:pt x="4" y="9571"/>
                  </a:cubicBezTo>
                  <a:cubicBezTo>
                    <a:pt x="-104" y="14844"/>
                    <a:pt x="2058" y="16496"/>
                    <a:pt x="2907" y="16877"/>
                  </a:cubicBezTo>
                  <a:cubicBezTo>
                    <a:pt x="7863" y="19418"/>
                    <a:pt x="12881" y="17957"/>
                    <a:pt x="17698" y="12366"/>
                  </a:cubicBezTo>
                  <a:cubicBezTo>
                    <a:pt x="21496" y="7919"/>
                    <a:pt x="17080" y="-2182"/>
                    <a:pt x="14857" y="423"/>
                  </a:cubicBezTo>
                  <a:lnTo>
                    <a:pt x="14857" y="423"/>
                  </a:lnTo>
                  <a:close/>
                </a:path>
              </a:pathLst>
            </a:custGeom>
            <a:solidFill>
              <a:schemeClr val="accent5"/>
            </a:solidFill>
            <a:ln w="12700">
              <a:miter lim="400000"/>
            </a:ln>
          </p:spPr>
          <p:txBody>
            <a:bodyPr lIns="28575" tIns="28575" rIns="28575" bIns="28575" anchor="ctr"/>
            <a:lstStyle/>
            <a:p>
              <a:pPr>
                <a:defRPr sz="3000"/>
              </a:pPr>
              <a:endParaRPr sz="2250"/>
            </a:p>
          </p:txBody>
        </p:sp>
        <p:sp>
          <p:nvSpPr>
            <p:cNvPr id="59" name="Shape">
              <a:extLst>
                <a:ext uri="{FF2B5EF4-FFF2-40B4-BE49-F238E27FC236}">
                  <a16:creationId xmlns:a16="http://schemas.microsoft.com/office/drawing/2014/main" id="{2A0AED33-7F3C-4F45-9D97-C562F5112359}"/>
                </a:ext>
              </a:extLst>
            </p:cNvPr>
            <p:cNvSpPr/>
            <p:nvPr/>
          </p:nvSpPr>
          <p:spPr>
            <a:xfrm>
              <a:off x="4034143" y="2326566"/>
              <a:ext cx="1932822" cy="1175195"/>
            </a:xfrm>
            <a:custGeom>
              <a:avLst/>
              <a:gdLst/>
              <a:ahLst/>
              <a:cxnLst>
                <a:cxn ang="0">
                  <a:pos x="wd2" y="hd2"/>
                </a:cxn>
                <a:cxn ang="5400000">
                  <a:pos x="wd2" y="hd2"/>
                </a:cxn>
                <a:cxn ang="10800000">
                  <a:pos x="wd2" y="hd2"/>
                </a:cxn>
                <a:cxn ang="16200000">
                  <a:pos x="wd2" y="hd2"/>
                </a:cxn>
              </a:cxnLst>
              <a:rect l="0" t="0" r="r" b="b"/>
              <a:pathLst>
                <a:path w="20315" h="20324" extrusionOk="0">
                  <a:moveTo>
                    <a:pt x="1009" y="13961"/>
                  </a:moveTo>
                  <a:cubicBezTo>
                    <a:pt x="-709" y="11332"/>
                    <a:pt x="-301" y="6234"/>
                    <a:pt x="2756" y="6714"/>
                  </a:cubicBezTo>
                  <a:cubicBezTo>
                    <a:pt x="2891" y="6733"/>
                    <a:pt x="3366" y="6610"/>
                    <a:pt x="3411" y="6332"/>
                  </a:cubicBezTo>
                  <a:cubicBezTo>
                    <a:pt x="3654" y="4830"/>
                    <a:pt x="4044" y="3303"/>
                    <a:pt x="4777" y="2250"/>
                  </a:cubicBezTo>
                  <a:cubicBezTo>
                    <a:pt x="6180" y="237"/>
                    <a:pt x="7958" y="822"/>
                    <a:pt x="8882" y="3100"/>
                  </a:cubicBezTo>
                  <a:cubicBezTo>
                    <a:pt x="8998" y="3389"/>
                    <a:pt x="9590" y="3044"/>
                    <a:pt x="9676" y="2804"/>
                  </a:cubicBezTo>
                  <a:cubicBezTo>
                    <a:pt x="10806" y="-237"/>
                    <a:pt x="13223" y="-964"/>
                    <a:pt x="14877" y="1413"/>
                  </a:cubicBezTo>
                  <a:cubicBezTo>
                    <a:pt x="15757" y="2675"/>
                    <a:pt x="15701" y="2755"/>
                    <a:pt x="16846" y="2860"/>
                  </a:cubicBezTo>
                  <a:cubicBezTo>
                    <a:pt x="19802" y="3124"/>
                    <a:pt x="20891" y="8795"/>
                    <a:pt x="19136" y="12280"/>
                  </a:cubicBezTo>
                  <a:cubicBezTo>
                    <a:pt x="19121" y="12324"/>
                    <a:pt x="19128" y="12354"/>
                    <a:pt x="19151" y="12385"/>
                  </a:cubicBezTo>
                  <a:cubicBezTo>
                    <a:pt x="20262" y="13549"/>
                    <a:pt x="20633" y="15895"/>
                    <a:pt x="20023" y="17841"/>
                  </a:cubicBezTo>
                  <a:cubicBezTo>
                    <a:pt x="19316" y="20100"/>
                    <a:pt x="17523" y="20636"/>
                    <a:pt x="16075" y="20168"/>
                  </a:cubicBezTo>
                  <a:cubicBezTo>
                    <a:pt x="15330" y="19928"/>
                    <a:pt x="14548" y="18770"/>
                    <a:pt x="13829" y="18641"/>
                  </a:cubicBezTo>
                  <a:cubicBezTo>
                    <a:pt x="12950" y="18481"/>
                    <a:pt x="11782" y="19811"/>
                    <a:pt x="10940" y="20045"/>
                  </a:cubicBezTo>
                  <a:cubicBezTo>
                    <a:pt x="10708" y="20107"/>
                    <a:pt x="10465" y="20143"/>
                    <a:pt x="10222" y="20150"/>
                  </a:cubicBezTo>
                  <a:cubicBezTo>
                    <a:pt x="10690" y="16289"/>
                    <a:pt x="10428" y="11098"/>
                    <a:pt x="7587" y="12545"/>
                  </a:cubicBezTo>
                  <a:cubicBezTo>
                    <a:pt x="6577" y="13063"/>
                    <a:pt x="5859" y="14386"/>
                    <a:pt x="5911" y="16172"/>
                  </a:cubicBezTo>
                  <a:cubicBezTo>
                    <a:pt x="4178" y="16178"/>
                    <a:pt x="2330" y="15981"/>
                    <a:pt x="1009" y="13961"/>
                  </a:cubicBezTo>
                  <a:close/>
                </a:path>
              </a:pathLst>
            </a:custGeom>
            <a:solidFill>
              <a:schemeClr val="accent4">
                <a:lumMod val="60000"/>
                <a:lumOff val="40000"/>
              </a:schemeClr>
            </a:solidFill>
            <a:ln w="12700">
              <a:miter lim="400000"/>
            </a:ln>
          </p:spPr>
          <p:txBody>
            <a:bodyPr lIns="28575" tIns="28575" rIns="28575" bIns="28575" anchor="ctr"/>
            <a:lstStyle/>
            <a:p>
              <a:pPr>
                <a:defRPr sz="3000"/>
              </a:pPr>
              <a:endParaRPr sz="2250"/>
            </a:p>
          </p:txBody>
        </p:sp>
        <p:sp>
          <p:nvSpPr>
            <p:cNvPr id="60" name="Shape">
              <a:extLst>
                <a:ext uri="{FF2B5EF4-FFF2-40B4-BE49-F238E27FC236}">
                  <a16:creationId xmlns:a16="http://schemas.microsoft.com/office/drawing/2014/main" id="{590A1343-29A2-4119-96CD-C1FF6D9FE39A}"/>
                </a:ext>
              </a:extLst>
            </p:cNvPr>
            <p:cNvSpPr/>
            <p:nvPr/>
          </p:nvSpPr>
          <p:spPr>
            <a:xfrm>
              <a:off x="4675015" y="3074246"/>
              <a:ext cx="283048" cy="419377"/>
            </a:xfrm>
            <a:custGeom>
              <a:avLst/>
              <a:gdLst/>
              <a:ahLst/>
              <a:cxnLst>
                <a:cxn ang="0">
                  <a:pos x="wd2" y="hd2"/>
                </a:cxn>
                <a:cxn ang="5400000">
                  <a:pos x="wd2" y="hd2"/>
                </a:cxn>
                <a:cxn ang="10800000">
                  <a:pos x="wd2" y="hd2"/>
                </a:cxn>
                <a:cxn ang="16200000">
                  <a:pos x="wd2" y="hd2"/>
                </a:cxn>
              </a:cxnLst>
              <a:rect l="0" t="0" r="r" b="b"/>
              <a:pathLst>
                <a:path w="20394" h="20752" extrusionOk="0">
                  <a:moveTo>
                    <a:pt x="180" y="9864"/>
                  </a:moveTo>
                  <a:cubicBezTo>
                    <a:pt x="-718" y="6041"/>
                    <a:pt x="1616" y="-848"/>
                    <a:pt x="10313" y="86"/>
                  </a:cubicBezTo>
                  <a:cubicBezTo>
                    <a:pt x="14982" y="579"/>
                    <a:pt x="17650" y="3944"/>
                    <a:pt x="18881" y="6746"/>
                  </a:cubicBezTo>
                  <a:cubicBezTo>
                    <a:pt x="20882" y="11238"/>
                    <a:pt x="20754" y="16118"/>
                    <a:pt x="19343" y="20752"/>
                  </a:cubicBezTo>
                  <a:cubicBezTo>
                    <a:pt x="10313" y="19977"/>
                    <a:pt x="1796" y="16629"/>
                    <a:pt x="180" y="9864"/>
                  </a:cubicBezTo>
                  <a:close/>
                </a:path>
              </a:pathLst>
            </a:custGeom>
            <a:solidFill>
              <a:schemeClr val="accent4">
                <a:lumMod val="60000"/>
                <a:lumOff val="40000"/>
              </a:schemeClr>
            </a:solidFill>
            <a:ln w="12700">
              <a:miter lim="400000"/>
            </a:ln>
          </p:spPr>
          <p:txBody>
            <a:bodyPr lIns="28575" tIns="28575" rIns="28575" bIns="28575" anchor="ctr"/>
            <a:lstStyle/>
            <a:p>
              <a:pPr>
                <a:defRPr sz="3000"/>
              </a:pPr>
              <a:endParaRPr sz="2250"/>
            </a:p>
          </p:txBody>
        </p:sp>
        <p:sp>
          <p:nvSpPr>
            <p:cNvPr id="61" name="Shape">
              <a:extLst>
                <a:ext uri="{FF2B5EF4-FFF2-40B4-BE49-F238E27FC236}">
                  <a16:creationId xmlns:a16="http://schemas.microsoft.com/office/drawing/2014/main" id="{B7F40651-F210-4E66-A48F-450846C755B3}"/>
                </a:ext>
              </a:extLst>
            </p:cNvPr>
            <p:cNvSpPr/>
            <p:nvPr/>
          </p:nvSpPr>
          <p:spPr>
            <a:xfrm>
              <a:off x="7289647" y="2401808"/>
              <a:ext cx="72528" cy="195496"/>
            </a:xfrm>
            <a:custGeom>
              <a:avLst/>
              <a:gdLst/>
              <a:ahLst/>
              <a:cxnLst>
                <a:cxn ang="0">
                  <a:pos x="wd2" y="hd2"/>
                </a:cxn>
                <a:cxn ang="5400000">
                  <a:pos x="wd2" y="hd2"/>
                </a:cxn>
                <a:cxn ang="10800000">
                  <a:pos x="wd2" y="hd2"/>
                </a:cxn>
                <a:cxn ang="16200000">
                  <a:pos x="wd2" y="hd2"/>
                </a:cxn>
              </a:cxnLst>
              <a:rect l="0" t="0" r="r" b="b"/>
              <a:pathLst>
                <a:path w="18723" h="19068" extrusionOk="0">
                  <a:moveTo>
                    <a:pt x="16477" y="13720"/>
                  </a:moveTo>
                  <a:cubicBezTo>
                    <a:pt x="15741" y="15561"/>
                    <a:pt x="14638" y="17332"/>
                    <a:pt x="13443" y="19068"/>
                  </a:cubicBezTo>
                  <a:cubicBezTo>
                    <a:pt x="4436" y="15630"/>
                    <a:pt x="-1171" y="11150"/>
                    <a:pt x="208" y="5629"/>
                  </a:cubicBezTo>
                  <a:cubicBezTo>
                    <a:pt x="1587" y="73"/>
                    <a:pt x="10502" y="-2532"/>
                    <a:pt x="17304" y="3302"/>
                  </a:cubicBezTo>
                  <a:cubicBezTo>
                    <a:pt x="20429" y="6045"/>
                    <a:pt x="17580" y="10907"/>
                    <a:pt x="16477" y="13720"/>
                  </a:cubicBezTo>
                  <a:close/>
                </a:path>
              </a:pathLst>
            </a:custGeom>
            <a:solidFill>
              <a:schemeClr val="accent4"/>
            </a:solidFill>
            <a:ln w="12700">
              <a:miter lim="400000"/>
            </a:ln>
          </p:spPr>
          <p:txBody>
            <a:bodyPr lIns="28575" tIns="28575" rIns="28575" bIns="28575" anchor="ctr"/>
            <a:lstStyle/>
            <a:p>
              <a:pPr>
                <a:defRPr sz="3000"/>
              </a:pPr>
              <a:endParaRPr sz="2250"/>
            </a:p>
          </p:txBody>
        </p:sp>
        <p:sp>
          <p:nvSpPr>
            <p:cNvPr id="62" name="Shape">
              <a:extLst>
                <a:ext uri="{FF2B5EF4-FFF2-40B4-BE49-F238E27FC236}">
                  <a16:creationId xmlns:a16="http://schemas.microsoft.com/office/drawing/2014/main" id="{0A2E6990-D068-4096-BFBB-7475654D0014}"/>
                </a:ext>
              </a:extLst>
            </p:cNvPr>
            <p:cNvSpPr/>
            <p:nvPr/>
          </p:nvSpPr>
          <p:spPr>
            <a:xfrm>
              <a:off x="7594526" y="2504585"/>
              <a:ext cx="204279" cy="176626"/>
            </a:xfrm>
            <a:custGeom>
              <a:avLst/>
              <a:gdLst/>
              <a:ahLst/>
              <a:cxnLst>
                <a:cxn ang="0">
                  <a:pos x="wd2" y="hd2"/>
                </a:cxn>
                <a:cxn ang="5400000">
                  <a:pos x="wd2" y="hd2"/>
                </a:cxn>
                <a:cxn ang="10800000">
                  <a:pos x="wd2" y="hd2"/>
                </a:cxn>
                <a:cxn ang="16200000">
                  <a:pos x="wd2" y="hd2"/>
                </a:cxn>
              </a:cxnLst>
              <a:rect l="0" t="0" r="r" b="b"/>
              <a:pathLst>
                <a:path w="19924" h="18411" extrusionOk="0">
                  <a:moveTo>
                    <a:pt x="0" y="18411"/>
                  </a:moveTo>
                  <a:cubicBezTo>
                    <a:pt x="3230" y="12324"/>
                    <a:pt x="7744" y="3677"/>
                    <a:pt x="12259" y="1339"/>
                  </a:cubicBezTo>
                  <a:cubicBezTo>
                    <a:pt x="20905" y="-3189"/>
                    <a:pt x="21600" y="4753"/>
                    <a:pt x="17502" y="10506"/>
                  </a:cubicBezTo>
                  <a:cubicBezTo>
                    <a:pt x="13543" y="16073"/>
                    <a:pt x="6737" y="18077"/>
                    <a:pt x="0" y="18411"/>
                  </a:cubicBezTo>
                  <a:close/>
                </a:path>
              </a:pathLst>
            </a:custGeom>
            <a:solidFill>
              <a:schemeClr val="accent4"/>
            </a:solidFill>
            <a:ln w="12700">
              <a:miter lim="400000"/>
            </a:ln>
          </p:spPr>
          <p:txBody>
            <a:bodyPr lIns="28575" tIns="28575" rIns="28575" bIns="28575" anchor="ctr"/>
            <a:lstStyle/>
            <a:p>
              <a:pPr>
                <a:defRPr sz="3000"/>
              </a:pPr>
              <a:endParaRPr sz="2250"/>
            </a:p>
          </p:txBody>
        </p:sp>
        <p:sp>
          <p:nvSpPr>
            <p:cNvPr id="63" name="Shape">
              <a:extLst>
                <a:ext uri="{FF2B5EF4-FFF2-40B4-BE49-F238E27FC236}">
                  <a16:creationId xmlns:a16="http://schemas.microsoft.com/office/drawing/2014/main" id="{B6DFDC71-63BF-4DEF-858A-DC3B53A313F0}"/>
                </a:ext>
              </a:extLst>
            </p:cNvPr>
            <p:cNvSpPr/>
            <p:nvPr/>
          </p:nvSpPr>
          <p:spPr>
            <a:xfrm>
              <a:off x="5280277" y="2540192"/>
              <a:ext cx="586751" cy="586757"/>
            </a:xfrm>
            <a:custGeom>
              <a:avLst/>
              <a:gdLst/>
              <a:ahLst/>
              <a:cxnLst>
                <a:cxn ang="0">
                  <a:pos x="wd2" y="hd2"/>
                </a:cxn>
                <a:cxn ang="5400000">
                  <a:pos x="wd2" y="hd2"/>
                </a:cxn>
                <a:cxn ang="10800000">
                  <a:pos x="wd2" y="hd2"/>
                </a:cxn>
                <a:cxn ang="16200000">
                  <a:pos x="wd2" y="hd2"/>
                </a:cxn>
              </a:cxnLst>
              <a:rect l="0" t="0" r="r" b="b"/>
              <a:pathLst>
                <a:path w="21600" h="21600" extrusionOk="0">
                  <a:moveTo>
                    <a:pt x="18952" y="13448"/>
                  </a:moveTo>
                  <a:cubicBezTo>
                    <a:pt x="20420" y="13448"/>
                    <a:pt x="21600" y="12255"/>
                    <a:pt x="21600" y="10800"/>
                  </a:cubicBezTo>
                  <a:cubicBezTo>
                    <a:pt x="21600" y="9345"/>
                    <a:pt x="20407" y="8152"/>
                    <a:pt x="18952" y="8152"/>
                  </a:cubicBezTo>
                  <a:cubicBezTo>
                    <a:pt x="18808" y="8152"/>
                    <a:pt x="18664" y="8179"/>
                    <a:pt x="18520" y="8192"/>
                  </a:cubicBezTo>
                  <a:cubicBezTo>
                    <a:pt x="18402" y="7838"/>
                    <a:pt x="18258" y="7510"/>
                    <a:pt x="18100" y="7183"/>
                  </a:cubicBezTo>
                  <a:cubicBezTo>
                    <a:pt x="18218" y="7104"/>
                    <a:pt x="18336" y="7012"/>
                    <a:pt x="18441" y="6907"/>
                  </a:cubicBezTo>
                  <a:cubicBezTo>
                    <a:pt x="19477" y="5872"/>
                    <a:pt x="19477" y="4194"/>
                    <a:pt x="18441" y="3159"/>
                  </a:cubicBezTo>
                  <a:cubicBezTo>
                    <a:pt x="17406" y="2123"/>
                    <a:pt x="15728" y="2123"/>
                    <a:pt x="14693" y="3159"/>
                  </a:cubicBezTo>
                  <a:cubicBezTo>
                    <a:pt x="14588" y="3264"/>
                    <a:pt x="14496" y="3382"/>
                    <a:pt x="14417" y="3500"/>
                  </a:cubicBezTo>
                  <a:cubicBezTo>
                    <a:pt x="14090" y="3342"/>
                    <a:pt x="13749" y="3198"/>
                    <a:pt x="13408" y="3080"/>
                  </a:cubicBezTo>
                  <a:cubicBezTo>
                    <a:pt x="13434" y="2936"/>
                    <a:pt x="13448" y="2792"/>
                    <a:pt x="13448" y="2648"/>
                  </a:cubicBezTo>
                  <a:cubicBezTo>
                    <a:pt x="13448" y="1180"/>
                    <a:pt x="12255" y="0"/>
                    <a:pt x="10800" y="0"/>
                  </a:cubicBezTo>
                  <a:cubicBezTo>
                    <a:pt x="9345" y="0"/>
                    <a:pt x="8152" y="1193"/>
                    <a:pt x="8152" y="2648"/>
                  </a:cubicBezTo>
                  <a:cubicBezTo>
                    <a:pt x="8152" y="2792"/>
                    <a:pt x="8179" y="2936"/>
                    <a:pt x="8192" y="3080"/>
                  </a:cubicBezTo>
                  <a:cubicBezTo>
                    <a:pt x="7838" y="3198"/>
                    <a:pt x="7510" y="3342"/>
                    <a:pt x="7183" y="3500"/>
                  </a:cubicBezTo>
                  <a:cubicBezTo>
                    <a:pt x="7104" y="3382"/>
                    <a:pt x="7012" y="3264"/>
                    <a:pt x="6907" y="3159"/>
                  </a:cubicBezTo>
                  <a:cubicBezTo>
                    <a:pt x="5872" y="2123"/>
                    <a:pt x="4194" y="2123"/>
                    <a:pt x="3159" y="3159"/>
                  </a:cubicBezTo>
                  <a:cubicBezTo>
                    <a:pt x="2123" y="4194"/>
                    <a:pt x="2123" y="5872"/>
                    <a:pt x="3159" y="6907"/>
                  </a:cubicBezTo>
                  <a:cubicBezTo>
                    <a:pt x="3264" y="7012"/>
                    <a:pt x="3382" y="7104"/>
                    <a:pt x="3500" y="7183"/>
                  </a:cubicBezTo>
                  <a:cubicBezTo>
                    <a:pt x="3342" y="7510"/>
                    <a:pt x="3198" y="7851"/>
                    <a:pt x="3080" y="8192"/>
                  </a:cubicBezTo>
                  <a:cubicBezTo>
                    <a:pt x="2936" y="8166"/>
                    <a:pt x="2792" y="8152"/>
                    <a:pt x="2648" y="8152"/>
                  </a:cubicBezTo>
                  <a:cubicBezTo>
                    <a:pt x="1180" y="8152"/>
                    <a:pt x="0" y="9345"/>
                    <a:pt x="0" y="10800"/>
                  </a:cubicBezTo>
                  <a:cubicBezTo>
                    <a:pt x="0" y="12255"/>
                    <a:pt x="1193" y="13448"/>
                    <a:pt x="2648" y="13448"/>
                  </a:cubicBezTo>
                  <a:cubicBezTo>
                    <a:pt x="2792" y="13448"/>
                    <a:pt x="2936" y="13421"/>
                    <a:pt x="3080" y="13408"/>
                  </a:cubicBezTo>
                  <a:cubicBezTo>
                    <a:pt x="3198" y="13762"/>
                    <a:pt x="3342" y="14090"/>
                    <a:pt x="3500" y="14417"/>
                  </a:cubicBezTo>
                  <a:cubicBezTo>
                    <a:pt x="3382" y="14496"/>
                    <a:pt x="3264" y="14588"/>
                    <a:pt x="3159" y="14693"/>
                  </a:cubicBezTo>
                  <a:cubicBezTo>
                    <a:pt x="2123" y="15728"/>
                    <a:pt x="2123" y="17406"/>
                    <a:pt x="3159" y="18441"/>
                  </a:cubicBezTo>
                  <a:cubicBezTo>
                    <a:pt x="4194" y="19477"/>
                    <a:pt x="5872" y="19477"/>
                    <a:pt x="6907" y="18441"/>
                  </a:cubicBezTo>
                  <a:cubicBezTo>
                    <a:pt x="7012" y="18336"/>
                    <a:pt x="7104" y="18218"/>
                    <a:pt x="7183" y="18100"/>
                  </a:cubicBezTo>
                  <a:cubicBezTo>
                    <a:pt x="7510" y="18258"/>
                    <a:pt x="7838" y="18402"/>
                    <a:pt x="8192" y="18520"/>
                  </a:cubicBezTo>
                  <a:cubicBezTo>
                    <a:pt x="8166" y="18664"/>
                    <a:pt x="8152" y="18808"/>
                    <a:pt x="8152" y="18952"/>
                  </a:cubicBezTo>
                  <a:cubicBezTo>
                    <a:pt x="8152" y="20420"/>
                    <a:pt x="9345" y="21600"/>
                    <a:pt x="10800" y="21600"/>
                  </a:cubicBezTo>
                  <a:cubicBezTo>
                    <a:pt x="12255" y="21600"/>
                    <a:pt x="13448" y="20407"/>
                    <a:pt x="13448" y="18952"/>
                  </a:cubicBezTo>
                  <a:cubicBezTo>
                    <a:pt x="13448" y="18808"/>
                    <a:pt x="13421" y="18664"/>
                    <a:pt x="13408" y="18520"/>
                  </a:cubicBezTo>
                  <a:cubicBezTo>
                    <a:pt x="13762" y="18402"/>
                    <a:pt x="14090" y="18258"/>
                    <a:pt x="14417" y="18100"/>
                  </a:cubicBezTo>
                  <a:cubicBezTo>
                    <a:pt x="14496" y="18218"/>
                    <a:pt x="14588" y="18336"/>
                    <a:pt x="14693" y="18441"/>
                  </a:cubicBezTo>
                  <a:cubicBezTo>
                    <a:pt x="15728" y="19477"/>
                    <a:pt x="17406" y="19477"/>
                    <a:pt x="18441" y="18441"/>
                  </a:cubicBezTo>
                  <a:cubicBezTo>
                    <a:pt x="19477" y="17406"/>
                    <a:pt x="19477" y="15728"/>
                    <a:pt x="18441" y="14693"/>
                  </a:cubicBezTo>
                  <a:cubicBezTo>
                    <a:pt x="18336" y="14588"/>
                    <a:pt x="18218" y="14496"/>
                    <a:pt x="18100" y="14417"/>
                  </a:cubicBezTo>
                  <a:cubicBezTo>
                    <a:pt x="18258" y="14090"/>
                    <a:pt x="18402" y="13762"/>
                    <a:pt x="18520" y="13408"/>
                  </a:cubicBezTo>
                  <a:cubicBezTo>
                    <a:pt x="18664" y="13434"/>
                    <a:pt x="18808" y="13448"/>
                    <a:pt x="18952" y="13448"/>
                  </a:cubicBezTo>
                  <a:close/>
                  <a:moveTo>
                    <a:pt x="10800" y="16567"/>
                  </a:moveTo>
                  <a:cubicBezTo>
                    <a:pt x="7615" y="16567"/>
                    <a:pt x="5033" y="13985"/>
                    <a:pt x="5033" y="10800"/>
                  </a:cubicBezTo>
                  <a:cubicBezTo>
                    <a:pt x="5033" y="7615"/>
                    <a:pt x="7615" y="5033"/>
                    <a:pt x="10800" y="5033"/>
                  </a:cubicBezTo>
                  <a:cubicBezTo>
                    <a:pt x="13985" y="5033"/>
                    <a:pt x="16567" y="7615"/>
                    <a:pt x="16567" y="10800"/>
                  </a:cubicBezTo>
                  <a:cubicBezTo>
                    <a:pt x="16567" y="13985"/>
                    <a:pt x="13985" y="16567"/>
                    <a:pt x="10800" y="16567"/>
                  </a:cubicBezTo>
                  <a:close/>
                </a:path>
              </a:pathLst>
            </a:custGeom>
            <a:solidFill>
              <a:srgbClr val="060708"/>
            </a:solidFill>
            <a:ln w="12700">
              <a:miter lim="400000"/>
            </a:ln>
          </p:spPr>
          <p:txBody>
            <a:bodyPr lIns="28575" tIns="28575" rIns="28575" bIns="28575" anchor="ctr"/>
            <a:lstStyle/>
            <a:p>
              <a:pPr>
                <a:defRPr sz="3000"/>
              </a:pPr>
              <a:endParaRPr sz="2250"/>
            </a:p>
          </p:txBody>
        </p:sp>
        <p:sp>
          <p:nvSpPr>
            <p:cNvPr id="64" name="Shape">
              <a:extLst>
                <a:ext uri="{FF2B5EF4-FFF2-40B4-BE49-F238E27FC236}">
                  <a16:creationId xmlns:a16="http://schemas.microsoft.com/office/drawing/2014/main" id="{40C53074-C420-4E9C-9C8C-0A9807FA1E6B}"/>
                </a:ext>
              </a:extLst>
            </p:cNvPr>
            <p:cNvSpPr/>
            <p:nvPr/>
          </p:nvSpPr>
          <p:spPr>
            <a:xfrm>
              <a:off x="4105351" y="2789418"/>
              <a:ext cx="399483" cy="399478"/>
            </a:xfrm>
            <a:custGeom>
              <a:avLst/>
              <a:gdLst/>
              <a:ahLst/>
              <a:cxnLst>
                <a:cxn ang="0">
                  <a:pos x="wd2" y="hd2"/>
                </a:cxn>
                <a:cxn ang="5400000">
                  <a:pos x="wd2" y="hd2"/>
                </a:cxn>
                <a:cxn ang="10800000">
                  <a:pos x="wd2" y="hd2"/>
                </a:cxn>
                <a:cxn ang="16200000">
                  <a:pos x="wd2" y="hd2"/>
                </a:cxn>
              </a:cxnLst>
              <a:rect l="0" t="0" r="r" b="b"/>
              <a:pathLst>
                <a:path w="21600" h="21600" extrusionOk="0">
                  <a:moveTo>
                    <a:pt x="18943" y="13457"/>
                  </a:moveTo>
                  <a:cubicBezTo>
                    <a:pt x="20406" y="13457"/>
                    <a:pt x="21600" y="12263"/>
                    <a:pt x="21600" y="10800"/>
                  </a:cubicBezTo>
                  <a:cubicBezTo>
                    <a:pt x="21600" y="9337"/>
                    <a:pt x="20406" y="8143"/>
                    <a:pt x="18943" y="8143"/>
                  </a:cubicBezTo>
                  <a:cubicBezTo>
                    <a:pt x="18789" y="8143"/>
                    <a:pt x="18655" y="8163"/>
                    <a:pt x="18520" y="8182"/>
                  </a:cubicBezTo>
                  <a:cubicBezTo>
                    <a:pt x="18404" y="7835"/>
                    <a:pt x="18270" y="7489"/>
                    <a:pt x="18096" y="7181"/>
                  </a:cubicBezTo>
                  <a:cubicBezTo>
                    <a:pt x="18212" y="7104"/>
                    <a:pt x="18327" y="7007"/>
                    <a:pt x="18443" y="6911"/>
                  </a:cubicBezTo>
                  <a:cubicBezTo>
                    <a:pt x="19482" y="5872"/>
                    <a:pt x="19482" y="4197"/>
                    <a:pt x="18443" y="3157"/>
                  </a:cubicBezTo>
                  <a:cubicBezTo>
                    <a:pt x="17403" y="2117"/>
                    <a:pt x="15728" y="2118"/>
                    <a:pt x="14689" y="3157"/>
                  </a:cubicBezTo>
                  <a:cubicBezTo>
                    <a:pt x="14593" y="3253"/>
                    <a:pt x="14496" y="3369"/>
                    <a:pt x="14419" y="3504"/>
                  </a:cubicBezTo>
                  <a:cubicBezTo>
                    <a:pt x="14092" y="3350"/>
                    <a:pt x="13765" y="3196"/>
                    <a:pt x="13418" y="3080"/>
                  </a:cubicBezTo>
                  <a:cubicBezTo>
                    <a:pt x="13437" y="2945"/>
                    <a:pt x="13457" y="2791"/>
                    <a:pt x="13457" y="2657"/>
                  </a:cubicBezTo>
                  <a:cubicBezTo>
                    <a:pt x="13457" y="1194"/>
                    <a:pt x="12263" y="0"/>
                    <a:pt x="10800" y="0"/>
                  </a:cubicBezTo>
                  <a:cubicBezTo>
                    <a:pt x="9337" y="0"/>
                    <a:pt x="8143" y="1194"/>
                    <a:pt x="8143" y="2657"/>
                  </a:cubicBezTo>
                  <a:cubicBezTo>
                    <a:pt x="8143" y="2811"/>
                    <a:pt x="8163" y="2946"/>
                    <a:pt x="8182" y="3080"/>
                  </a:cubicBezTo>
                  <a:cubicBezTo>
                    <a:pt x="7835" y="3196"/>
                    <a:pt x="7489" y="3330"/>
                    <a:pt x="7181" y="3504"/>
                  </a:cubicBezTo>
                  <a:cubicBezTo>
                    <a:pt x="7104" y="3388"/>
                    <a:pt x="7008" y="3273"/>
                    <a:pt x="6911" y="3157"/>
                  </a:cubicBezTo>
                  <a:cubicBezTo>
                    <a:pt x="5872" y="2118"/>
                    <a:pt x="4197" y="2118"/>
                    <a:pt x="3157" y="3157"/>
                  </a:cubicBezTo>
                  <a:cubicBezTo>
                    <a:pt x="2118" y="4197"/>
                    <a:pt x="2118" y="5872"/>
                    <a:pt x="3157" y="6911"/>
                  </a:cubicBezTo>
                  <a:cubicBezTo>
                    <a:pt x="3253" y="7007"/>
                    <a:pt x="3369" y="7104"/>
                    <a:pt x="3504" y="7181"/>
                  </a:cubicBezTo>
                  <a:cubicBezTo>
                    <a:pt x="3350" y="7508"/>
                    <a:pt x="3196" y="7835"/>
                    <a:pt x="3080" y="8182"/>
                  </a:cubicBezTo>
                  <a:cubicBezTo>
                    <a:pt x="2945" y="8163"/>
                    <a:pt x="2791" y="8143"/>
                    <a:pt x="2657" y="8143"/>
                  </a:cubicBezTo>
                  <a:cubicBezTo>
                    <a:pt x="1194" y="8143"/>
                    <a:pt x="0" y="9337"/>
                    <a:pt x="0" y="10800"/>
                  </a:cubicBezTo>
                  <a:cubicBezTo>
                    <a:pt x="0" y="12263"/>
                    <a:pt x="1194" y="13457"/>
                    <a:pt x="2657" y="13457"/>
                  </a:cubicBezTo>
                  <a:cubicBezTo>
                    <a:pt x="2811" y="13457"/>
                    <a:pt x="2945" y="13437"/>
                    <a:pt x="3080" y="13418"/>
                  </a:cubicBezTo>
                  <a:cubicBezTo>
                    <a:pt x="3196" y="13765"/>
                    <a:pt x="3330" y="14111"/>
                    <a:pt x="3504" y="14419"/>
                  </a:cubicBezTo>
                  <a:cubicBezTo>
                    <a:pt x="3388" y="14496"/>
                    <a:pt x="3273" y="14593"/>
                    <a:pt x="3157" y="14689"/>
                  </a:cubicBezTo>
                  <a:cubicBezTo>
                    <a:pt x="2118" y="15728"/>
                    <a:pt x="2118" y="17403"/>
                    <a:pt x="3157" y="18443"/>
                  </a:cubicBezTo>
                  <a:cubicBezTo>
                    <a:pt x="4197" y="19482"/>
                    <a:pt x="5872" y="19482"/>
                    <a:pt x="6911" y="18443"/>
                  </a:cubicBezTo>
                  <a:cubicBezTo>
                    <a:pt x="7007" y="18347"/>
                    <a:pt x="7104" y="18231"/>
                    <a:pt x="7181" y="18096"/>
                  </a:cubicBezTo>
                  <a:cubicBezTo>
                    <a:pt x="7508" y="18250"/>
                    <a:pt x="7835" y="18404"/>
                    <a:pt x="8182" y="18520"/>
                  </a:cubicBezTo>
                  <a:cubicBezTo>
                    <a:pt x="8163" y="18655"/>
                    <a:pt x="8143" y="18809"/>
                    <a:pt x="8143" y="18943"/>
                  </a:cubicBezTo>
                  <a:cubicBezTo>
                    <a:pt x="8143" y="20406"/>
                    <a:pt x="9337" y="21600"/>
                    <a:pt x="10800" y="21600"/>
                  </a:cubicBezTo>
                  <a:cubicBezTo>
                    <a:pt x="12263" y="21600"/>
                    <a:pt x="13457" y="20406"/>
                    <a:pt x="13457" y="18943"/>
                  </a:cubicBezTo>
                  <a:cubicBezTo>
                    <a:pt x="13457" y="18789"/>
                    <a:pt x="13437" y="18654"/>
                    <a:pt x="13418" y="18520"/>
                  </a:cubicBezTo>
                  <a:cubicBezTo>
                    <a:pt x="13765" y="18404"/>
                    <a:pt x="14111" y="18270"/>
                    <a:pt x="14419" y="18096"/>
                  </a:cubicBezTo>
                  <a:cubicBezTo>
                    <a:pt x="14496" y="18212"/>
                    <a:pt x="14592" y="18327"/>
                    <a:pt x="14689" y="18443"/>
                  </a:cubicBezTo>
                  <a:cubicBezTo>
                    <a:pt x="15728" y="19482"/>
                    <a:pt x="17403" y="19482"/>
                    <a:pt x="18443" y="18443"/>
                  </a:cubicBezTo>
                  <a:cubicBezTo>
                    <a:pt x="19482" y="17403"/>
                    <a:pt x="19482" y="15728"/>
                    <a:pt x="18443" y="14689"/>
                  </a:cubicBezTo>
                  <a:cubicBezTo>
                    <a:pt x="18347" y="14593"/>
                    <a:pt x="18231" y="14496"/>
                    <a:pt x="18096" y="14419"/>
                  </a:cubicBezTo>
                  <a:cubicBezTo>
                    <a:pt x="18250" y="14092"/>
                    <a:pt x="18404" y="13765"/>
                    <a:pt x="18520" y="13418"/>
                  </a:cubicBezTo>
                  <a:cubicBezTo>
                    <a:pt x="18655" y="13437"/>
                    <a:pt x="18809" y="13457"/>
                    <a:pt x="18943" y="13457"/>
                  </a:cubicBezTo>
                  <a:close/>
                  <a:moveTo>
                    <a:pt x="10800" y="16575"/>
                  </a:moveTo>
                  <a:cubicBezTo>
                    <a:pt x="7624" y="16575"/>
                    <a:pt x="5044" y="13996"/>
                    <a:pt x="5044" y="10819"/>
                  </a:cubicBezTo>
                  <a:cubicBezTo>
                    <a:pt x="5044" y="7643"/>
                    <a:pt x="7624" y="5063"/>
                    <a:pt x="10800" y="5063"/>
                  </a:cubicBezTo>
                  <a:cubicBezTo>
                    <a:pt x="13976" y="5063"/>
                    <a:pt x="16556" y="7643"/>
                    <a:pt x="16556" y="10819"/>
                  </a:cubicBezTo>
                  <a:cubicBezTo>
                    <a:pt x="16556" y="13996"/>
                    <a:pt x="13976" y="16575"/>
                    <a:pt x="10800" y="16575"/>
                  </a:cubicBezTo>
                  <a:close/>
                </a:path>
              </a:pathLst>
            </a:custGeom>
            <a:solidFill>
              <a:srgbClr val="060708"/>
            </a:solidFill>
            <a:ln w="12700">
              <a:miter lim="400000"/>
            </a:ln>
          </p:spPr>
          <p:txBody>
            <a:bodyPr lIns="28575" tIns="28575" rIns="28575" bIns="28575" anchor="ctr"/>
            <a:lstStyle/>
            <a:p>
              <a:pPr>
                <a:defRPr sz="3000"/>
              </a:pPr>
              <a:endParaRPr sz="2250"/>
            </a:p>
          </p:txBody>
        </p:sp>
        <p:sp>
          <p:nvSpPr>
            <p:cNvPr id="65" name="Shape">
              <a:extLst>
                <a:ext uri="{FF2B5EF4-FFF2-40B4-BE49-F238E27FC236}">
                  <a16:creationId xmlns:a16="http://schemas.microsoft.com/office/drawing/2014/main" id="{2748675A-89F4-4398-90F2-1838350E381F}"/>
                </a:ext>
              </a:extLst>
            </p:cNvPr>
            <p:cNvSpPr/>
            <p:nvPr/>
          </p:nvSpPr>
          <p:spPr>
            <a:xfrm>
              <a:off x="5173468" y="3038642"/>
              <a:ext cx="340378" cy="340370"/>
            </a:xfrm>
            <a:custGeom>
              <a:avLst/>
              <a:gdLst/>
              <a:ahLst/>
              <a:cxnLst>
                <a:cxn ang="0">
                  <a:pos x="wd2" y="hd2"/>
                </a:cxn>
                <a:cxn ang="5400000">
                  <a:pos x="wd2" y="hd2"/>
                </a:cxn>
                <a:cxn ang="10800000">
                  <a:pos x="wd2" y="hd2"/>
                </a:cxn>
                <a:cxn ang="16200000">
                  <a:pos x="wd2" y="hd2"/>
                </a:cxn>
              </a:cxnLst>
              <a:rect l="0" t="0" r="r" b="b"/>
              <a:pathLst>
                <a:path w="21600" h="21600" extrusionOk="0">
                  <a:moveTo>
                    <a:pt x="18956" y="13444"/>
                  </a:moveTo>
                  <a:cubicBezTo>
                    <a:pt x="20425" y="13444"/>
                    <a:pt x="21600" y="12246"/>
                    <a:pt x="21600" y="10800"/>
                  </a:cubicBezTo>
                  <a:cubicBezTo>
                    <a:pt x="21600" y="9331"/>
                    <a:pt x="20403" y="8156"/>
                    <a:pt x="18956" y="8156"/>
                  </a:cubicBezTo>
                  <a:cubicBezTo>
                    <a:pt x="18798" y="8156"/>
                    <a:pt x="18663" y="8179"/>
                    <a:pt x="18527" y="8202"/>
                  </a:cubicBezTo>
                  <a:cubicBezTo>
                    <a:pt x="18414" y="7863"/>
                    <a:pt x="18279" y="7524"/>
                    <a:pt x="18098" y="7185"/>
                  </a:cubicBezTo>
                  <a:cubicBezTo>
                    <a:pt x="18211" y="7095"/>
                    <a:pt x="18324" y="7004"/>
                    <a:pt x="18437" y="6914"/>
                  </a:cubicBezTo>
                  <a:cubicBezTo>
                    <a:pt x="19476" y="5874"/>
                    <a:pt x="19476" y="4202"/>
                    <a:pt x="18437" y="3163"/>
                  </a:cubicBezTo>
                  <a:cubicBezTo>
                    <a:pt x="17398" y="2124"/>
                    <a:pt x="15726" y="2124"/>
                    <a:pt x="14686" y="3163"/>
                  </a:cubicBezTo>
                  <a:cubicBezTo>
                    <a:pt x="14573" y="3276"/>
                    <a:pt x="14483" y="3389"/>
                    <a:pt x="14415" y="3502"/>
                  </a:cubicBezTo>
                  <a:cubicBezTo>
                    <a:pt x="14099" y="3344"/>
                    <a:pt x="13760" y="3208"/>
                    <a:pt x="13398" y="3073"/>
                  </a:cubicBezTo>
                  <a:cubicBezTo>
                    <a:pt x="13421" y="2937"/>
                    <a:pt x="13444" y="2779"/>
                    <a:pt x="13444" y="2644"/>
                  </a:cubicBezTo>
                  <a:cubicBezTo>
                    <a:pt x="13444" y="1175"/>
                    <a:pt x="12246" y="0"/>
                    <a:pt x="10800" y="0"/>
                  </a:cubicBezTo>
                  <a:cubicBezTo>
                    <a:pt x="9331" y="0"/>
                    <a:pt x="8156" y="1198"/>
                    <a:pt x="8156" y="2644"/>
                  </a:cubicBezTo>
                  <a:cubicBezTo>
                    <a:pt x="8156" y="2802"/>
                    <a:pt x="8179" y="2937"/>
                    <a:pt x="8202" y="3073"/>
                  </a:cubicBezTo>
                  <a:cubicBezTo>
                    <a:pt x="7863" y="3186"/>
                    <a:pt x="7524" y="3321"/>
                    <a:pt x="7185" y="3502"/>
                  </a:cubicBezTo>
                  <a:cubicBezTo>
                    <a:pt x="7095" y="3389"/>
                    <a:pt x="7004" y="3276"/>
                    <a:pt x="6914" y="3163"/>
                  </a:cubicBezTo>
                  <a:cubicBezTo>
                    <a:pt x="5874" y="2124"/>
                    <a:pt x="4202" y="2124"/>
                    <a:pt x="3163" y="3163"/>
                  </a:cubicBezTo>
                  <a:cubicBezTo>
                    <a:pt x="2124" y="4203"/>
                    <a:pt x="2124" y="5875"/>
                    <a:pt x="3163" y="6914"/>
                  </a:cubicBezTo>
                  <a:cubicBezTo>
                    <a:pt x="3276" y="7027"/>
                    <a:pt x="3389" y="7117"/>
                    <a:pt x="3502" y="7185"/>
                  </a:cubicBezTo>
                  <a:cubicBezTo>
                    <a:pt x="3344" y="7501"/>
                    <a:pt x="3208" y="7840"/>
                    <a:pt x="3073" y="8202"/>
                  </a:cubicBezTo>
                  <a:cubicBezTo>
                    <a:pt x="2937" y="8179"/>
                    <a:pt x="2779" y="8156"/>
                    <a:pt x="2644" y="8156"/>
                  </a:cubicBezTo>
                  <a:cubicBezTo>
                    <a:pt x="1175" y="8156"/>
                    <a:pt x="0" y="9354"/>
                    <a:pt x="0" y="10800"/>
                  </a:cubicBezTo>
                  <a:cubicBezTo>
                    <a:pt x="0" y="12269"/>
                    <a:pt x="1197" y="13444"/>
                    <a:pt x="2644" y="13444"/>
                  </a:cubicBezTo>
                  <a:cubicBezTo>
                    <a:pt x="2802" y="13444"/>
                    <a:pt x="2937" y="13421"/>
                    <a:pt x="3073" y="13398"/>
                  </a:cubicBezTo>
                  <a:cubicBezTo>
                    <a:pt x="3186" y="13737"/>
                    <a:pt x="3321" y="14076"/>
                    <a:pt x="3502" y="14415"/>
                  </a:cubicBezTo>
                  <a:cubicBezTo>
                    <a:pt x="3389" y="14505"/>
                    <a:pt x="3276" y="14596"/>
                    <a:pt x="3163" y="14686"/>
                  </a:cubicBezTo>
                  <a:cubicBezTo>
                    <a:pt x="2124" y="15726"/>
                    <a:pt x="2124" y="17398"/>
                    <a:pt x="3163" y="18437"/>
                  </a:cubicBezTo>
                  <a:cubicBezTo>
                    <a:pt x="4202" y="19476"/>
                    <a:pt x="5874" y="19476"/>
                    <a:pt x="6914" y="18437"/>
                  </a:cubicBezTo>
                  <a:cubicBezTo>
                    <a:pt x="7027" y="18324"/>
                    <a:pt x="7117" y="18211"/>
                    <a:pt x="7185" y="18098"/>
                  </a:cubicBezTo>
                  <a:cubicBezTo>
                    <a:pt x="7501" y="18256"/>
                    <a:pt x="7840" y="18392"/>
                    <a:pt x="8202" y="18527"/>
                  </a:cubicBezTo>
                  <a:cubicBezTo>
                    <a:pt x="8179" y="18663"/>
                    <a:pt x="8156" y="18821"/>
                    <a:pt x="8156" y="18956"/>
                  </a:cubicBezTo>
                  <a:cubicBezTo>
                    <a:pt x="8156" y="20425"/>
                    <a:pt x="9354" y="21600"/>
                    <a:pt x="10800" y="21600"/>
                  </a:cubicBezTo>
                  <a:cubicBezTo>
                    <a:pt x="12269" y="21600"/>
                    <a:pt x="13444" y="20402"/>
                    <a:pt x="13444" y="18956"/>
                  </a:cubicBezTo>
                  <a:cubicBezTo>
                    <a:pt x="13444" y="18798"/>
                    <a:pt x="13421" y="18663"/>
                    <a:pt x="13398" y="18527"/>
                  </a:cubicBezTo>
                  <a:cubicBezTo>
                    <a:pt x="13737" y="18414"/>
                    <a:pt x="14076" y="18279"/>
                    <a:pt x="14415" y="18098"/>
                  </a:cubicBezTo>
                  <a:cubicBezTo>
                    <a:pt x="14505" y="18211"/>
                    <a:pt x="14596" y="18324"/>
                    <a:pt x="14686" y="18437"/>
                  </a:cubicBezTo>
                  <a:cubicBezTo>
                    <a:pt x="15726" y="19476"/>
                    <a:pt x="17398" y="19476"/>
                    <a:pt x="18437" y="18437"/>
                  </a:cubicBezTo>
                  <a:cubicBezTo>
                    <a:pt x="19476" y="17397"/>
                    <a:pt x="19476" y="15725"/>
                    <a:pt x="18437" y="14686"/>
                  </a:cubicBezTo>
                  <a:cubicBezTo>
                    <a:pt x="18324" y="14573"/>
                    <a:pt x="18211" y="14483"/>
                    <a:pt x="18098" y="14415"/>
                  </a:cubicBezTo>
                  <a:cubicBezTo>
                    <a:pt x="18256" y="14099"/>
                    <a:pt x="18392" y="13760"/>
                    <a:pt x="18527" y="13398"/>
                  </a:cubicBezTo>
                  <a:cubicBezTo>
                    <a:pt x="18663" y="13421"/>
                    <a:pt x="18798" y="13444"/>
                    <a:pt x="18956" y="13444"/>
                  </a:cubicBezTo>
                  <a:close/>
                  <a:moveTo>
                    <a:pt x="10777" y="16562"/>
                  </a:moveTo>
                  <a:cubicBezTo>
                    <a:pt x="7592" y="16562"/>
                    <a:pt x="4993" y="13986"/>
                    <a:pt x="4993" y="10777"/>
                  </a:cubicBezTo>
                  <a:cubicBezTo>
                    <a:pt x="4993" y="7592"/>
                    <a:pt x="7569" y="4993"/>
                    <a:pt x="10777" y="4993"/>
                  </a:cubicBezTo>
                  <a:cubicBezTo>
                    <a:pt x="13963" y="4993"/>
                    <a:pt x="16561" y="7569"/>
                    <a:pt x="16561" y="10777"/>
                  </a:cubicBezTo>
                  <a:cubicBezTo>
                    <a:pt x="16561" y="13986"/>
                    <a:pt x="13963" y="16562"/>
                    <a:pt x="10777" y="16562"/>
                  </a:cubicBezTo>
                  <a:close/>
                </a:path>
              </a:pathLst>
            </a:custGeom>
            <a:solidFill>
              <a:srgbClr val="2EC6ED"/>
            </a:solidFill>
            <a:ln w="12700">
              <a:miter lim="400000"/>
            </a:ln>
          </p:spPr>
          <p:txBody>
            <a:bodyPr lIns="28575" tIns="28575" rIns="28575" bIns="28575" anchor="ctr"/>
            <a:lstStyle/>
            <a:p>
              <a:pPr>
                <a:defRPr sz="3000"/>
              </a:pPr>
              <a:endParaRPr sz="2250"/>
            </a:p>
          </p:txBody>
        </p:sp>
        <p:sp>
          <p:nvSpPr>
            <p:cNvPr id="66" name="Shape">
              <a:extLst>
                <a:ext uri="{FF2B5EF4-FFF2-40B4-BE49-F238E27FC236}">
                  <a16:creationId xmlns:a16="http://schemas.microsoft.com/office/drawing/2014/main" id="{7ED02537-E866-4EB2-8572-A38D5F6914FB}"/>
                </a:ext>
              </a:extLst>
            </p:cNvPr>
            <p:cNvSpPr/>
            <p:nvPr/>
          </p:nvSpPr>
          <p:spPr>
            <a:xfrm>
              <a:off x="4924242" y="2789416"/>
              <a:ext cx="340378" cy="340370"/>
            </a:xfrm>
            <a:custGeom>
              <a:avLst/>
              <a:gdLst/>
              <a:ahLst/>
              <a:cxnLst>
                <a:cxn ang="0">
                  <a:pos x="wd2" y="hd2"/>
                </a:cxn>
                <a:cxn ang="5400000">
                  <a:pos x="wd2" y="hd2"/>
                </a:cxn>
                <a:cxn ang="10800000">
                  <a:pos x="wd2" y="hd2"/>
                </a:cxn>
                <a:cxn ang="16200000">
                  <a:pos x="wd2" y="hd2"/>
                </a:cxn>
              </a:cxnLst>
              <a:rect l="0" t="0" r="r" b="b"/>
              <a:pathLst>
                <a:path w="21600" h="21600" extrusionOk="0">
                  <a:moveTo>
                    <a:pt x="18956" y="13444"/>
                  </a:moveTo>
                  <a:cubicBezTo>
                    <a:pt x="20425" y="13444"/>
                    <a:pt x="21600" y="12246"/>
                    <a:pt x="21600" y="10800"/>
                  </a:cubicBezTo>
                  <a:cubicBezTo>
                    <a:pt x="21600" y="9331"/>
                    <a:pt x="20403" y="8156"/>
                    <a:pt x="18956" y="8156"/>
                  </a:cubicBezTo>
                  <a:cubicBezTo>
                    <a:pt x="18798" y="8156"/>
                    <a:pt x="18663" y="8179"/>
                    <a:pt x="18527" y="8202"/>
                  </a:cubicBezTo>
                  <a:cubicBezTo>
                    <a:pt x="18414" y="7863"/>
                    <a:pt x="18279" y="7524"/>
                    <a:pt x="18098" y="7185"/>
                  </a:cubicBezTo>
                  <a:cubicBezTo>
                    <a:pt x="18211" y="7095"/>
                    <a:pt x="18324" y="7004"/>
                    <a:pt x="18437" y="6914"/>
                  </a:cubicBezTo>
                  <a:cubicBezTo>
                    <a:pt x="19476" y="5874"/>
                    <a:pt x="19476" y="4202"/>
                    <a:pt x="18437" y="3163"/>
                  </a:cubicBezTo>
                  <a:cubicBezTo>
                    <a:pt x="17398" y="2124"/>
                    <a:pt x="15726" y="2124"/>
                    <a:pt x="14686" y="3163"/>
                  </a:cubicBezTo>
                  <a:cubicBezTo>
                    <a:pt x="14573" y="3276"/>
                    <a:pt x="14483" y="3389"/>
                    <a:pt x="14415" y="3502"/>
                  </a:cubicBezTo>
                  <a:cubicBezTo>
                    <a:pt x="14099" y="3344"/>
                    <a:pt x="13760" y="3208"/>
                    <a:pt x="13398" y="3073"/>
                  </a:cubicBezTo>
                  <a:cubicBezTo>
                    <a:pt x="13421" y="2937"/>
                    <a:pt x="13444" y="2779"/>
                    <a:pt x="13444" y="2644"/>
                  </a:cubicBezTo>
                  <a:cubicBezTo>
                    <a:pt x="13444" y="1175"/>
                    <a:pt x="12246" y="0"/>
                    <a:pt x="10800" y="0"/>
                  </a:cubicBezTo>
                  <a:cubicBezTo>
                    <a:pt x="9331" y="0"/>
                    <a:pt x="8156" y="1198"/>
                    <a:pt x="8156" y="2644"/>
                  </a:cubicBezTo>
                  <a:cubicBezTo>
                    <a:pt x="8156" y="2802"/>
                    <a:pt x="8179" y="2937"/>
                    <a:pt x="8202" y="3073"/>
                  </a:cubicBezTo>
                  <a:cubicBezTo>
                    <a:pt x="7863" y="3186"/>
                    <a:pt x="7524" y="3321"/>
                    <a:pt x="7185" y="3502"/>
                  </a:cubicBezTo>
                  <a:cubicBezTo>
                    <a:pt x="7095" y="3389"/>
                    <a:pt x="7004" y="3276"/>
                    <a:pt x="6914" y="3163"/>
                  </a:cubicBezTo>
                  <a:cubicBezTo>
                    <a:pt x="5874" y="2124"/>
                    <a:pt x="4202" y="2124"/>
                    <a:pt x="3163" y="3163"/>
                  </a:cubicBezTo>
                  <a:cubicBezTo>
                    <a:pt x="2124" y="4203"/>
                    <a:pt x="2124" y="5875"/>
                    <a:pt x="3163" y="6914"/>
                  </a:cubicBezTo>
                  <a:cubicBezTo>
                    <a:pt x="3276" y="7027"/>
                    <a:pt x="3389" y="7117"/>
                    <a:pt x="3502" y="7185"/>
                  </a:cubicBezTo>
                  <a:cubicBezTo>
                    <a:pt x="3344" y="7501"/>
                    <a:pt x="3208" y="7840"/>
                    <a:pt x="3073" y="8202"/>
                  </a:cubicBezTo>
                  <a:cubicBezTo>
                    <a:pt x="2937" y="8179"/>
                    <a:pt x="2779" y="8156"/>
                    <a:pt x="2644" y="8156"/>
                  </a:cubicBezTo>
                  <a:cubicBezTo>
                    <a:pt x="1175" y="8156"/>
                    <a:pt x="0" y="9354"/>
                    <a:pt x="0" y="10800"/>
                  </a:cubicBezTo>
                  <a:cubicBezTo>
                    <a:pt x="0" y="12269"/>
                    <a:pt x="1197" y="13444"/>
                    <a:pt x="2644" y="13444"/>
                  </a:cubicBezTo>
                  <a:cubicBezTo>
                    <a:pt x="2802" y="13444"/>
                    <a:pt x="2937" y="13421"/>
                    <a:pt x="3073" y="13398"/>
                  </a:cubicBezTo>
                  <a:cubicBezTo>
                    <a:pt x="3186" y="13737"/>
                    <a:pt x="3321" y="14076"/>
                    <a:pt x="3502" y="14415"/>
                  </a:cubicBezTo>
                  <a:cubicBezTo>
                    <a:pt x="3389" y="14505"/>
                    <a:pt x="3276" y="14596"/>
                    <a:pt x="3163" y="14686"/>
                  </a:cubicBezTo>
                  <a:cubicBezTo>
                    <a:pt x="2124" y="15726"/>
                    <a:pt x="2124" y="17398"/>
                    <a:pt x="3163" y="18437"/>
                  </a:cubicBezTo>
                  <a:cubicBezTo>
                    <a:pt x="4202" y="19476"/>
                    <a:pt x="5874" y="19476"/>
                    <a:pt x="6914" y="18437"/>
                  </a:cubicBezTo>
                  <a:cubicBezTo>
                    <a:pt x="7027" y="18324"/>
                    <a:pt x="7117" y="18211"/>
                    <a:pt x="7185" y="18098"/>
                  </a:cubicBezTo>
                  <a:cubicBezTo>
                    <a:pt x="7501" y="18256"/>
                    <a:pt x="7840" y="18392"/>
                    <a:pt x="8202" y="18527"/>
                  </a:cubicBezTo>
                  <a:cubicBezTo>
                    <a:pt x="8179" y="18663"/>
                    <a:pt x="8156" y="18821"/>
                    <a:pt x="8156" y="18956"/>
                  </a:cubicBezTo>
                  <a:cubicBezTo>
                    <a:pt x="8156" y="20425"/>
                    <a:pt x="9354" y="21600"/>
                    <a:pt x="10800" y="21600"/>
                  </a:cubicBezTo>
                  <a:cubicBezTo>
                    <a:pt x="12269" y="21600"/>
                    <a:pt x="13444" y="20402"/>
                    <a:pt x="13444" y="18956"/>
                  </a:cubicBezTo>
                  <a:cubicBezTo>
                    <a:pt x="13444" y="18798"/>
                    <a:pt x="13421" y="18663"/>
                    <a:pt x="13398" y="18527"/>
                  </a:cubicBezTo>
                  <a:cubicBezTo>
                    <a:pt x="13737" y="18414"/>
                    <a:pt x="14076" y="18279"/>
                    <a:pt x="14415" y="18098"/>
                  </a:cubicBezTo>
                  <a:cubicBezTo>
                    <a:pt x="14505" y="18211"/>
                    <a:pt x="14596" y="18324"/>
                    <a:pt x="14686" y="18437"/>
                  </a:cubicBezTo>
                  <a:cubicBezTo>
                    <a:pt x="15726" y="19476"/>
                    <a:pt x="17398" y="19476"/>
                    <a:pt x="18437" y="18437"/>
                  </a:cubicBezTo>
                  <a:cubicBezTo>
                    <a:pt x="19476" y="17397"/>
                    <a:pt x="19476" y="15725"/>
                    <a:pt x="18437" y="14686"/>
                  </a:cubicBezTo>
                  <a:cubicBezTo>
                    <a:pt x="18324" y="14573"/>
                    <a:pt x="18211" y="14483"/>
                    <a:pt x="18098" y="14415"/>
                  </a:cubicBezTo>
                  <a:cubicBezTo>
                    <a:pt x="18256" y="14099"/>
                    <a:pt x="18392" y="13760"/>
                    <a:pt x="18527" y="13398"/>
                  </a:cubicBezTo>
                  <a:cubicBezTo>
                    <a:pt x="18663" y="13421"/>
                    <a:pt x="18821" y="13444"/>
                    <a:pt x="18956" y="13444"/>
                  </a:cubicBezTo>
                  <a:close/>
                  <a:moveTo>
                    <a:pt x="10800" y="16562"/>
                  </a:moveTo>
                  <a:cubicBezTo>
                    <a:pt x="7614" y="16562"/>
                    <a:pt x="5016" y="13986"/>
                    <a:pt x="5016" y="10777"/>
                  </a:cubicBezTo>
                  <a:cubicBezTo>
                    <a:pt x="5016" y="7592"/>
                    <a:pt x="7592" y="4993"/>
                    <a:pt x="10800" y="4993"/>
                  </a:cubicBezTo>
                  <a:cubicBezTo>
                    <a:pt x="14008" y="4993"/>
                    <a:pt x="16584" y="7569"/>
                    <a:pt x="16584" y="10777"/>
                  </a:cubicBezTo>
                  <a:cubicBezTo>
                    <a:pt x="16562" y="13963"/>
                    <a:pt x="13986" y="16562"/>
                    <a:pt x="10800" y="16562"/>
                  </a:cubicBezTo>
                  <a:close/>
                </a:path>
              </a:pathLst>
            </a:custGeom>
            <a:solidFill>
              <a:schemeClr val="accent2"/>
            </a:solidFill>
            <a:ln w="12700">
              <a:miter lim="400000"/>
            </a:ln>
          </p:spPr>
          <p:txBody>
            <a:bodyPr lIns="28575" tIns="28575" rIns="28575" bIns="28575" anchor="ctr"/>
            <a:lstStyle/>
            <a:p>
              <a:pPr>
                <a:defRPr sz="3000"/>
              </a:pPr>
              <a:endParaRPr sz="2250"/>
            </a:p>
          </p:txBody>
        </p:sp>
        <p:sp>
          <p:nvSpPr>
            <p:cNvPr id="67" name="Shape">
              <a:extLst>
                <a:ext uri="{FF2B5EF4-FFF2-40B4-BE49-F238E27FC236}">
                  <a16:creationId xmlns:a16="http://schemas.microsoft.com/office/drawing/2014/main" id="{16F61874-84D6-4DD2-A853-9738B92B2149}"/>
                </a:ext>
              </a:extLst>
            </p:cNvPr>
            <p:cNvSpPr/>
            <p:nvPr/>
          </p:nvSpPr>
          <p:spPr>
            <a:xfrm>
              <a:off x="4461389" y="2504585"/>
              <a:ext cx="534060" cy="534060"/>
            </a:xfrm>
            <a:custGeom>
              <a:avLst/>
              <a:gdLst/>
              <a:ahLst/>
              <a:cxnLst>
                <a:cxn ang="0">
                  <a:pos x="wd2" y="hd2"/>
                </a:cxn>
                <a:cxn ang="5400000">
                  <a:pos x="wd2" y="hd2"/>
                </a:cxn>
                <a:cxn ang="10800000">
                  <a:pos x="wd2" y="hd2"/>
                </a:cxn>
                <a:cxn ang="16200000">
                  <a:pos x="wd2" y="hd2"/>
                </a:cxn>
              </a:cxnLst>
              <a:rect l="0" t="0" r="r" b="b"/>
              <a:pathLst>
                <a:path w="21600" h="21600" extrusionOk="0">
                  <a:moveTo>
                    <a:pt x="18950" y="13450"/>
                  </a:moveTo>
                  <a:cubicBezTo>
                    <a:pt x="20419" y="13450"/>
                    <a:pt x="21600" y="12254"/>
                    <a:pt x="21600" y="10800"/>
                  </a:cubicBezTo>
                  <a:cubicBezTo>
                    <a:pt x="21600" y="9331"/>
                    <a:pt x="20405" y="8150"/>
                    <a:pt x="18950" y="8150"/>
                  </a:cubicBezTo>
                  <a:cubicBezTo>
                    <a:pt x="18806" y="8150"/>
                    <a:pt x="18662" y="8165"/>
                    <a:pt x="18518" y="8194"/>
                  </a:cubicBezTo>
                  <a:cubicBezTo>
                    <a:pt x="18403" y="7848"/>
                    <a:pt x="18259" y="7502"/>
                    <a:pt x="18101" y="7186"/>
                  </a:cubicBezTo>
                  <a:cubicBezTo>
                    <a:pt x="18216" y="7099"/>
                    <a:pt x="18331" y="7013"/>
                    <a:pt x="18446" y="6912"/>
                  </a:cubicBezTo>
                  <a:cubicBezTo>
                    <a:pt x="19483" y="5875"/>
                    <a:pt x="19483" y="4190"/>
                    <a:pt x="18446" y="3154"/>
                  </a:cubicBezTo>
                  <a:cubicBezTo>
                    <a:pt x="17410" y="2117"/>
                    <a:pt x="15725" y="2117"/>
                    <a:pt x="14688" y="3154"/>
                  </a:cubicBezTo>
                  <a:cubicBezTo>
                    <a:pt x="14587" y="3254"/>
                    <a:pt x="14501" y="3370"/>
                    <a:pt x="14414" y="3499"/>
                  </a:cubicBezTo>
                  <a:cubicBezTo>
                    <a:pt x="14083" y="3341"/>
                    <a:pt x="13752" y="3197"/>
                    <a:pt x="13406" y="3082"/>
                  </a:cubicBezTo>
                  <a:cubicBezTo>
                    <a:pt x="13435" y="2938"/>
                    <a:pt x="13450" y="2794"/>
                    <a:pt x="13450" y="2650"/>
                  </a:cubicBezTo>
                  <a:cubicBezTo>
                    <a:pt x="13450" y="1181"/>
                    <a:pt x="12254" y="0"/>
                    <a:pt x="10800" y="0"/>
                  </a:cubicBezTo>
                  <a:cubicBezTo>
                    <a:pt x="9331" y="0"/>
                    <a:pt x="8150" y="1195"/>
                    <a:pt x="8150" y="2650"/>
                  </a:cubicBezTo>
                  <a:cubicBezTo>
                    <a:pt x="8150" y="2794"/>
                    <a:pt x="8165" y="2938"/>
                    <a:pt x="8194" y="3082"/>
                  </a:cubicBezTo>
                  <a:cubicBezTo>
                    <a:pt x="7848" y="3197"/>
                    <a:pt x="7502" y="3341"/>
                    <a:pt x="7186" y="3499"/>
                  </a:cubicBezTo>
                  <a:cubicBezTo>
                    <a:pt x="7099" y="3384"/>
                    <a:pt x="7013" y="3269"/>
                    <a:pt x="6912" y="3154"/>
                  </a:cubicBezTo>
                  <a:cubicBezTo>
                    <a:pt x="5875" y="2117"/>
                    <a:pt x="4190" y="2117"/>
                    <a:pt x="3154" y="3154"/>
                  </a:cubicBezTo>
                  <a:cubicBezTo>
                    <a:pt x="2117" y="4190"/>
                    <a:pt x="2117" y="5875"/>
                    <a:pt x="3154" y="6912"/>
                  </a:cubicBezTo>
                  <a:cubicBezTo>
                    <a:pt x="3254" y="7013"/>
                    <a:pt x="3370" y="7099"/>
                    <a:pt x="3499" y="7186"/>
                  </a:cubicBezTo>
                  <a:cubicBezTo>
                    <a:pt x="3341" y="7517"/>
                    <a:pt x="3197" y="7848"/>
                    <a:pt x="3082" y="8194"/>
                  </a:cubicBezTo>
                  <a:cubicBezTo>
                    <a:pt x="2938" y="8165"/>
                    <a:pt x="2794" y="8150"/>
                    <a:pt x="2650" y="8150"/>
                  </a:cubicBezTo>
                  <a:cubicBezTo>
                    <a:pt x="1181" y="8150"/>
                    <a:pt x="0" y="9346"/>
                    <a:pt x="0" y="10800"/>
                  </a:cubicBezTo>
                  <a:cubicBezTo>
                    <a:pt x="0" y="12269"/>
                    <a:pt x="1195" y="13450"/>
                    <a:pt x="2650" y="13450"/>
                  </a:cubicBezTo>
                  <a:cubicBezTo>
                    <a:pt x="2794" y="13450"/>
                    <a:pt x="2938" y="13435"/>
                    <a:pt x="3082" y="13406"/>
                  </a:cubicBezTo>
                  <a:cubicBezTo>
                    <a:pt x="3197" y="13752"/>
                    <a:pt x="3341" y="14098"/>
                    <a:pt x="3499" y="14414"/>
                  </a:cubicBezTo>
                  <a:cubicBezTo>
                    <a:pt x="3384" y="14501"/>
                    <a:pt x="3269" y="14587"/>
                    <a:pt x="3154" y="14688"/>
                  </a:cubicBezTo>
                  <a:cubicBezTo>
                    <a:pt x="2117" y="15725"/>
                    <a:pt x="2117" y="17410"/>
                    <a:pt x="3154" y="18446"/>
                  </a:cubicBezTo>
                  <a:cubicBezTo>
                    <a:pt x="4190" y="19483"/>
                    <a:pt x="5875" y="19483"/>
                    <a:pt x="6912" y="18446"/>
                  </a:cubicBezTo>
                  <a:cubicBezTo>
                    <a:pt x="7013" y="18346"/>
                    <a:pt x="7099" y="18230"/>
                    <a:pt x="7186" y="18101"/>
                  </a:cubicBezTo>
                  <a:cubicBezTo>
                    <a:pt x="7517" y="18259"/>
                    <a:pt x="7848" y="18403"/>
                    <a:pt x="8194" y="18518"/>
                  </a:cubicBezTo>
                  <a:cubicBezTo>
                    <a:pt x="8165" y="18662"/>
                    <a:pt x="8150" y="18806"/>
                    <a:pt x="8150" y="18950"/>
                  </a:cubicBezTo>
                  <a:cubicBezTo>
                    <a:pt x="8150" y="20419"/>
                    <a:pt x="9346" y="21600"/>
                    <a:pt x="10800" y="21600"/>
                  </a:cubicBezTo>
                  <a:cubicBezTo>
                    <a:pt x="12269" y="21600"/>
                    <a:pt x="13450" y="20405"/>
                    <a:pt x="13450" y="18950"/>
                  </a:cubicBezTo>
                  <a:cubicBezTo>
                    <a:pt x="13450" y="18806"/>
                    <a:pt x="13435" y="18662"/>
                    <a:pt x="13406" y="18518"/>
                  </a:cubicBezTo>
                  <a:cubicBezTo>
                    <a:pt x="13752" y="18403"/>
                    <a:pt x="14098" y="18259"/>
                    <a:pt x="14414" y="18101"/>
                  </a:cubicBezTo>
                  <a:cubicBezTo>
                    <a:pt x="14501" y="18216"/>
                    <a:pt x="14587" y="18331"/>
                    <a:pt x="14688" y="18446"/>
                  </a:cubicBezTo>
                  <a:cubicBezTo>
                    <a:pt x="15725" y="19483"/>
                    <a:pt x="17410" y="19483"/>
                    <a:pt x="18446" y="18446"/>
                  </a:cubicBezTo>
                  <a:cubicBezTo>
                    <a:pt x="19483" y="17410"/>
                    <a:pt x="19483" y="15725"/>
                    <a:pt x="18446" y="14688"/>
                  </a:cubicBezTo>
                  <a:cubicBezTo>
                    <a:pt x="18346" y="14587"/>
                    <a:pt x="18230" y="14501"/>
                    <a:pt x="18101" y="14414"/>
                  </a:cubicBezTo>
                  <a:cubicBezTo>
                    <a:pt x="18259" y="14083"/>
                    <a:pt x="18403" y="13752"/>
                    <a:pt x="18518" y="13406"/>
                  </a:cubicBezTo>
                  <a:cubicBezTo>
                    <a:pt x="18662" y="13435"/>
                    <a:pt x="18806" y="13450"/>
                    <a:pt x="18950" y="13450"/>
                  </a:cubicBezTo>
                  <a:close/>
                  <a:moveTo>
                    <a:pt x="10786" y="16575"/>
                  </a:moveTo>
                  <a:cubicBezTo>
                    <a:pt x="7589" y="16575"/>
                    <a:pt x="5011" y="13983"/>
                    <a:pt x="5011" y="10800"/>
                  </a:cubicBezTo>
                  <a:cubicBezTo>
                    <a:pt x="5011" y="7603"/>
                    <a:pt x="7603" y="5026"/>
                    <a:pt x="10786" y="5026"/>
                  </a:cubicBezTo>
                  <a:cubicBezTo>
                    <a:pt x="13982" y="5026"/>
                    <a:pt x="16560" y="7618"/>
                    <a:pt x="16560" y="10800"/>
                  </a:cubicBezTo>
                  <a:cubicBezTo>
                    <a:pt x="16560" y="13997"/>
                    <a:pt x="13968" y="16575"/>
                    <a:pt x="10786" y="16575"/>
                  </a:cubicBezTo>
                  <a:close/>
                </a:path>
              </a:pathLst>
            </a:custGeom>
            <a:solidFill>
              <a:schemeClr val="accent5"/>
            </a:solidFill>
            <a:ln w="12700">
              <a:miter lim="400000"/>
            </a:ln>
          </p:spPr>
          <p:txBody>
            <a:bodyPr lIns="28575" tIns="28575" rIns="28575" bIns="28575" anchor="ctr"/>
            <a:lstStyle/>
            <a:p>
              <a:pPr>
                <a:defRPr sz="3000"/>
              </a:pPr>
              <a:endParaRPr sz="2250"/>
            </a:p>
          </p:txBody>
        </p:sp>
        <p:sp>
          <p:nvSpPr>
            <p:cNvPr id="68" name="Shape">
              <a:extLst>
                <a:ext uri="{FF2B5EF4-FFF2-40B4-BE49-F238E27FC236}">
                  <a16:creationId xmlns:a16="http://schemas.microsoft.com/office/drawing/2014/main" id="{114EE6A7-3912-402F-AFF8-EBC627198637}"/>
                </a:ext>
              </a:extLst>
            </p:cNvPr>
            <p:cNvSpPr/>
            <p:nvPr/>
          </p:nvSpPr>
          <p:spPr>
            <a:xfrm>
              <a:off x="4959845" y="2433377"/>
              <a:ext cx="391648" cy="391642"/>
            </a:xfrm>
            <a:custGeom>
              <a:avLst/>
              <a:gdLst/>
              <a:ahLst/>
              <a:cxnLst>
                <a:cxn ang="0">
                  <a:pos x="wd2" y="hd2"/>
                </a:cxn>
                <a:cxn ang="5400000">
                  <a:pos x="wd2" y="hd2"/>
                </a:cxn>
                <a:cxn ang="10800000">
                  <a:pos x="wd2" y="hd2"/>
                </a:cxn>
                <a:cxn ang="16200000">
                  <a:pos x="wd2" y="hd2"/>
                </a:cxn>
              </a:cxnLst>
              <a:rect l="0" t="0" r="r" b="b"/>
              <a:pathLst>
                <a:path w="21600" h="21600" extrusionOk="0">
                  <a:moveTo>
                    <a:pt x="18949" y="13451"/>
                  </a:moveTo>
                  <a:cubicBezTo>
                    <a:pt x="20422" y="13451"/>
                    <a:pt x="21600" y="12273"/>
                    <a:pt x="21600" y="10800"/>
                  </a:cubicBezTo>
                  <a:cubicBezTo>
                    <a:pt x="21600" y="9327"/>
                    <a:pt x="20422" y="8149"/>
                    <a:pt x="18949" y="8149"/>
                  </a:cubicBezTo>
                  <a:cubicBezTo>
                    <a:pt x="18792" y="8149"/>
                    <a:pt x="18655" y="8169"/>
                    <a:pt x="18517" y="8188"/>
                  </a:cubicBezTo>
                  <a:cubicBezTo>
                    <a:pt x="18399" y="7835"/>
                    <a:pt x="18262" y="7501"/>
                    <a:pt x="18105" y="7187"/>
                  </a:cubicBezTo>
                  <a:cubicBezTo>
                    <a:pt x="18223" y="7108"/>
                    <a:pt x="18340" y="7010"/>
                    <a:pt x="18439" y="6912"/>
                  </a:cubicBezTo>
                  <a:cubicBezTo>
                    <a:pt x="19479" y="5871"/>
                    <a:pt x="19479" y="4202"/>
                    <a:pt x="18439" y="3161"/>
                  </a:cubicBezTo>
                  <a:cubicBezTo>
                    <a:pt x="17398" y="2121"/>
                    <a:pt x="15729" y="2121"/>
                    <a:pt x="14688" y="3161"/>
                  </a:cubicBezTo>
                  <a:cubicBezTo>
                    <a:pt x="14590" y="3260"/>
                    <a:pt x="14492" y="3377"/>
                    <a:pt x="14413" y="3495"/>
                  </a:cubicBezTo>
                  <a:cubicBezTo>
                    <a:pt x="14079" y="3338"/>
                    <a:pt x="13745" y="3201"/>
                    <a:pt x="13412" y="3083"/>
                  </a:cubicBezTo>
                  <a:cubicBezTo>
                    <a:pt x="13431" y="2945"/>
                    <a:pt x="13451" y="2788"/>
                    <a:pt x="13451" y="2651"/>
                  </a:cubicBezTo>
                  <a:cubicBezTo>
                    <a:pt x="13451" y="1178"/>
                    <a:pt x="12273" y="0"/>
                    <a:pt x="10800" y="0"/>
                  </a:cubicBezTo>
                  <a:cubicBezTo>
                    <a:pt x="9327" y="0"/>
                    <a:pt x="8149" y="1178"/>
                    <a:pt x="8149" y="2651"/>
                  </a:cubicBezTo>
                  <a:cubicBezTo>
                    <a:pt x="8149" y="2808"/>
                    <a:pt x="8169" y="2945"/>
                    <a:pt x="8188" y="3083"/>
                  </a:cubicBezTo>
                  <a:cubicBezTo>
                    <a:pt x="7835" y="3201"/>
                    <a:pt x="7501" y="3338"/>
                    <a:pt x="7187" y="3495"/>
                  </a:cubicBezTo>
                  <a:cubicBezTo>
                    <a:pt x="7108" y="3377"/>
                    <a:pt x="7010" y="3260"/>
                    <a:pt x="6912" y="3161"/>
                  </a:cubicBezTo>
                  <a:cubicBezTo>
                    <a:pt x="5871" y="2121"/>
                    <a:pt x="4202" y="2121"/>
                    <a:pt x="3161" y="3161"/>
                  </a:cubicBezTo>
                  <a:cubicBezTo>
                    <a:pt x="2121" y="4202"/>
                    <a:pt x="2121" y="5871"/>
                    <a:pt x="3161" y="6912"/>
                  </a:cubicBezTo>
                  <a:cubicBezTo>
                    <a:pt x="3260" y="7010"/>
                    <a:pt x="3377" y="7108"/>
                    <a:pt x="3495" y="7187"/>
                  </a:cubicBezTo>
                  <a:cubicBezTo>
                    <a:pt x="3338" y="7521"/>
                    <a:pt x="3201" y="7855"/>
                    <a:pt x="3083" y="8188"/>
                  </a:cubicBezTo>
                  <a:cubicBezTo>
                    <a:pt x="2945" y="8169"/>
                    <a:pt x="2788" y="8149"/>
                    <a:pt x="2651" y="8149"/>
                  </a:cubicBezTo>
                  <a:cubicBezTo>
                    <a:pt x="1178" y="8149"/>
                    <a:pt x="0" y="9327"/>
                    <a:pt x="0" y="10800"/>
                  </a:cubicBezTo>
                  <a:cubicBezTo>
                    <a:pt x="0" y="12273"/>
                    <a:pt x="1178" y="13451"/>
                    <a:pt x="2651" y="13451"/>
                  </a:cubicBezTo>
                  <a:cubicBezTo>
                    <a:pt x="2808" y="13451"/>
                    <a:pt x="2945" y="13431"/>
                    <a:pt x="3083" y="13412"/>
                  </a:cubicBezTo>
                  <a:cubicBezTo>
                    <a:pt x="3201" y="13765"/>
                    <a:pt x="3338" y="14099"/>
                    <a:pt x="3495" y="14413"/>
                  </a:cubicBezTo>
                  <a:cubicBezTo>
                    <a:pt x="3377" y="14492"/>
                    <a:pt x="3260" y="14590"/>
                    <a:pt x="3161" y="14688"/>
                  </a:cubicBezTo>
                  <a:cubicBezTo>
                    <a:pt x="2121" y="15729"/>
                    <a:pt x="2121" y="17398"/>
                    <a:pt x="3161" y="18439"/>
                  </a:cubicBezTo>
                  <a:cubicBezTo>
                    <a:pt x="4202" y="19479"/>
                    <a:pt x="5871" y="19479"/>
                    <a:pt x="6912" y="18439"/>
                  </a:cubicBezTo>
                  <a:cubicBezTo>
                    <a:pt x="7010" y="18340"/>
                    <a:pt x="7108" y="18223"/>
                    <a:pt x="7187" y="18105"/>
                  </a:cubicBezTo>
                  <a:cubicBezTo>
                    <a:pt x="7521" y="18262"/>
                    <a:pt x="7855" y="18399"/>
                    <a:pt x="8188" y="18517"/>
                  </a:cubicBezTo>
                  <a:cubicBezTo>
                    <a:pt x="8169" y="18655"/>
                    <a:pt x="8149" y="18812"/>
                    <a:pt x="8149" y="18949"/>
                  </a:cubicBezTo>
                  <a:cubicBezTo>
                    <a:pt x="8149" y="20422"/>
                    <a:pt x="9327" y="21600"/>
                    <a:pt x="10800" y="21600"/>
                  </a:cubicBezTo>
                  <a:cubicBezTo>
                    <a:pt x="12273" y="21600"/>
                    <a:pt x="13451" y="20422"/>
                    <a:pt x="13451" y="18949"/>
                  </a:cubicBezTo>
                  <a:cubicBezTo>
                    <a:pt x="13451" y="18792"/>
                    <a:pt x="13431" y="18655"/>
                    <a:pt x="13412" y="18517"/>
                  </a:cubicBezTo>
                  <a:cubicBezTo>
                    <a:pt x="13765" y="18399"/>
                    <a:pt x="14099" y="18262"/>
                    <a:pt x="14413" y="18105"/>
                  </a:cubicBezTo>
                  <a:cubicBezTo>
                    <a:pt x="14492" y="18223"/>
                    <a:pt x="14590" y="18340"/>
                    <a:pt x="14688" y="18439"/>
                  </a:cubicBezTo>
                  <a:cubicBezTo>
                    <a:pt x="15729" y="19479"/>
                    <a:pt x="17398" y="19479"/>
                    <a:pt x="18439" y="18439"/>
                  </a:cubicBezTo>
                  <a:cubicBezTo>
                    <a:pt x="19479" y="17398"/>
                    <a:pt x="19479" y="15729"/>
                    <a:pt x="18439" y="14688"/>
                  </a:cubicBezTo>
                  <a:cubicBezTo>
                    <a:pt x="18340" y="14590"/>
                    <a:pt x="18223" y="14492"/>
                    <a:pt x="18105" y="14413"/>
                  </a:cubicBezTo>
                  <a:cubicBezTo>
                    <a:pt x="18262" y="14079"/>
                    <a:pt x="18399" y="13745"/>
                    <a:pt x="18517" y="13412"/>
                  </a:cubicBezTo>
                  <a:cubicBezTo>
                    <a:pt x="18655" y="13431"/>
                    <a:pt x="18812" y="13451"/>
                    <a:pt x="18949" y="13451"/>
                  </a:cubicBezTo>
                  <a:close/>
                  <a:moveTo>
                    <a:pt x="10800" y="16573"/>
                  </a:moveTo>
                  <a:cubicBezTo>
                    <a:pt x="7619" y="16573"/>
                    <a:pt x="5027" y="13981"/>
                    <a:pt x="5027" y="10800"/>
                  </a:cubicBezTo>
                  <a:cubicBezTo>
                    <a:pt x="5027" y="7619"/>
                    <a:pt x="7619" y="5027"/>
                    <a:pt x="10800" y="5027"/>
                  </a:cubicBezTo>
                  <a:cubicBezTo>
                    <a:pt x="13981" y="5027"/>
                    <a:pt x="16573" y="7619"/>
                    <a:pt x="16573" y="10800"/>
                  </a:cubicBezTo>
                  <a:cubicBezTo>
                    <a:pt x="16573" y="13981"/>
                    <a:pt x="13981" y="16573"/>
                    <a:pt x="10800" y="16573"/>
                  </a:cubicBezTo>
                  <a:close/>
                </a:path>
              </a:pathLst>
            </a:custGeom>
            <a:solidFill>
              <a:srgbClr val="2EC6ED"/>
            </a:solidFill>
            <a:ln w="12700">
              <a:miter lim="400000"/>
            </a:ln>
          </p:spPr>
          <p:txBody>
            <a:bodyPr lIns="28575" tIns="28575" rIns="28575" bIns="28575" anchor="ctr"/>
            <a:lstStyle/>
            <a:p>
              <a:pPr>
                <a:defRPr sz="3000"/>
              </a:pPr>
              <a:endParaRPr sz="2250"/>
            </a:p>
          </p:txBody>
        </p:sp>
        <p:sp>
          <p:nvSpPr>
            <p:cNvPr id="69" name="Shape">
              <a:extLst>
                <a:ext uri="{FF2B5EF4-FFF2-40B4-BE49-F238E27FC236}">
                  <a16:creationId xmlns:a16="http://schemas.microsoft.com/office/drawing/2014/main" id="{2BCB3F10-4F85-4936-B31E-5F15430A19EC}"/>
                </a:ext>
              </a:extLst>
            </p:cNvPr>
            <p:cNvSpPr/>
            <p:nvPr/>
          </p:nvSpPr>
          <p:spPr>
            <a:xfrm>
              <a:off x="5529507" y="3074249"/>
              <a:ext cx="390431" cy="390431"/>
            </a:xfrm>
            <a:custGeom>
              <a:avLst/>
              <a:gdLst/>
              <a:ahLst/>
              <a:cxnLst>
                <a:cxn ang="0">
                  <a:pos x="wd2" y="hd2"/>
                </a:cxn>
                <a:cxn ang="5400000">
                  <a:pos x="wd2" y="hd2"/>
                </a:cxn>
                <a:cxn ang="10800000">
                  <a:pos x="wd2" y="hd2"/>
                </a:cxn>
                <a:cxn ang="16200000">
                  <a:pos x="wd2" y="hd2"/>
                </a:cxn>
              </a:cxnLst>
              <a:rect l="0" t="0" r="r" b="b"/>
              <a:pathLst>
                <a:path w="21320" h="21320" extrusionOk="0">
                  <a:moveTo>
                    <a:pt x="18991" y="12342"/>
                  </a:moveTo>
                  <a:cubicBezTo>
                    <a:pt x="20430" y="12167"/>
                    <a:pt x="21460" y="10884"/>
                    <a:pt x="21304" y="9425"/>
                  </a:cubicBezTo>
                  <a:cubicBezTo>
                    <a:pt x="21130" y="7987"/>
                    <a:pt x="19846" y="6956"/>
                    <a:pt x="18388" y="7112"/>
                  </a:cubicBezTo>
                  <a:cubicBezTo>
                    <a:pt x="18233" y="7131"/>
                    <a:pt x="18097" y="7170"/>
                    <a:pt x="17960" y="7209"/>
                  </a:cubicBezTo>
                  <a:cubicBezTo>
                    <a:pt x="17805" y="6879"/>
                    <a:pt x="17630" y="6567"/>
                    <a:pt x="17436" y="6256"/>
                  </a:cubicBezTo>
                  <a:cubicBezTo>
                    <a:pt x="17533" y="6159"/>
                    <a:pt x="17649" y="6062"/>
                    <a:pt x="17747" y="5945"/>
                  </a:cubicBezTo>
                  <a:cubicBezTo>
                    <a:pt x="18641" y="4818"/>
                    <a:pt x="18466" y="3165"/>
                    <a:pt x="17319" y="2251"/>
                  </a:cubicBezTo>
                  <a:cubicBezTo>
                    <a:pt x="16191" y="1357"/>
                    <a:pt x="14539" y="1532"/>
                    <a:pt x="13625" y="2679"/>
                  </a:cubicBezTo>
                  <a:cubicBezTo>
                    <a:pt x="13528" y="2796"/>
                    <a:pt x="13469" y="2912"/>
                    <a:pt x="13392" y="3048"/>
                  </a:cubicBezTo>
                  <a:cubicBezTo>
                    <a:pt x="13061" y="2932"/>
                    <a:pt x="12711" y="2835"/>
                    <a:pt x="12342" y="2757"/>
                  </a:cubicBezTo>
                  <a:cubicBezTo>
                    <a:pt x="12342" y="2621"/>
                    <a:pt x="12361" y="2465"/>
                    <a:pt x="12342" y="2329"/>
                  </a:cubicBezTo>
                  <a:cubicBezTo>
                    <a:pt x="12167" y="890"/>
                    <a:pt x="10884" y="-140"/>
                    <a:pt x="9425" y="16"/>
                  </a:cubicBezTo>
                  <a:cubicBezTo>
                    <a:pt x="7987" y="191"/>
                    <a:pt x="6956" y="1474"/>
                    <a:pt x="7112" y="2932"/>
                  </a:cubicBezTo>
                  <a:cubicBezTo>
                    <a:pt x="7131" y="3087"/>
                    <a:pt x="7170" y="3224"/>
                    <a:pt x="7209" y="3360"/>
                  </a:cubicBezTo>
                  <a:cubicBezTo>
                    <a:pt x="6878" y="3515"/>
                    <a:pt x="6567" y="3690"/>
                    <a:pt x="6256" y="3884"/>
                  </a:cubicBezTo>
                  <a:cubicBezTo>
                    <a:pt x="6159" y="3787"/>
                    <a:pt x="6062" y="3671"/>
                    <a:pt x="5945" y="3573"/>
                  </a:cubicBezTo>
                  <a:cubicBezTo>
                    <a:pt x="4818" y="2679"/>
                    <a:pt x="3165" y="2854"/>
                    <a:pt x="2251" y="4001"/>
                  </a:cubicBezTo>
                  <a:cubicBezTo>
                    <a:pt x="1357" y="5129"/>
                    <a:pt x="1532" y="6781"/>
                    <a:pt x="2679" y="7695"/>
                  </a:cubicBezTo>
                  <a:cubicBezTo>
                    <a:pt x="2796" y="7792"/>
                    <a:pt x="2912" y="7851"/>
                    <a:pt x="3048" y="7928"/>
                  </a:cubicBezTo>
                  <a:cubicBezTo>
                    <a:pt x="2932" y="8259"/>
                    <a:pt x="2835" y="8609"/>
                    <a:pt x="2757" y="8978"/>
                  </a:cubicBezTo>
                  <a:cubicBezTo>
                    <a:pt x="2621" y="8978"/>
                    <a:pt x="2465" y="8959"/>
                    <a:pt x="2329" y="8978"/>
                  </a:cubicBezTo>
                  <a:cubicBezTo>
                    <a:pt x="890" y="9153"/>
                    <a:pt x="-140" y="10436"/>
                    <a:pt x="16" y="11895"/>
                  </a:cubicBezTo>
                  <a:cubicBezTo>
                    <a:pt x="190" y="13333"/>
                    <a:pt x="1474" y="14364"/>
                    <a:pt x="2932" y="14208"/>
                  </a:cubicBezTo>
                  <a:cubicBezTo>
                    <a:pt x="3087" y="14189"/>
                    <a:pt x="3223" y="14150"/>
                    <a:pt x="3360" y="14111"/>
                  </a:cubicBezTo>
                  <a:cubicBezTo>
                    <a:pt x="3515" y="14441"/>
                    <a:pt x="3690" y="14753"/>
                    <a:pt x="3884" y="15064"/>
                  </a:cubicBezTo>
                  <a:cubicBezTo>
                    <a:pt x="3787" y="15161"/>
                    <a:pt x="3671" y="15258"/>
                    <a:pt x="3573" y="15375"/>
                  </a:cubicBezTo>
                  <a:cubicBezTo>
                    <a:pt x="2679" y="16502"/>
                    <a:pt x="2854" y="18155"/>
                    <a:pt x="4001" y="19069"/>
                  </a:cubicBezTo>
                  <a:cubicBezTo>
                    <a:pt x="5129" y="19963"/>
                    <a:pt x="6781" y="19788"/>
                    <a:pt x="7695" y="18641"/>
                  </a:cubicBezTo>
                  <a:cubicBezTo>
                    <a:pt x="7792" y="18524"/>
                    <a:pt x="7851" y="18408"/>
                    <a:pt x="7928" y="18272"/>
                  </a:cubicBezTo>
                  <a:cubicBezTo>
                    <a:pt x="8259" y="18388"/>
                    <a:pt x="8609" y="18485"/>
                    <a:pt x="8978" y="18563"/>
                  </a:cubicBezTo>
                  <a:cubicBezTo>
                    <a:pt x="8978" y="18699"/>
                    <a:pt x="8959" y="18855"/>
                    <a:pt x="8978" y="18991"/>
                  </a:cubicBezTo>
                  <a:cubicBezTo>
                    <a:pt x="9153" y="20430"/>
                    <a:pt x="10436" y="21460"/>
                    <a:pt x="11895" y="21304"/>
                  </a:cubicBezTo>
                  <a:cubicBezTo>
                    <a:pt x="13333" y="21129"/>
                    <a:pt x="14364" y="19846"/>
                    <a:pt x="14208" y="18388"/>
                  </a:cubicBezTo>
                  <a:cubicBezTo>
                    <a:pt x="14189" y="18233"/>
                    <a:pt x="14150" y="18096"/>
                    <a:pt x="14111" y="17960"/>
                  </a:cubicBezTo>
                  <a:cubicBezTo>
                    <a:pt x="14442" y="17805"/>
                    <a:pt x="14753" y="17630"/>
                    <a:pt x="15064" y="17436"/>
                  </a:cubicBezTo>
                  <a:cubicBezTo>
                    <a:pt x="15161" y="17533"/>
                    <a:pt x="15258" y="17649"/>
                    <a:pt x="15375" y="17747"/>
                  </a:cubicBezTo>
                  <a:cubicBezTo>
                    <a:pt x="16502" y="18641"/>
                    <a:pt x="18155" y="18466"/>
                    <a:pt x="19069" y="17319"/>
                  </a:cubicBezTo>
                  <a:cubicBezTo>
                    <a:pt x="19963" y="16191"/>
                    <a:pt x="19788" y="14539"/>
                    <a:pt x="18641" y="13625"/>
                  </a:cubicBezTo>
                  <a:cubicBezTo>
                    <a:pt x="18524" y="13528"/>
                    <a:pt x="18408" y="13469"/>
                    <a:pt x="18272" y="13392"/>
                  </a:cubicBezTo>
                  <a:cubicBezTo>
                    <a:pt x="18388" y="13061"/>
                    <a:pt x="18485" y="12711"/>
                    <a:pt x="18563" y="12342"/>
                  </a:cubicBezTo>
                  <a:cubicBezTo>
                    <a:pt x="18699" y="12361"/>
                    <a:pt x="18855" y="12361"/>
                    <a:pt x="18991" y="12342"/>
                  </a:cubicBezTo>
                  <a:close/>
                  <a:moveTo>
                    <a:pt x="11311" y="16347"/>
                  </a:moveTo>
                  <a:cubicBezTo>
                    <a:pt x="8181" y="16716"/>
                    <a:pt x="5343" y="14461"/>
                    <a:pt x="4993" y="11331"/>
                  </a:cubicBezTo>
                  <a:cubicBezTo>
                    <a:pt x="4623" y="8201"/>
                    <a:pt x="6878" y="5362"/>
                    <a:pt x="10009" y="5012"/>
                  </a:cubicBezTo>
                  <a:cubicBezTo>
                    <a:pt x="13139" y="4662"/>
                    <a:pt x="15977" y="6898"/>
                    <a:pt x="16327" y="10028"/>
                  </a:cubicBezTo>
                  <a:cubicBezTo>
                    <a:pt x="16697" y="13139"/>
                    <a:pt x="14461" y="15978"/>
                    <a:pt x="11311" y="16347"/>
                  </a:cubicBezTo>
                  <a:close/>
                </a:path>
              </a:pathLst>
            </a:custGeom>
            <a:solidFill>
              <a:schemeClr val="accent2"/>
            </a:solidFill>
            <a:ln w="12700">
              <a:miter lim="400000"/>
            </a:ln>
          </p:spPr>
          <p:txBody>
            <a:bodyPr lIns="28575" tIns="28575" rIns="28575" bIns="28575" anchor="ctr"/>
            <a:lstStyle/>
            <a:p>
              <a:pPr>
                <a:defRPr sz="3000"/>
              </a:pPr>
              <a:endParaRPr sz="2250"/>
            </a:p>
          </p:txBody>
        </p:sp>
      </p:grpSp>
    </p:spTree>
    <p:extLst>
      <p:ext uri="{BB962C8B-B14F-4D97-AF65-F5344CB8AC3E}">
        <p14:creationId xmlns:p14="http://schemas.microsoft.com/office/powerpoint/2010/main" val="1049463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0" name="Rectangle 9">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3" name="Rounded Rectangle 12"/>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4" name="Rounded Rectangle 13"/>
          <p:cNvSpPr/>
          <p:nvPr/>
        </p:nvSpPr>
        <p:spPr>
          <a:xfrm>
            <a:off x="5555673" y="171069"/>
            <a:ext cx="5064702" cy="5541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SITUATION GEOGRAPHIQUE</a:t>
            </a:r>
          </a:p>
        </p:txBody>
      </p:sp>
      <p:sp>
        <p:nvSpPr>
          <p:cNvPr id="21" name="Rounded Rectangle 20"/>
          <p:cNvSpPr/>
          <p:nvPr/>
        </p:nvSpPr>
        <p:spPr>
          <a:xfrm>
            <a:off x="5555673" y="171069"/>
            <a:ext cx="5064702" cy="554183"/>
          </a:xfrm>
          <a:prstGeom prst="roundRect">
            <a:avLst/>
          </a:prstGeom>
          <a:solidFill>
            <a:srgbClr val="D1B2E8"/>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FAÇADE URBAINE</a:t>
            </a:r>
          </a:p>
        </p:txBody>
      </p:sp>
      <p:sp>
        <p:nvSpPr>
          <p:cNvPr id="23" name="Rectangle 22">
            <a:extLst>
              <a:ext uri="{FF2B5EF4-FFF2-40B4-BE49-F238E27FC236}">
                <a16:creationId xmlns:a16="http://schemas.microsoft.com/office/drawing/2014/main" id="{29F056F4-CE7C-45FC-AB14-21AD6138D9DC}"/>
              </a:ext>
            </a:extLst>
          </p:cNvPr>
          <p:cNvSpPr/>
          <p:nvPr/>
        </p:nvSpPr>
        <p:spPr>
          <a:xfrm>
            <a:off x="76513" y="3423786"/>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INDIVIDUEL </a:t>
            </a:r>
            <a:endParaRPr lang="en-US" sz="1100" b="1" dirty="0">
              <a:solidFill>
                <a:schemeClr val="tx1"/>
              </a:solidFill>
              <a:latin typeface="Arial Black" panose="020B0A04020102020204" pitchFamily="34" charset="0"/>
            </a:endParaRPr>
          </a:p>
        </p:txBody>
      </p:sp>
      <p:sp>
        <p:nvSpPr>
          <p:cNvPr id="24" name="Rectangle 23">
            <a:extLst>
              <a:ext uri="{FF2B5EF4-FFF2-40B4-BE49-F238E27FC236}">
                <a16:creationId xmlns:a16="http://schemas.microsoft.com/office/drawing/2014/main" id="{3CA450CF-60D0-40E6-A11F-B06B70542D7C}"/>
              </a:ext>
            </a:extLst>
          </p:cNvPr>
          <p:cNvSpPr/>
          <p:nvPr/>
        </p:nvSpPr>
        <p:spPr>
          <a:xfrm>
            <a:off x="47797" y="2165009"/>
            <a:ext cx="1713098" cy="1055979"/>
          </a:xfrm>
          <a:prstGeom prst="rect">
            <a:avLst/>
          </a:prstGeom>
          <a:solidFill>
            <a:srgbClr val="D1B2E8"/>
          </a:solidFill>
          <a:ln>
            <a:solidFill>
              <a:srgbClr val="0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FAÇADE URBAINE</a:t>
            </a:r>
          </a:p>
        </p:txBody>
      </p:sp>
      <p:sp>
        <p:nvSpPr>
          <p:cNvPr id="25" name="Rectangle 24">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COLLECTIF </a:t>
            </a:r>
            <a:endParaRPr lang="en-US" sz="1100" b="1" dirty="0">
              <a:solidFill>
                <a:schemeClr val="tx1"/>
              </a:solidFill>
              <a:latin typeface="Arial Black" panose="020B0A04020102020204" pitchFamily="34" charset="0"/>
            </a:endParaRPr>
          </a:p>
        </p:txBody>
      </p:sp>
      <p:sp>
        <p:nvSpPr>
          <p:cNvPr id="26" name="Rectangle 25">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sp>
        <p:nvSpPr>
          <p:cNvPr id="27" name="Rectangle 26">
            <a:extLst>
              <a:ext uri="{FF2B5EF4-FFF2-40B4-BE49-F238E27FC236}">
                <a16:creationId xmlns:a16="http://schemas.microsoft.com/office/drawing/2014/main" id="{3CA450CF-60D0-40E6-A11F-B06B70542D7C}"/>
              </a:ext>
            </a:extLst>
          </p:cNvPr>
          <p:cNvSpPr/>
          <p:nvPr/>
        </p:nvSpPr>
        <p:spPr>
          <a:xfrm>
            <a:off x="113195" y="1078786"/>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GABARITS </a:t>
            </a:r>
            <a:endParaRPr lang="en-US" sz="1100" b="1" dirty="0">
              <a:solidFill>
                <a:schemeClr val="tx1"/>
              </a:solidFill>
              <a:latin typeface="Arial Black" panose="020B0A0402010202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879" y="5565332"/>
            <a:ext cx="5985674" cy="1165543"/>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28" y="5565332"/>
            <a:ext cx="4254251" cy="1165542"/>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28" y="1104896"/>
            <a:ext cx="2707601" cy="148862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029" y="1108705"/>
            <a:ext cx="2500416" cy="148971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6675" y="1109796"/>
            <a:ext cx="2240499" cy="148862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279" y="1104896"/>
            <a:ext cx="1519898" cy="149352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0445" y="1104896"/>
            <a:ext cx="1209834" cy="149352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6221" y="2792283"/>
            <a:ext cx="4432663" cy="2264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7" name="Straight Connector 36"/>
          <p:cNvCxnSpPr/>
          <p:nvPr/>
        </p:nvCxnSpPr>
        <p:spPr>
          <a:xfrm flipV="1">
            <a:off x="6458900" y="3703226"/>
            <a:ext cx="2350127" cy="5217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596995" y="2600866"/>
            <a:ext cx="810014" cy="12136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689744" y="4224943"/>
            <a:ext cx="1769157" cy="441242"/>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593673" y="4463031"/>
            <a:ext cx="547206" cy="832774"/>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pic>
        <p:nvPicPr>
          <p:cNvPr id="41" name="Image 81"/>
          <p:cNvPicPr>
            <a:picLocks noChangeAspect="1"/>
          </p:cNvPicPr>
          <p:nvPr/>
        </p:nvPicPr>
        <p:blipFill>
          <a:blip r:embed="rId10" cstate="print"/>
          <a:srcRect/>
          <a:stretch>
            <a:fillRect/>
          </a:stretch>
        </p:blipFill>
        <p:spPr>
          <a:xfrm rot="16779219">
            <a:off x="8500422" y="2792282"/>
            <a:ext cx="429361" cy="4024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ZoneTexte 7"/>
          <p:cNvSpPr txBox="1"/>
          <p:nvPr/>
        </p:nvSpPr>
        <p:spPr>
          <a:xfrm>
            <a:off x="6131788" y="5164561"/>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Tree>
    <p:extLst>
      <p:ext uri="{BB962C8B-B14F-4D97-AF65-F5344CB8AC3E}">
        <p14:creationId xmlns:p14="http://schemas.microsoft.com/office/powerpoint/2010/main" val="136128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2" name="Rectangle 11">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8" name="Rounded Rectangle 7"/>
          <p:cNvSpPr/>
          <p:nvPr/>
        </p:nvSpPr>
        <p:spPr>
          <a:xfrm>
            <a:off x="882171" y="15239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9" name="Rounded Rectangle 8"/>
          <p:cNvSpPr/>
          <p:nvPr/>
        </p:nvSpPr>
        <p:spPr>
          <a:xfrm>
            <a:off x="5555673" y="171069"/>
            <a:ext cx="5064702" cy="554183"/>
          </a:xfrm>
          <a:prstGeom prst="roundRect">
            <a:avLst/>
          </a:prstGeom>
          <a:solidFill>
            <a:srgbClr val="FFE07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HABITAT INDIVIDUEL</a:t>
            </a:r>
          </a:p>
        </p:txBody>
      </p:sp>
      <p:sp>
        <p:nvSpPr>
          <p:cNvPr id="13" name="Rectangle 12">
            <a:extLst>
              <a:ext uri="{FF2B5EF4-FFF2-40B4-BE49-F238E27FC236}">
                <a16:creationId xmlns:a16="http://schemas.microsoft.com/office/drawing/2014/main" id="{29F056F4-CE7C-45FC-AB14-21AD6138D9DC}"/>
              </a:ext>
            </a:extLst>
          </p:cNvPr>
          <p:cNvSpPr/>
          <p:nvPr/>
        </p:nvSpPr>
        <p:spPr>
          <a:xfrm>
            <a:off x="19082" y="3251200"/>
            <a:ext cx="1770529" cy="1161143"/>
          </a:xfrm>
          <a:prstGeom prst="rect">
            <a:avLst/>
          </a:prstGeom>
          <a:solidFill>
            <a:srgbClr val="FFE07D"/>
          </a:solidFill>
          <a:ln>
            <a:solidFill>
              <a:srgbClr val="0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HABITAT </a:t>
            </a:r>
            <a:r>
              <a:rPr lang="fr-FR" sz="1600" b="1" dirty="0">
                <a:solidFill>
                  <a:schemeClr val="tx1"/>
                </a:solidFill>
                <a:latin typeface="Arial Black" panose="020B0A04020102020204" pitchFamily="34" charset="0"/>
              </a:rPr>
              <a:t>INDIVIDUEL </a:t>
            </a:r>
            <a:endParaRPr lang="en-US" sz="1600" b="1" dirty="0">
              <a:solidFill>
                <a:schemeClr val="tx1"/>
              </a:solidFill>
              <a:latin typeface="Arial Black" panose="020B0A04020102020204" pitchFamily="34" charset="0"/>
            </a:endParaRPr>
          </a:p>
        </p:txBody>
      </p:sp>
      <p:sp>
        <p:nvSpPr>
          <p:cNvPr id="14" name="Rectangle 13">
            <a:extLst>
              <a:ext uri="{FF2B5EF4-FFF2-40B4-BE49-F238E27FC236}">
                <a16:creationId xmlns:a16="http://schemas.microsoft.com/office/drawing/2014/main" id="{3CA450CF-60D0-40E6-A11F-B06B70542D7C}"/>
              </a:ext>
            </a:extLst>
          </p:cNvPr>
          <p:cNvSpPr/>
          <p:nvPr/>
        </p:nvSpPr>
        <p:spPr>
          <a:xfrm>
            <a:off x="89261" y="2251286"/>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FAÇADE URBAINE</a:t>
            </a:r>
          </a:p>
        </p:txBody>
      </p:sp>
      <p:sp>
        <p:nvSpPr>
          <p:cNvPr id="15" name="Rectangle 14">
            <a:extLst>
              <a:ext uri="{FF2B5EF4-FFF2-40B4-BE49-F238E27FC236}">
                <a16:creationId xmlns:a16="http://schemas.microsoft.com/office/drawing/2014/main" id="{E933A8FE-9409-4808-8AC1-86B7551ADD30}"/>
              </a:ext>
            </a:extLst>
          </p:cNvPr>
          <p:cNvSpPr/>
          <p:nvPr/>
        </p:nvSpPr>
        <p:spPr>
          <a:xfrm>
            <a:off x="81600" y="4624245"/>
            <a:ext cx="1446351" cy="749861"/>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COLLECTIF </a:t>
            </a:r>
            <a:endParaRPr lang="en-US" sz="1100" b="1" dirty="0">
              <a:solidFill>
                <a:schemeClr val="tx1"/>
              </a:solidFill>
              <a:latin typeface="Arial Black" panose="020B0A04020102020204" pitchFamily="34" charset="0"/>
            </a:endParaRPr>
          </a:p>
        </p:txBody>
      </p:sp>
      <p:sp>
        <p:nvSpPr>
          <p:cNvPr id="16" name="Rectangle 15">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sp>
        <p:nvSpPr>
          <p:cNvPr id="17" name="Rectangle 16">
            <a:extLst>
              <a:ext uri="{FF2B5EF4-FFF2-40B4-BE49-F238E27FC236}">
                <a16:creationId xmlns:a16="http://schemas.microsoft.com/office/drawing/2014/main" id="{3CA450CF-60D0-40E6-A11F-B06B70542D7C}"/>
              </a:ext>
            </a:extLst>
          </p:cNvPr>
          <p:cNvSpPr/>
          <p:nvPr/>
        </p:nvSpPr>
        <p:spPr>
          <a:xfrm>
            <a:off x="113195" y="1078786"/>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GABARITS </a:t>
            </a:r>
            <a:endParaRPr lang="en-US" sz="1100" b="1" dirty="0">
              <a:solidFill>
                <a:schemeClr val="tx1"/>
              </a:solidFill>
              <a:latin typeface="Arial Black" panose="020B0A04020102020204" pitchFamily="34" charset="0"/>
            </a:endParaRPr>
          </a:p>
        </p:txBody>
      </p:sp>
      <p:sp>
        <p:nvSpPr>
          <p:cNvPr id="18" name="Rectangle 17"/>
          <p:cNvSpPr/>
          <p:nvPr/>
        </p:nvSpPr>
        <p:spPr>
          <a:xfrm>
            <a:off x="3773060" y="1264074"/>
            <a:ext cx="2127451" cy="369332"/>
          </a:xfrm>
          <a:prstGeom prst="rect">
            <a:avLst/>
          </a:prstGeom>
        </p:spPr>
        <p:txBody>
          <a:bodyPr wrap="square">
            <a:spAutoFit/>
          </a:bodyPr>
          <a:lstStyle/>
          <a:p>
            <a:r>
              <a:rPr lang="fr-FR" dirty="0">
                <a:solidFill>
                  <a:schemeClr val="accent1"/>
                </a:solidFill>
                <a:latin typeface="Times New Roman" pitchFamily="18" charset="0"/>
                <a:cs typeface="Times New Roman" pitchFamily="18" charset="0"/>
              </a:rPr>
              <a:t>Type des façades: </a:t>
            </a:r>
          </a:p>
        </p:txBody>
      </p:sp>
      <p:sp>
        <p:nvSpPr>
          <p:cNvPr id="19" name="Rectangle 18"/>
          <p:cNvSpPr/>
          <p:nvPr/>
        </p:nvSpPr>
        <p:spPr>
          <a:xfrm>
            <a:off x="5989331" y="1262199"/>
            <a:ext cx="2116801" cy="369332"/>
          </a:xfrm>
          <a:prstGeom prst="rect">
            <a:avLst/>
          </a:prstGeom>
        </p:spPr>
        <p:txBody>
          <a:bodyPr wrap="square">
            <a:spAutoFit/>
          </a:bodyPr>
          <a:lstStyle/>
          <a:p>
            <a:r>
              <a:rPr lang="fr-FR" dirty="0">
                <a:solidFill>
                  <a:schemeClr val="accent1"/>
                </a:solidFill>
                <a:latin typeface="Times New Roman" pitchFamily="18" charset="0"/>
                <a:cs typeface="Times New Roman" pitchFamily="18" charset="0"/>
              </a:rPr>
              <a:t>Type d’ouverture</a:t>
            </a:r>
            <a:r>
              <a:rPr lang="fr-FR" dirty="0">
                <a:solidFill>
                  <a:schemeClr val="accent1"/>
                </a:solidFill>
              </a:rPr>
              <a:t>:</a:t>
            </a:r>
          </a:p>
        </p:txBody>
      </p:sp>
      <p:sp>
        <p:nvSpPr>
          <p:cNvPr id="20" name="Rectangle 19"/>
          <p:cNvSpPr/>
          <p:nvPr/>
        </p:nvSpPr>
        <p:spPr>
          <a:xfrm>
            <a:off x="8353347" y="1177730"/>
            <a:ext cx="2211372" cy="369332"/>
          </a:xfrm>
          <a:prstGeom prst="rect">
            <a:avLst/>
          </a:prstGeom>
        </p:spPr>
        <p:txBody>
          <a:bodyPr wrap="square">
            <a:spAutoFit/>
          </a:bodyPr>
          <a:lstStyle/>
          <a:p>
            <a:r>
              <a:rPr lang="fr-FR" dirty="0">
                <a:solidFill>
                  <a:schemeClr val="accent1"/>
                </a:solidFill>
                <a:latin typeface="Times New Roman" pitchFamily="18" charset="0"/>
                <a:cs typeface="Times New Roman" pitchFamily="18" charset="0"/>
              </a:rPr>
              <a:t>Système de toiture:</a:t>
            </a:r>
          </a:p>
        </p:txBody>
      </p:sp>
      <p:sp>
        <p:nvSpPr>
          <p:cNvPr id="21" name="Rectangle 20"/>
          <p:cNvSpPr/>
          <p:nvPr/>
        </p:nvSpPr>
        <p:spPr>
          <a:xfrm>
            <a:off x="3488812" y="5184658"/>
            <a:ext cx="2247350" cy="369332"/>
          </a:xfrm>
          <a:prstGeom prst="rect">
            <a:avLst/>
          </a:prstGeom>
        </p:spPr>
        <p:txBody>
          <a:bodyPr wrap="square">
            <a:spAutoFit/>
          </a:bodyPr>
          <a:lstStyle/>
          <a:p>
            <a:r>
              <a:rPr lang="fr-FR" dirty="0">
                <a:solidFill>
                  <a:schemeClr val="accent1"/>
                </a:solidFill>
                <a:latin typeface="Times New Roman" pitchFamily="18" charset="0"/>
                <a:cs typeface="Times New Roman" pitchFamily="18" charset="0"/>
              </a:rPr>
              <a:t>Couleurs dominantes</a:t>
            </a:r>
            <a:r>
              <a:rPr lang="fr-FR" dirty="0">
                <a:solidFill>
                  <a:schemeClr val="accent1"/>
                </a:solidFill>
              </a:rPr>
              <a:t>:</a:t>
            </a:r>
          </a:p>
        </p:txBody>
      </p:sp>
      <p:sp>
        <p:nvSpPr>
          <p:cNvPr id="22" name="ZoneTexte 34"/>
          <p:cNvSpPr txBox="1"/>
          <p:nvPr/>
        </p:nvSpPr>
        <p:spPr>
          <a:xfrm>
            <a:off x="3990586" y="1653756"/>
            <a:ext cx="1611298" cy="369332"/>
          </a:xfrm>
          <a:prstGeom prst="rect">
            <a:avLst/>
          </a:prstGeom>
          <a:noFill/>
        </p:spPr>
        <p:txBody>
          <a:bodyPr wrap="square" rtlCol="0">
            <a:spAutoFit/>
          </a:bodyPr>
          <a:lstStyle/>
          <a:p>
            <a:r>
              <a:rPr lang="fr-FR" dirty="0">
                <a:latin typeface="Times New Roman" pitchFamily="18" charset="0"/>
                <a:cs typeface="Times New Roman" pitchFamily="18" charset="0"/>
              </a:rPr>
              <a:t>Horizontalité     </a:t>
            </a:r>
          </a:p>
        </p:txBody>
      </p:sp>
      <p:sp>
        <p:nvSpPr>
          <p:cNvPr id="23" name="ZoneTexte 35"/>
          <p:cNvSpPr txBox="1"/>
          <p:nvPr/>
        </p:nvSpPr>
        <p:spPr>
          <a:xfrm>
            <a:off x="5874218" y="1641509"/>
            <a:ext cx="2260966" cy="369332"/>
          </a:xfrm>
          <a:prstGeom prst="rect">
            <a:avLst/>
          </a:prstGeom>
          <a:noFill/>
        </p:spPr>
        <p:txBody>
          <a:bodyPr wrap="square" rtlCol="0">
            <a:spAutoFit/>
          </a:bodyPr>
          <a:lstStyle/>
          <a:p>
            <a:r>
              <a:rPr lang="fr-FR" dirty="0">
                <a:latin typeface="Times New Roman" pitchFamily="18" charset="0"/>
                <a:cs typeface="Times New Roman" pitchFamily="18" charset="0"/>
              </a:rPr>
              <a:t>Rectangulaire, arquée</a:t>
            </a:r>
          </a:p>
        </p:txBody>
      </p:sp>
      <p:sp>
        <p:nvSpPr>
          <p:cNvPr id="24" name="ZoneTexte 36"/>
          <p:cNvSpPr txBox="1"/>
          <p:nvPr/>
        </p:nvSpPr>
        <p:spPr>
          <a:xfrm>
            <a:off x="8944189" y="1580372"/>
            <a:ext cx="1326951" cy="369332"/>
          </a:xfrm>
          <a:prstGeom prst="rect">
            <a:avLst/>
          </a:prstGeom>
          <a:noFill/>
        </p:spPr>
        <p:txBody>
          <a:bodyPr wrap="square" rtlCol="0">
            <a:spAutoFit/>
          </a:bodyPr>
          <a:lstStyle/>
          <a:p>
            <a:r>
              <a:rPr lang="fr-FR" dirty="0">
                <a:latin typeface="Times New Roman" pitchFamily="18" charset="0"/>
                <a:cs typeface="Times New Roman" pitchFamily="18" charset="0"/>
              </a:rPr>
              <a:t>Plat </a:t>
            </a:r>
          </a:p>
        </p:txBody>
      </p:sp>
      <p:sp>
        <p:nvSpPr>
          <p:cNvPr id="25" name="ZoneTexte 39"/>
          <p:cNvSpPr txBox="1"/>
          <p:nvPr/>
        </p:nvSpPr>
        <p:spPr>
          <a:xfrm>
            <a:off x="3796303" y="5554875"/>
            <a:ext cx="1555926" cy="369332"/>
          </a:xfrm>
          <a:prstGeom prst="rect">
            <a:avLst/>
          </a:prstGeom>
          <a:noFill/>
        </p:spPr>
        <p:txBody>
          <a:bodyPr wrap="square" rtlCol="0">
            <a:spAutoFit/>
          </a:bodyPr>
          <a:lstStyle/>
          <a:p>
            <a:r>
              <a:rPr lang="fr-FR" dirty="0">
                <a:latin typeface="Times New Roman" pitchFamily="18" charset="0"/>
                <a:cs typeface="Times New Roman" pitchFamily="18" charset="0"/>
              </a:rPr>
              <a:t>Beige, Jeune </a:t>
            </a:r>
          </a:p>
        </p:txBody>
      </p:sp>
      <p:sp>
        <p:nvSpPr>
          <p:cNvPr id="26" name="Rectangle 25"/>
          <p:cNvSpPr/>
          <p:nvPr/>
        </p:nvSpPr>
        <p:spPr>
          <a:xfrm>
            <a:off x="8273181" y="5153848"/>
            <a:ext cx="2024913" cy="369332"/>
          </a:xfrm>
          <a:prstGeom prst="rect">
            <a:avLst/>
          </a:prstGeom>
        </p:spPr>
        <p:txBody>
          <a:bodyPr wrap="none">
            <a:spAutoFit/>
          </a:bodyPr>
          <a:lstStyle/>
          <a:p>
            <a:r>
              <a:rPr lang="fr-FR" dirty="0">
                <a:solidFill>
                  <a:schemeClr val="accent1"/>
                </a:solidFill>
                <a:latin typeface="Times New Roman" pitchFamily="18" charset="0"/>
                <a:cs typeface="Times New Roman" pitchFamily="18" charset="0"/>
              </a:rPr>
              <a:t>Système constrictif</a:t>
            </a:r>
            <a:r>
              <a:rPr lang="fr-FR" dirty="0">
                <a:solidFill>
                  <a:schemeClr val="accent1"/>
                </a:solidFill>
              </a:rPr>
              <a:t>:</a:t>
            </a:r>
          </a:p>
        </p:txBody>
      </p:sp>
      <p:sp>
        <p:nvSpPr>
          <p:cNvPr id="27" name="ZoneTexte 37"/>
          <p:cNvSpPr txBox="1"/>
          <p:nvPr/>
        </p:nvSpPr>
        <p:spPr>
          <a:xfrm>
            <a:off x="8202980" y="5489027"/>
            <a:ext cx="2250333" cy="923330"/>
          </a:xfrm>
          <a:prstGeom prst="rect">
            <a:avLst/>
          </a:prstGeom>
          <a:noFill/>
        </p:spPr>
        <p:txBody>
          <a:bodyPr wrap="square" rtlCol="0">
            <a:spAutoFit/>
          </a:bodyPr>
          <a:lstStyle/>
          <a:p>
            <a:pPr fontAlgn="t"/>
            <a:r>
              <a:rPr lang="fr-FR" b="1" i="1" dirty="0"/>
              <a:t> </a:t>
            </a:r>
            <a:r>
              <a:rPr lang="fr-FR" dirty="0">
                <a:latin typeface="Times New Roman" pitchFamily="18" charset="0"/>
                <a:cs typeface="Times New Roman" pitchFamily="18" charset="0"/>
              </a:rPr>
              <a:t>Poteaux poutres</a:t>
            </a:r>
          </a:p>
          <a:p>
            <a:pPr fontAlgn="t"/>
            <a:r>
              <a:rPr lang="fr-FR" dirty="0">
                <a:latin typeface="Times New Roman" pitchFamily="18" charset="0"/>
                <a:cs typeface="Times New Roman" pitchFamily="18" charset="0"/>
              </a:rPr>
              <a:t>  Béton Armé, Brique</a:t>
            </a:r>
          </a:p>
          <a:p>
            <a:pPr fontAlgn="t"/>
            <a:endParaRPr lang="fr-FR" dirty="0">
              <a:latin typeface="Times New Roman" pitchFamily="18" charset="0"/>
              <a:cs typeface="Times New Roman" pitchFamily="18" charset="0"/>
            </a:endParaRPr>
          </a:p>
        </p:txBody>
      </p:sp>
      <p:sp>
        <p:nvSpPr>
          <p:cNvPr id="28" name="Rectangle 27"/>
          <p:cNvSpPr/>
          <p:nvPr/>
        </p:nvSpPr>
        <p:spPr>
          <a:xfrm>
            <a:off x="5916369" y="5178718"/>
            <a:ext cx="1998751" cy="923330"/>
          </a:xfrm>
          <a:prstGeom prst="rect">
            <a:avLst/>
          </a:prstGeom>
        </p:spPr>
        <p:txBody>
          <a:bodyPr wrap="square">
            <a:spAutoFit/>
          </a:bodyPr>
          <a:lstStyle/>
          <a:p>
            <a:pPr algn="ctr"/>
            <a:r>
              <a:rPr lang="fr-FR" dirty="0">
                <a:solidFill>
                  <a:schemeClr val="accent1"/>
                </a:solidFill>
                <a:latin typeface="Times New Roman" pitchFamily="18" charset="0"/>
                <a:cs typeface="Times New Roman" pitchFamily="18" charset="0"/>
              </a:rPr>
              <a:t>Rapport plein/vide:</a:t>
            </a:r>
            <a:endParaRPr lang="fr-FR" dirty="0">
              <a:latin typeface="Times New Roman" pitchFamily="18" charset="0"/>
              <a:cs typeface="Times New Roman" pitchFamily="18" charset="0"/>
            </a:endParaRPr>
          </a:p>
          <a:p>
            <a:pPr algn="ctr"/>
            <a:r>
              <a:rPr lang="fr-FR" dirty="0">
                <a:latin typeface="Times New Roman" pitchFamily="18" charset="0"/>
                <a:cs typeface="Times New Roman" pitchFamily="18" charset="0"/>
              </a:rPr>
              <a:t>Plus de plein que de vide</a:t>
            </a:r>
          </a:p>
        </p:txBody>
      </p:sp>
      <p:sp>
        <p:nvSpPr>
          <p:cNvPr id="29" name="Rectangle 28"/>
          <p:cNvSpPr/>
          <p:nvPr/>
        </p:nvSpPr>
        <p:spPr>
          <a:xfrm>
            <a:off x="5852711" y="5070191"/>
            <a:ext cx="2196597" cy="11614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8273181" y="5070191"/>
            <a:ext cx="2180132" cy="11614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8254464" y="1155638"/>
            <a:ext cx="2043630" cy="11614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3634503" y="1152226"/>
            <a:ext cx="2043630" cy="11617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5852711" y="1152226"/>
            <a:ext cx="2196598" cy="11617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3479587" y="5080504"/>
            <a:ext cx="2189358" cy="11617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932" y="2609606"/>
            <a:ext cx="3171825" cy="196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8" y="2609606"/>
            <a:ext cx="3028950" cy="196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630" y="2609606"/>
            <a:ext cx="2704843" cy="1981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Rectangle 37"/>
          <p:cNvSpPr/>
          <p:nvPr/>
        </p:nvSpPr>
        <p:spPr>
          <a:xfrm>
            <a:off x="6736116" y="3095055"/>
            <a:ext cx="322217" cy="339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2869430" y="3088774"/>
            <a:ext cx="257999" cy="215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9207989" y="3295874"/>
            <a:ext cx="174172"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9219835" y="3686203"/>
            <a:ext cx="162326" cy="230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9483527" y="3609883"/>
            <a:ext cx="174172"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9512789" y="3264872"/>
            <a:ext cx="174172"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3339501" y="3129781"/>
            <a:ext cx="257999" cy="215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3352568" y="3533183"/>
            <a:ext cx="257999" cy="215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Straight Arrow Connector 45"/>
          <p:cNvCxnSpPr>
            <a:endCxn id="44" idx="0"/>
          </p:cNvCxnSpPr>
          <p:nvPr/>
        </p:nvCxnSpPr>
        <p:spPr>
          <a:xfrm flipH="1">
            <a:off x="3468501" y="2119368"/>
            <a:ext cx="2941758" cy="10104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386411" y="2111558"/>
            <a:ext cx="564598" cy="1084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40" idx="0"/>
          </p:cNvCxnSpPr>
          <p:nvPr/>
        </p:nvCxnSpPr>
        <p:spPr>
          <a:xfrm>
            <a:off x="6410259" y="2145663"/>
            <a:ext cx="2884816" cy="11502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671680" y="2167888"/>
            <a:ext cx="2163155" cy="10757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476790" y="2166117"/>
            <a:ext cx="3222174" cy="15074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561016" y="2158652"/>
            <a:ext cx="102336" cy="10564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35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2" name="Rectangle 11">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8" name="Rounded Rectangle 7"/>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9" name="Rounded Rectangle 8"/>
          <p:cNvSpPr/>
          <p:nvPr/>
        </p:nvSpPr>
        <p:spPr>
          <a:xfrm>
            <a:off x="5555673" y="288259"/>
            <a:ext cx="5064702" cy="554183"/>
          </a:xfrm>
          <a:prstGeom prst="roundRect">
            <a:avLst/>
          </a:prstGeom>
          <a:solidFill>
            <a:srgbClr val="A3E7FF"/>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HABITAT COLLECTIF</a:t>
            </a:r>
          </a:p>
        </p:txBody>
      </p:sp>
      <p:sp>
        <p:nvSpPr>
          <p:cNvPr id="13" name="Rectangle 12">
            <a:extLst>
              <a:ext uri="{FF2B5EF4-FFF2-40B4-BE49-F238E27FC236}">
                <a16:creationId xmlns:a16="http://schemas.microsoft.com/office/drawing/2014/main" id="{29F056F4-CE7C-45FC-AB14-21AD6138D9DC}"/>
              </a:ext>
            </a:extLst>
          </p:cNvPr>
          <p:cNvSpPr/>
          <p:nvPr/>
        </p:nvSpPr>
        <p:spPr>
          <a:xfrm>
            <a:off x="76513" y="3468886"/>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INDIVIDUEL </a:t>
            </a:r>
            <a:endParaRPr lang="en-US" sz="1100" b="1" dirty="0">
              <a:solidFill>
                <a:schemeClr val="tx1"/>
              </a:solidFill>
              <a:latin typeface="Arial Black" panose="020B0A04020102020204" pitchFamily="34" charset="0"/>
            </a:endParaRPr>
          </a:p>
        </p:txBody>
      </p:sp>
      <p:sp>
        <p:nvSpPr>
          <p:cNvPr id="14" name="Rectangle 13">
            <a:extLst>
              <a:ext uri="{FF2B5EF4-FFF2-40B4-BE49-F238E27FC236}">
                <a16:creationId xmlns:a16="http://schemas.microsoft.com/office/drawing/2014/main" id="{3CA450CF-60D0-40E6-A11F-B06B70542D7C}"/>
              </a:ext>
            </a:extLst>
          </p:cNvPr>
          <p:cNvSpPr/>
          <p:nvPr/>
        </p:nvSpPr>
        <p:spPr>
          <a:xfrm>
            <a:off x="89261" y="2368476"/>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FAÇADE URBAINE</a:t>
            </a:r>
          </a:p>
        </p:txBody>
      </p:sp>
      <p:sp>
        <p:nvSpPr>
          <p:cNvPr id="15" name="Rectangle 14">
            <a:extLst>
              <a:ext uri="{FF2B5EF4-FFF2-40B4-BE49-F238E27FC236}">
                <a16:creationId xmlns:a16="http://schemas.microsoft.com/office/drawing/2014/main" id="{E933A8FE-9409-4808-8AC1-86B7551ADD30}"/>
              </a:ext>
            </a:extLst>
          </p:cNvPr>
          <p:cNvSpPr/>
          <p:nvPr/>
        </p:nvSpPr>
        <p:spPr>
          <a:xfrm>
            <a:off x="76513" y="4383315"/>
            <a:ext cx="1713098" cy="1190172"/>
          </a:xfrm>
          <a:prstGeom prst="rect">
            <a:avLst/>
          </a:prstGeom>
          <a:solidFill>
            <a:srgbClr val="A3E7FF"/>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HABITAT </a:t>
            </a:r>
            <a:r>
              <a:rPr lang="fr-FR" sz="1600" b="1" dirty="0">
                <a:solidFill>
                  <a:schemeClr val="tx1"/>
                </a:solidFill>
                <a:latin typeface="Arial Black" panose="020B0A04020102020204" pitchFamily="34" charset="0"/>
              </a:rPr>
              <a:t>COLLECTIF </a:t>
            </a:r>
            <a:endParaRPr lang="en-US" sz="1600" b="1" dirty="0">
              <a:solidFill>
                <a:schemeClr val="tx1"/>
              </a:solidFill>
              <a:latin typeface="Arial Black" panose="020B0A04020102020204" pitchFamily="34" charset="0"/>
            </a:endParaRPr>
          </a:p>
        </p:txBody>
      </p:sp>
      <p:sp>
        <p:nvSpPr>
          <p:cNvPr id="16" name="Rectangle 15">
            <a:extLst>
              <a:ext uri="{FF2B5EF4-FFF2-40B4-BE49-F238E27FC236}">
                <a16:creationId xmlns:a16="http://schemas.microsoft.com/office/drawing/2014/main" id="{3CA450CF-60D0-40E6-A11F-B06B70542D7C}"/>
              </a:ext>
            </a:extLst>
          </p:cNvPr>
          <p:cNvSpPr/>
          <p:nvPr/>
        </p:nvSpPr>
        <p:spPr>
          <a:xfrm>
            <a:off x="93659" y="5743102"/>
            <a:ext cx="1440000" cy="79022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sp>
        <p:nvSpPr>
          <p:cNvPr id="17" name="Rectangle 16">
            <a:extLst>
              <a:ext uri="{FF2B5EF4-FFF2-40B4-BE49-F238E27FC236}">
                <a16:creationId xmlns:a16="http://schemas.microsoft.com/office/drawing/2014/main" id="{3CA450CF-60D0-40E6-A11F-B06B70542D7C}"/>
              </a:ext>
            </a:extLst>
          </p:cNvPr>
          <p:cNvSpPr/>
          <p:nvPr/>
        </p:nvSpPr>
        <p:spPr>
          <a:xfrm>
            <a:off x="113195" y="1195976"/>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GABARITS </a:t>
            </a:r>
            <a:endParaRPr lang="en-US" sz="1100" b="1" dirty="0">
              <a:solidFill>
                <a:schemeClr val="tx1"/>
              </a:solidFill>
              <a:latin typeface="Arial Black" panose="020B0A04020102020204" pitchFamily="34" charset="0"/>
            </a:endParaRPr>
          </a:p>
        </p:txBody>
      </p:sp>
      <p:sp>
        <p:nvSpPr>
          <p:cNvPr id="18" name="Rectangle 17"/>
          <p:cNvSpPr/>
          <p:nvPr/>
        </p:nvSpPr>
        <p:spPr>
          <a:xfrm>
            <a:off x="2702860" y="1829453"/>
            <a:ext cx="2573383" cy="82142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Utilisation des fenêtres carrées et rectangulaires</a:t>
            </a:r>
          </a:p>
        </p:txBody>
      </p:sp>
      <p:sp>
        <p:nvSpPr>
          <p:cNvPr id="19" name="Rectangle 18"/>
          <p:cNvSpPr/>
          <p:nvPr/>
        </p:nvSpPr>
        <p:spPr>
          <a:xfrm>
            <a:off x="2610970" y="4204458"/>
            <a:ext cx="2573383" cy="9144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Utilisation des balcons avec des ouvertures rectangulaires</a:t>
            </a:r>
          </a:p>
        </p:txBody>
      </p:sp>
      <p:sp>
        <p:nvSpPr>
          <p:cNvPr id="20" name="Rectangle 19"/>
          <p:cNvSpPr/>
          <p:nvPr/>
        </p:nvSpPr>
        <p:spPr>
          <a:xfrm>
            <a:off x="2643550" y="2933908"/>
            <a:ext cx="2573383" cy="9144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Utilisation des ouvertures en plein cintre pour la décoration</a:t>
            </a:r>
          </a:p>
        </p:txBody>
      </p:sp>
      <p:sp>
        <p:nvSpPr>
          <p:cNvPr id="21" name="Rectangle 20"/>
          <p:cNvSpPr/>
          <p:nvPr/>
        </p:nvSpPr>
        <p:spPr>
          <a:xfrm>
            <a:off x="2724631" y="928117"/>
            <a:ext cx="2573383" cy="50356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Utilisation des corniches</a:t>
            </a:r>
          </a:p>
        </p:txBody>
      </p:sp>
      <p:sp>
        <p:nvSpPr>
          <p:cNvPr id="22" name="Rectangle 21"/>
          <p:cNvSpPr/>
          <p:nvPr/>
        </p:nvSpPr>
        <p:spPr>
          <a:xfrm>
            <a:off x="2980018" y="5353804"/>
            <a:ext cx="7020775" cy="9144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itchFamily="18" charset="0"/>
                <a:cs typeface="Times New Roman" pitchFamily="18" charset="0"/>
              </a:rPr>
              <a:t>Matériaux utilisés: </a:t>
            </a:r>
            <a:r>
              <a:rPr lang="fr-FR" sz="2400" dirty="0">
                <a:solidFill>
                  <a:schemeClr val="tx1"/>
                </a:solidFill>
                <a:latin typeface="Times New Roman" pitchFamily="18" charset="0"/>
                <a:cs typeface="Times New Roman" pitchFamily="18" charset="0"/>
              </a:rPr>
              <a:t>béton, acier, et le verre </a:t>
            </a:r>
          </a:p>
          <a:p>
            <a:pPr algn="ctr"/>
            <a:r>
              <a:rPr lang="fr-FR" sz="2400" b="1" dirty="0">
                <a:solidFill>
                  <a:schemeClr val="tx1"/>
                </a:solidFill>
                <a:latin typeface="Times New Roman" pitchFamily="18" charset="0"/>
                <a:cs typeface="Times New Roman" pitchFamily="18" charset="0"/>
              </a:rPr>
              <a:t>La couleur dominante: </a:t>
            </a:r>
            <a:r>
              <a:rPr lang="fr-FR" sz="2400" dirty="0">
                <a:solidFill>
                  <a:schemeClr val="tx1"/>
                </a:solidFill>
                <a:latin typeface="Times New Roman" pitchFamily="18" charset="0"/>
                <a:cs typeface="Times New Roman" pitchFamily="18" charset="0"/>
              </a:rPr>
              <a:t>blanc beige et vert</a:t>
            </a:r>
          </a:p>
        </p:txBody>
      </p:sp>
      <p:grpSp>
        <p:nvGrpSpPr>
          <p:cNvPr id="23" name="Group 22"/>
          <p:cNvGrpSpPr/>
          <p:nvPr/>
        </p:nvGrpSpPr>
        <p:grpSpPr>
          <a:xfrm>
            <a:off x="6635792" y="1042289"/>
            <a:ext cx="3829008" cy="4179951"/>
            <a:chOff x="6635792" y="1042289"/>
            <a:chExt cx="3515865" cy="4014707"/>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792" y="1042289"/>
              <a:ext cx="3515865" cy="4014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rot="20894544">
              <a:off x="6799800" y="1429292"/>
              <a:ext cx="2770955" cy="513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rot="21041811">
              <a:off x="9020533" y="1944677"/>
              <a:ext cx="421915" cy="647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rot="21041811">
              <a:off x="6860446" y="2279690"/>
              <a:ext cx="348783" cy="744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1041811">
              <a:off x="7674478" y="2119211"/>
              <a:ext cx="490269" cy="78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6967553" y="2453981"/>
              <a:ext cx="154834" cy="2716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9166565" y="3662426"/>
              <a:ext cx="190698" cy="3417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9179057" y="2902861"/>
              <a:ext cx="178206" cy="31068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9154073" y="2157737"/>
              <a:ext cx="179818" cy="2962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6993181" y="3703225"/>
              <a:ext cx="154834" cy="2716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6993181" y="3059148"/>
              <a:ext cx="154834" cy="2716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6972732" y="1836395"/>
              <a:ext cx="154834" cy="2716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9120629" y="1427123"/>
              <a:ext cx="188278" cy="30234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21340875">
              <a:off x="7387342" y="2272730"/>
              <a:ext cx="378451" cy="38196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rot="21321418">
              <a:off x="7373497" y="2981559"/>
              <a:ext cx="406141" cy="33339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7410112" y="3642958"/>
              <a:ext cx="369525" cy="3319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rot="21321418">
              <a:off x="8137416" y="2181683"/>
              <a:ext cx="599142" cy="3381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rot="21321418">
              <a:off x="8144077" y="2874361"/>
              <a:ext cx="616838" cy="36867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8133261" y="3575792"/>
              <a:ext cx="626772" cy="3993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7022254" y="4246607"/>
              <a:ext cx="190698" cy="3417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9190207" y="4381062"/>
              <a:ext cx="190698" cy="3417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7418974" y="4223258"/>
              <a:ext cx="369525" cy="3319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8174750" y="4273155"/>
              <a:ext cx="626772" cy="3993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7" name="Connecteur droit avec flèche 22"/>
          <p:cNvCxnSpPr>
            <a:stCxn id="21" idx="3"/>
            <a:endCxn id="25" idx="1"/>
          </p:cNvCxnSpPr>
          <p:nvPr/>
        </p:nvCxnSpPr>
        <p:spPr>
          <a:xfrm>
            <a:off x="5298014" y="1179898"/>
            <a:ext cx="1548052" cy="5995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7" idx="1"/>
          </p:cNvCxnSpPr>
          <p:nvPr/>
        </p:nvCxnSpPr>
        <p:spPr>
          <a:xfrm>
            <a:off x="5298014" y="1179898"/>
            <a:ext cx="1584939" cy="12201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12"/>
          <p:cNvCxnSpPr>
            <a:stCxn id="18" idx="3"/>
          </p:cNvCxnSpPr>
          <p:nvPr/>
        </p:nvCxnSpPr>
        <p:spPr>
          <a:xfrm>
            <a:off x="5276243" y="2240166"/>
            <a:ext cx="1780432" cy="42999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21"/>
          <p:cNvCxnSpPr>
            <a:stCxn id="19" idx="3"/>
            <a:endCxn id="45" idx="1"/>
          </p:cNvCxnSpPr>
          <p:nvPr/>
        </p:nvCxnSpPr>
        <p:spPr>
          <a:xfrm flipV="1">
            <a:off x="5184353" y="4526997"/>
            <a:ext cx="2304376" cy="13466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18"/>
          <p:cNvCxnSpPr>
            <a:stCxn id="20" idx="3"/>
          </p:cNvCxnSpPr>
          <p:nvPr/>
        </p:nvCxnSpPr>
        <p:spPr>
          <a:xfrm flipV="1">
            <a:off x="5216933" y="1927906"/>
            <a:ext cx="2546946" cy="14632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19"/>
          <p:cNvCxnSpPr>
            <a:stCxn id="20" idx="3"/>
          </p:cNvCxnSpPr>
          <p:nvPr/>
        </p:nvCxnSpPr>
        <p:spPr>
          <a:xfrm flipV="1">
            <a:off x="5216933" y="2818662"/>
            <a:ext cx="2850107" cy="5724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896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7" name="Rounded Rectangle 6"/>
          <p:cNvSpPr/>
          <p:nvPr/>
        </p:nvSpPr>
        <p:spPr>
          <a:xfrm>
            <a:off x="5555673" y="288259"/>
            <a:ext cx="5064702" cy="554183"/>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SYNTHESE</a:t>
            </a:r>
          </a:p>
        </p:txBody>
      </p:sp>
      <p:sp>
        <p:nvSpPr>
          <p:cNvPr id="8" name="Rectangle 7">
            <a:extLst>
              <a:ext uri="{FF2B5EF4-FFF2-40B4-BE49-F238E27FC236}">
                <a16:creationId xmlns:a16="http://schemas.microsoft.com/office/drawing/2014/main" id="{29F056F4-CE7C-45FC-AB14-21AD6138D9DC}"/>
              </a:ext>
            </a:extLst>
          </p:cNvPr>
          <p:cNvSpPr/>
          <p:nvPr/>
        </p:nvSpPr>
        <p:spPr>
          <a:xfrm>
            <a:off x="76513" y="3468886"/>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INDIVIDUEL </a:t>
            </a:r>
            <a:endParaRPr lang="en-US" sz="1100" b="1" dirty="0">
              <a:solidFill>
                <a:schemeClr val="tx1"/>
              </a:solidFill>
              <a:latin typeface="Arial Black" panose="020B0A04020102020204" pitchFamily="34" charset="0"/>
            </a:endParaRPr>
          </a:p>
        </p:txBody>
      </p:sp>
      <p:sp>
        <p:nvSpPr>
          <p:cNvPr id="9" name="Rectangle 8">
            <a:extLst>
              <a:ext uri="{FF2B5EF4-FFF2-40B4-BE49-F238E27FC236}">
                <a16:creationId xmlns:a16="http://schemas.microsoft.com/office/drawing/2014/main" id="{3CA450CF-60D0-40E6-A11F-B06B70542D7C}"/>
              </a:ext>
            </a:extLst>
          </p:cNvPr>
          <p:cNvSpPr/>
          <p:nvPr/>
        </p:nvSpPr>
        <p:spPr>
          <a:xfrm>
            <a:off x="89261" y="2368476"/>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FAÇADE URBAINE</a:t>
            </a:r>
          </a:p>
        </p:txBody>
      </p:sp>
      <p:sp>
        <p:nvSpPr>
          <p:cNvPr id="10" name="Rectangle 9">
            <a:extLst>
              <a:ext uri="{FF2B5EF4-FFF2-40B4-BE49-F238E27FC236}">
                <a16:creationId xmlns:a16="http://schemas.microsoft.com/office/drawing/2014/main" id="{E933A8FE-9409-4808-8AC1-86B7551ADD30}"/>
              </a:ext>
            </a:extLst>
          </p:cNvPr>
          <p:cNvSpPr/>
          <p:nvPr/>
        </p:nvSpPr>
        <p:spPr>
          <a:xfrm>
            <a:off x="76513" y="4550200"/>
            <a:ext cx="1440000" cy="849708"/>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HABITAT </a:t>
            </a:r>
            <a:r>
              <a:rPr lang="fr-FR" sz="1100" b="1" dirty="0">
                <a:solidFill>
                  <a:schemeClr val="tx1"/>
                </a:solidFill>
                <a:latin typeface="Arial Black" panose="020B0A04020102020204" pitchFamily="34" charset="0"/>
              </a:rPr>
              <a:t>COLLECTIF </a:t>
            </a:r>
            <a:endParaRPr lang="en-US" sz="1100" b="1" dirty="0">
              <a:solidFill>
                <a:schemeClr val="tx1"/>
              </a:solidFill>
              <a:latin typeface="Arial Black" panose="020B0A04020102020204" pitchFamily="34" charset="0"/>
            </a:endParaRPr>
          </a:p>
        </p:txBody>
      </p:sp>
      <p:sp>
        <p:nvSpPr>
          <p:cNvPr id="11" name="Rectangle 10">
            <a:extLst>
              <a:ext uri="{FF2B5EF4-FFF2-40B4-BE49-F238E27FC236}">
                <a16:creationId xmlns:a16="http://schemas.microsoft.com/office/drawing/2014/main" id="{3CA450CF-60D0-40E6-A11F-B06B70542D7C}"/>
              </a:ext>
            </a:extLst>
          </p:cNvPr>
          <p:cNvSpPr/>
          <p:nvPr/>
        </p:nvSpPr>
        <p:spPr>
          <a:xfrm>
            <a:off x="76514" y="5578797"/>
            <a:ext cx="1592630" cy="1100410"/>
          </a:xfrm>
          <a:prstGeom prst="rect">
            <a:avLst/>
          </a:prstGeom>
          <a:solidFill>
            <a:srgbClr val="0070C0"/>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SYNTHÈSE</a:t>
            </a:r>
            <a:r>
              <a:rPr lang="fr-FR" sz="1100" b="1" dirty="0">
                <a:solidFill>
                  <a:schemeClr val="tx1"/>
                </a:solidFill>
                <a:latin typeface="Arial Black" panose="020B0A04020102020204" pitchFamily="34" charset="0"/>
              </a:rPr>
              <a:t> </a:t>
            </a:r>
            <a:endParaRPr lang="en-US" sz="1100" b="1" dirty="0">
              <a:solidFill>
                <a:schemeClr val="tx1"/>
              </a:solidFill>
              <a:latin typeface="Arial Black" panose="020B0A04020102020204" pitchFamily="34" charset="0"/>
            </a:endParaRPr>
          </a:p>
        </p:txBody>
      </p:sp>
      <p:sp>
        <p:nvSpPr>
          <p:cNvPr id="12" name="Rectangle 11">
            <a:extLst>
              <a:ext uri="{FF2B5EF4-FFF2-40B4-BE49-F238E27FC236}">
                <a16:creationId xmlns:a16="http://schemas.microsoft.com/office/drawing/2014/main" id="{3CA450CF-60D0-40E6-A11F-B06B70542D7C}"/>
              </a:ext>
            </a:extLst>
          </p:cNvPr>
          <p:cNvSpPr/>
          <p:nvPr/>
        </p:nvSpPr>
        <p:spPr>
          <a:xfrm>
            <a:off x="113195" y="1195976"/>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GABARITS </a:t>
            </a:r>
            <a:endParaRPr lang="en-US" sz="1100" b="1" dirty="0">
              <a:solidFill>
                <a:schemeClr val="tx1"/>
              </a:solidFill>
              <a:latin typeface="Arial Black" panose="020B0A04020102020204" pitchFamily="34" charset="0"/>
            </a:endParaRPr>
          </a:p>
        </p:txBody>
      </p:sp>
      <p:sp>
        <p:nvSpPr>
          <p:cNvPr id="13" name="ZoneTexte 7"/>
          <p:cNvSpPr txBox="1"/>
          <p:nvPr/>
        </p:nvSpPr>
        <p:spPr>
          <a:xfrm>
            <a:off x="7491922" y="2485642"/>
            <a:ext cx="3696031" cy="1846659"/>
          </a:xfrm>
          <a:prstGeom prst="rect">
            <a:avLst/>
          </a:prstGeom>
          <a:noFill/>
          <a:ln w="28575">
            <a:solidFill>
              <a:schemeClr val="accent1"/>
            </a:solidFill>
          </a:ln>
        </p:spPr>
        <p:txBody>
          <a:bodyPr wrap="square" rtlCol="0">
            <a:spAutoFit/>
          </a:bodyPr>
          <a:lstStyle/>
          <a:p>
            <a:pPr marL="171450" indent="-171450">
              <a:buFont typeface="Arial" panose="020B0604020202020204" pitchFamily="34" charset="0"/>
              <a:buChar char="•"/>
            </a:pPr>
            <a:r>
              <a:rPr lang="fr-FR" sz="1200" dirty="0">
                <a:latin typeface="Times New Roman" pitchFamily="18" charset="0"/>
                <a:cs typeface="Times New Roman" pitchFamily="18" charset="0"/>
              </a:rPr>
              <a:t> </a:t>
            </a:r>
            <a:r>
              <a:rPr lang="fr-FR" sz="1400" dirty="0">
                <a:latin typeface="Times New Roman" pitchFamily="18" charset="0"/>
                <a:cs typeface="Times New Roman" pitchFamily="18" charset="0"/>
              </a:rPr>
              <a:t>Le quartier se situ dans un milieu urbain très actif.</a:t>
            </a:r>
          </a:p>
          <a:p>
            <a:pPr indent="-285750">
              <a:buFont typeface="Arial" pitchFamily="34" charset="0"/>
              <a:buChar char="•"/>
            </a:pPr>
            <a:r>
              <a:rPr lang="fr-FR" sz="1400" dirty="0">
                <a:latin typeface="Times New Roman" pitchFamily="18" charset="0"/>
                <a:cs typeface="Times New Roman" pitchFamily="18" charset="0"/>
              </a:rPr>
              <a:t> Existence de différents services et équipements</a:t>
            </a:r>
          </a:p>
          <a:p>
            <a:pPr indent="-285750">
              <a:buFont typeface="Arial" pitchFamily="34" charset="0"/>
              <a:buChar char="•"/>
            </a:pPr>
            <a:r>
              <a:rPr lang="fr-FR" sz="1400" dirty="0">
                <a:latin typeface="Times New Roman" pitchFamily="18" charset="0"/>
                <a:cs typeface="Times New Roman" pitchFamily="18" charset="0"/>
              </a:rPr>
              <a:t>Un équilibre remarqué au niveau des façades et des gabarits au coté des habitats collectifs.</a:t>
            </a:r>
          </a:p>
          <a:p>
            <a:pPr indent="-285750">
              <a:buFont typeface="Arial" pitchFamily="34" charset="0"/>
              <a:buChar char="•"/>
            </a:pPr>
            <a:endParaRPr lang="fr-FR" dirty="0">
              <a:latin typeface="Times New Roman" pitchFamily="18" charset="0"/>
              <a:cs typeface="Times New Roman" pitchFamily="18" charset="0"/>
            </a:endParaRPr>
          </a:p>
          <a:p>
            <a:pPr indent="-285750">
              <a:buFont typeface="Arial" pitchFamily="34" charset="0"/>
              <a:buChar char="•"/>
            </a:pPr>
            <a:endParaRPr lang="fr-FR" sz="1200" dirty="0">
              <a:latin typeface="Times New Roman" pitchFamily="18" charset="0"/>
              <a:cs typeface="Times New Roman" pitchFamily="18" charset="0"/>
            </a:endParaRPr>
          </a:p>
        </p:txBody>
      </p:sp>
      <p:sp>
        <p:nvSpPr>
          <p:cNvPr id="14" name="Rectangle 68"/>
          <p:cNvSpPr/>
          <p:nvPr/>
        </p:nvSpPr>
        <p:spPr>
          <a:xfrm>
            <a:off x="8088024" y="1302710"/>
            <a:ext cx="2438465" cy="476801"/>
          </a:xfrm>
          <a:prstGeom prst="wedgeRectCallout">
            <a:avLst/>
          </a:prstGeom>
          <a:solidFill>
            <a:schemeClr val="bg2">
              <a:lumMod val="90000"/>
            </a:schemeClr>
          </a:solidFill>
          <a:ln w="60325"/>
        </p:spPr>
        <p:style>
          <a:lnRef idx="2">
            <a:schemeClr val="dk1"/>
          </a:lnRef>
          <a:fillRef idx="1">
            <a:schemeClr val="lt1"/>
          </a:fillRef>
          <a:effectRef idx="0">
            <a:schemeClr val="dk1"/>
          </a:effectRef>
          <a:fontRef idx="minor">
            <a:schemeClr val="dk1"/>
          </a:fontRef>
        </p:style>
        <p:txBody>
          <a:bodyPr rtlCol="0" anchor="ctr"/>
          <a:lstStyle>
            <a:defPPr>
              <a:defRPr lang="fr-FR"/>
            </a:defPPr>
            <a:lvl1pPr marL="0" algn="l" defTabSz="1987174" rtl="0" eaLnBrk="1" latinLnBrk="0" hangingPunct="1">
              <a:defRPr sz="3912" kern="1200">
                <a:solidFill>
                  <a:schemeClr val="dk1"/>
                </a:solidFill>
                <a:latin typeface="+mn-lt"/>
                <a:ea typeface="+mn-ea"/>
                <a:cs typeface="+mn-cs"/>
              </a:defRPr>
            </a:lvl1pPr>
            <a:lvl2pPr marL="993587" algn="l" defTabSz="1987174" rtl="0" eaLnBrk="1" latinLnBrk="0" hangingPunct="1">
              <a:defRPr sz="3912" kern="1200">
                <a:solidFill>
                  <a:schemeClr val="dk1"/>
                </a:solidFill>
                <a:latin typeface="+mn-lt"/>
                <a:ea typeface="+mn-ea"/>
                <a:cs typeface="+mn-cs"/>
              </a:defRPr>
            </a:lvl2pPr>
            <a:lvl3pPr marL="1987174" algn="l" defTabSz="1987174" rtl="0" eaLnBrk="1" latinLnBrk="0" hangingPunct="1">
              <a:defRPr sz="3912" kern="1200">
                <a:solidFill>
                  <a:schemeClr val="dk1"/>
                </a:solidFill>
                <a:latin typeface="+mn-lt"/>
                <a:ea typeface="+mn-ea"/>
                <a:cs typeface="+mn-cs"/>
              </a:defRPr>
            </a:lvl3pPr>
            <a:lvl4pPr marL="2980761" algn="l" defTabSz="1987174" rtl="0" eaLnBrk="1" latinLnBrk="0" hangingPunct="1">
              <a:defRPr sz="3912" kern="1200">
                <a:solidFill>
                  <a:schemeClr val="dk1"/>
                </a:solidFill>
                <a:latin typeface="+mn-lt"/>
                <a:ea typeface="+mn-ea"/>
                <a:cs typeface="+mn-cs"/>
              </a:defRPr>
            </a:lvl4pPr>
            <a:lvl5pPr marL="3974348" algn="l" defTabSz="1987174" rtl="0" eaLnBrk="1" latinLnBrk="0" hangingPunct="1">
              <a:defRPr sz="3912" kern="1200">
                <a:solidFill>
                  <a:schemeClr val="dk1"/>
                </a:solidFill>
                <a:latin typeface="+mn-lt"/>
                <a:ea typeface="+mn-ea"/>
                <a:cs typeface="+mn-cs"/>
              </a:defRPr>
            </a:lvl5pPr>
            <a:lvl6pPr marL="4967935" algn="l" defTabSz="1987174" rtl="0" eaLnBrk="1" latinLnBrk="0" hangingPunct="1">
              <a:defRPr sz="3912" kern="1200">
                <a:solidFill>
                  <a:schemeClr val="dk1"/>
                </a:solidFill>
                <a:latin typeface="+mn-lt"/>
                <a:ea typeface="+mn-ea"/>
                <a:cs typeface="+mn-cs"/>
              </a:defRPr>
            </a:lvl6pPr>
            <a:lvl7pPr marL="5961522" algn="l" defTabSz="1987174" rtl="0" eaLnBrk="1" latinLnBrk="0" hangingPunct="1">
              <a:defRPr sz="3912" kern="1200">
                <a:solidFill>
                  <a:schemeClr val="dk1"/>
                </a:solidFill>
                <a:latin typeface="+mn-lt"/>
                <a:ea typeface="+mn-ea"/>
                <a:cs typeface="+mn-cs"/>
              </a:defRPr>
            </a:lvl7pPr>
            <a:lvl8pPr marL="6955109" algn="l" defTabSz="1987174" rtl="0" eaLnBrk="1" latinLnBrk="0" hangingPunct="1">
              <a:defRPr sz="3912" kern="1200">
                <a:solidFill>
                  <a:schemeClr val="dk1"/>
                </a:solidFill>
                <a:latin typeface="+mn-lt"/>
                <a:ea typeface="+mn-ea"/>
                <a:cs typeface="+mn-cs"/>
              </a:defRPr>
            </a:lvl8pPr>
            <a:lvl9pPr marL="7948696" algn="l" defTabSz="1987174" rtl="0" eaLnBrk="1" latinLnBrk="0" hangingPunct="1">
              <a:defRPr sz="3912" kern="1200">
                <a:solidFill>
                  <a:schemeClr val="dk1"/>
                </a:solidFill>
                <a:latin typeface="+mn-lt"/>
                <a:ea typeface="+mn-ea"/>
                <a:cs typeface="+mn-cs"/>
              </a:defRPr>
            </a:lvl9pPr>
          </a:lstStyle>
          <a:p>
            <a:pPr algn="ctr"/>
            <a:r>
              <a:rPr lang="fr-FR" sz="1800" b="1" dirty="0">
                <a:solidFill>
                  <a:schemeClr val="tx1"/>
                </a:solidFill>
                <a:latin typeface="Times New Roman" pitchFamily="18" charset="0"/>
                <a:cs typeface="Times New Roman" pitchFamily="18" charset="0"/>
              </a:rPr>
              <a:t>Avantages</a:t>
            </a:r>
          </a:p>
        </p:txBody>
      </p:sp>
      <p:sp>
        <p:nvSpPr>
          <p:cNvPr id="15" name="Rectangle 70"/>
          <p:cNvSpPr/>
          <p:nvPr/>
        </p:nvSpPr>
        <p:spPr>
          <a:xfrm>
            <a:off x="2570004" y="1302710"/>
            <a:ext cx="2645257" cy="476801"/>
          </a:xfrm>
          <a:prstGeom prst="wedgeRectCallout">
            <a:avLst/>
          </a:prstGeom>
          <a:solidFill>
            <a:schemeClr val="bg2">
              <a:lumMod val="90000"/>
            </a:schemeClr>
          </a:solidFill>
          <a:ln w="60325"/>
        </p:spPr>
        <p:style>
          <a:lnRef idx="2">
            <a:schemeClr val="dk1"/>
          </a:lnRef>
          <a:fillRef idx="1">
            <a:schemeClr val="lt1"/>
          </a:fillRef>
          <a:effectRef idx="0">
            <a:schemeClr val="dk1"/>
          </a:effectRef>
          <a:fontRef idx="minor">
            <a:schemeClr val="dk1"/>
          </a:fontRef>
        </p:style>
        <p:txBody>
          <a:bodyPr rtlCol="0" anchor="ctr"/>
          <a:lstStyle>
            <a:defPPr>
              <a:defRPr lang="fr-FR"/>
            </a:defPPr>
            <a:lvl1pPr marL="0" algn="l" defTabSz="1987174" rtl="0" eaLnBrk="1" latinLnBrk="0" hangingPunct="1">
              <a:defRPr sz="3912" kern="1200">
                <a:solidFill>
                  <a:schemeClr val="dk1"/>
                </a:solidFill>
                <a:latin typeface="+mn-lt"/>
                <a:ea typeface="+mn-ea"/>
                <a:cs typeface="+mn-cs"/>
              </a:defRPr>
            </a:lvl1pPr>
            <a:lvl2pPr marL="993587" algn="l" defTabSz="1987174" rtl="0" eaLnBrk="1" latinLnBrk="0" hangingPunct="1">
              <a:defRPr sz="3912" kern="1200">
                <a:solidFill>
                  <a:schemeClr val="dk1"/>
                </a:solidFill>
                <a:latin typeface="+mn-lt"/>
                <a:ea typeface="+mn-ea"/>
                <a:cs typeface="+mn-cs"/>
              </a:defRPr>
            </a:lvl2pPr>
            <a:lvl3pPr marL="1987174" algn="l" defTabSz="1987174" rtl="0" eaLnBrk="1" latinLnBrk="0" hangingPunct="1">
              <a:defRPr sz="3912" kern="1200">
                <a:solidFill>
                  <a:schemeClr val="dk1"/>
                </a:solidFill>
                <a:latin typeface="+mn-lt"/>
                <a:ea typeface="+mn-ea"/>
                <a:cs typeface="+mn-cs"/>
              </a:defRPr>
            </a:lvl3pPr>
            <a:lvl4pPr marL="2980761" algn="l" defTabSz="1987174" rtl="0" eaLnBrk="1" latinLnBrk="0" hangingPunct="1">
              <a:defRPr sz="3912" kern="1200">
                <a:solidFill>
                  <a:schemeClr val="dk1"/>
                </a:solidFill>
                <a:latin typeface="+mn-lt"/>
                <a:ea typeface="+mn-ea"/>
                <a:cs typeface="+mn-cs"/>
              </a:defRPr>
            </a:lvl4pPr>
            <a:lvl5pPr marL="3974348" algn="l" defTabSz="1987174" rtl="0" eaLnBrk="1" latinLnBrk="0" hangingPunct="1">
              <a:defRPr sz="3912" kern="1200">
                <a:solidFill>
                  <a:schemeClr val="dk1"/>
                </a:solidFill>
                <a:latin typeface="+mn-lt"/>
                <a:ea typeface="+mn-ea"/>
                <a:cs typeface="+mn-cs"/>
              </a:defRPr>
            </a:lvl5pPr>
            <a:lvl6pPr marL="4967935" algn="l" defTabSz="1987174" rtl="0" eaLnBrk="1" latinLnBrk="0" hangingPunct="1">
              <a:defRPr sz="3912" kern="1200">
                <a:solidFill>
                  <a:schemeClr val="dk1"/>
                </a:solidFill>
                <a:latin typeface="+mn-lt"/>
                <a:ea typeface="+mn-ea"/>
                <a:cs typeface="+mn-cs"/>
              </a:defRPr>
            </a:lvl6pPr>
            <a:lvl7pPr marL="5961522" algn="l" defTabSz="1987174" rtl="0" eaLnBrk="1" latinLnBrk="0" hangingPunct="1">
              <a:defRPr sz="3912" kern="1200">
                <a:solidFill>
                  <a:schemeClr val="dk1"/>
                </a:solidFill>
                <a:latin typeface="+mn-lt"/>
                <a:ea typeface="+mn-ea"/>
                <a:cs typeface="+mn-cs"/>
              </a:defRPr>
            </a:lvl7pPr>
            <a:lvl8pPr marL="6955109" algn="l" defTabSz="1987174" rtl="0" eaLnBrk="1" latinLnBrk="0" hangingPunct="1">
              <a:defRPr sz="3912" kern="1200">
                <a:solidFill>
                  <a:schemeClr val="dk1"/>
                </a:solidFill>
                <a:latin typeface="+mn-lt"/>
                <a:ea typeface="+mn-ea"/>
                <a:cs typeface="+mn-cs"/>
              </a:defRPr>
            </a:lvl8pPr>
            <a:lvl9pPr marL="7948696" algn="l" defTabSz="1987174" rtl="0" eaLnBrk="1" latinLnBrk="0" hangingPunct="1">
              <a:defRPr sz="3912" kern="1200">
                <a:solidFill>
                  <a:schemeClr val="dk1"/>
                </a:solidFill>
                <a:latin typeface="+mn-lt"/>
                <a:ea typeface="+mn-ea"/>
                <a:cs typeface="+mn-cs"/>
              </a:defRPr>
            </a:lvl9pPr>
          </a:lstStyle>
          <a:p>
            <a:pPr algn="ctr"/>
            <a:r>
              <a:rPr lang="fr-FR" sz="1800" b="1" dirty="0">
                <a:solidFill>
                  <a:schemeClr val="tx1"/>
                </a:solidFill>
                <a:latin typeface="Times New Roman" pitchFamily="18" charset="0"/>
                <a:cs typeface="Times New Roman" pitchFamily="18" charset="0"/>
              </a:rPr>
              <a:t>Inconvénients </a:t>
            </a:r>
          </a:p>
        </p:txBody>
      </p:sp>
      <p:sp>
        <p:nvSpPr>
          <p:cNvPr id="16" name="Rectangle 15"/>
          <p:cNvSpPr/>
          <p:nvPr/>
        </p:nvSpPr>
        <p:spPr>
          <a:xfrm>
            <a:off x="2266701" y="2129009"/>
            <a:ext cx="4080310" cy="2800767"/>
          </a:xfrm>
          <a:prstGeom prst="rect">
            <a:avLst/>
          </a:prstGeom>
          <a:ln w="28575">
            <a:solidFill>
              <a:srgbClr val="0070C0"/>
            </a:solidFill>
          </a:ln>
        </p:spPr>
        <p:txBody>
          <a:bodyPr wrap="square">
            <a:spAutoFit/>
          </a:bodyPr>
          <a:lstStyle/>
          <a:p>
            <a:pPr>
              <a:buFont typeface="Arial" pitchFamily="34" charset="0"/>
              <a:buChar char="•"/>
            </a:pPr>
            <a:r>
              <a:rPr lang="fr-FR" dirty="0">
                <a:latin typeface="Times New Roman" pitchFamily="18" charset="0"/>
                <a:cs typeface="Times New Roman" pitchFamily="18" charset="0"/>
              </a:rPr>
              <a:t> </a:t>
            </a:r>
            <a:r>
              <a:rPr lang="fr-FR" sz="1400" dirty="0">
                <a:latin typeface="Times New Roman" pitchFamily="18" charset="0"/>
                <a:cs typeface="Times New Roman" pitchFamily="18" charset="0"/>
              </a:rPr>
              <a:t>Les voies secondaires entre les habitats collectifs et les habitats individuels sont étroites se qui pose un problème de vis-à-vis, de l’ensoleillement et de l’aération. </a:t>
            </a:r>
          </a:p>
          <a:p>
            <a:pPr>
              <a:buFont typeface="Arial" pitchFamily="34" charset="0"/>
              <a:buChar char="•"/>
            </a:pPr>
            <a:r>
              <a:rPr lang="fr-FR" sz="1400" dirty="0">
                <a:latin typeface="Times New Roman" pitchFamily="18" charset="0"/>
                <a:cs typeface="Times New Roman" pitchFamily="18" charset="0"/>
              </a:rPr>
              <a:t>Le grand manque des espaces de stationnement .</a:t>
            </a:r>
            <a:endParaRPr lang="fr-FR" sz="1400" dirty="0" smtClean="0">
              <a:latin typeface="Times New Roman" pitchFamily="18" charset="0"/>
              <a:cs typeface="Times New Roman" pitchFamily="18" charset="0"/>
            </a:endParaRPr>
          </a:p>
          <a:p>
            <a:pPr>
              <a:buFont typeface="Arial" pitchFamily="34" charset="0"/>
              <a:buChar char="•"/>
            </a:pPr>
            <a:r>
              <a:rPr lang="fr-FR" sz="1400" dirty="0" smtClean="0">
                <a:latin typeface="Times New Roman" pitchFamily="18" charset="0"/>
                <a:cs typeface="Times New Roman" pitchFamily="18" charset="0"/>
              </a:rPr>
              <a:t>Un </a:t>
            </a:r>
            <a:r>
              <a:rPr lang="fr-FR" sz="1400" dirty="0">
                <a:latin typeface="Times New Roman" pitchFamily="18" charset="0"/>
                <a:cs typeface="Times New Roman" pitchFamily="18" charset="0"/>
              </a:rPr>
              <a:t>déséquilibre remarqué au niveau des façades et des gabarits au coté des habitats individuels.</a:t>
            </a:r>
          </a:p>
          <a:p>
            <a:pPr marL="171450" indent="-171450">
              <a:buFont typeface="Arial" panose="020B0604020202020204" pitchFamily="34" charset="0"/>
              <a:buChar char="•"/>
            </a:pPr>
            <a:r>
              <a:rPr lang="fr-FR" sz="1400" dirty="0">
                <a:latin typeface="Times New Roman" pitchFamily="18" charset="0"/>
                <a:cs typeface="Times New Roman" pitchFamily="18" charset="0"/>
              </a:rPr>
              <a:t>Manque de traitement des façades </a:t>
            </a:r>
          </a:p>
          <a:p>
            <a:pPr marL="171450" indent="-171450">
              <a:buFont typeface="Arial" panose="020B0604020202020204" pitchFamily="34" charset="0"/>
              <a:buChar char="•"/>
            </a:pPr>
            <a:r>
              <a:rPr lang="fr-FR" sz="1400" dirty="0">
                <a:latin typeface="Times New Roman" pitchFamily="18" charset="0"/>
                <a:cs typeface="Times New Roman" pitchFamily="18" charset="0"/>
              </a:rPr>
              <a:t>Couleurs non harmonieuse.</a:t>
            </a:r>
          </a:p>
          <a:p>
            <a:pPr>
              <a:buFont typeface="Arial" pitchFamily="34" charset="0"/>
              <a:buChar char="•"/>
            </a:pPr>
            <a:r>
              <a:rPr lang="fr-FR" sz="1400" dirty="0" smtClean="0">
                <a:latin typeface="Times New Roman" pitchFamily="18" charset="0"/>
                <a:cs typeface="Times New Roman" pitchFamily="18" charset="0"/>
              </a:rPr>
              <a:t>Manque </a:t>
            </a:r>
            <a:r>
              <a:rPr lang="fr-FR" sz="1400" dirty="0">
                <a:latin typeface="Times New Roman" pitchFamily="18" charset="0"/>
                <a:cs typeface="Times New Roman" pitchFamily="18" charset="0"/>
              </a:rPr>
              <a:t>de commerce et des espace de loisir.</a:t>
            </a:r>
          </a:p>
          <a:p>
            <a:pPr>
              <a:buFont typeface="Arial" pitchFamily="34" charset="0"/>
              <a:buChar char="•"/>
            </a:pPr>
            <a:r>
              <a:rPr lang="fr-FR" sz="1400" dirty="0" smtClean="0">
                <a:latin typeface="Times New Roman" pitchFamily="18" charset="0"/>
                <a:cs typeface="Times New Roman" pitchFamily="18" charset="0"/>
              </a:rPr>
              <a:t>Pas </a:t>
            </a:r>
            <a:r>
              <a:rPr lang="fr-FR" sz="1400" dirty="0">
                <a:latin typeface="Times New Roman" pitchFamily="18" charset="0"/>
                <a:cs typeface="Times New Roman" pitchFamily="18" charset="0"/>
              </a:rPr>
              <a:t>d’éclairage publics dans quelques zones.</a:t>
            </a:r>
          </a:p>
          <a:p>
            <a:pPr>
              <a:buFont typeface="Arial" pitchFamily="34" charset="0"/>
              <a:buChar char="•"/>
            </a:pPr>
            <a:endParaRPr lang="fr-FR" dirty="0"/>
          </a:p>
        </p:txBody>
      </p:sp>
    </p:spTree>
    <p:extLst>
      <p:ext uri="{BB962C8B-B14F-4D97-AF65-F5344CB8AC3E}">
        <p14:creationId xmlns:p14="http://schemas.microsoft.com/office/powerpoint/2010/main" val="3437686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1" name="Rectangle 20">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Ovale 72">
            <a:extLst>
              <a:ext uri="{FF2B5EF4-FFF2-40B4-BE49-F238E27FC236}">
                <a16:creationId xmlns:a16="http://schemas.microsoft.com/office/drawing/2014/main" id="{40123448-0B37-4226-B26C-A3081E6142FF}"/>
              </a:ext>
              <a:ext uri="{C183D7F6-B498-43B3-948B-1728B52AA6E4}">
                <adec:decorative xmlns="" xmlns:adec="http://schemas.microsoft.com/office/drawing/2017/decorative" val="1"/>
              </a:ext>
            </a:extLst>
          </p:cNvPr>
          <p:cNvSpPr/>
          <p:nvPr/>
        </p:nvSpPr>
        <p:spPr>
          <a:xfrm>
            <a:off x="3553573" y="2399605"/>
            <a:ext cx="2066690" cy="251756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5" name="Groupe 8"/>
          <p:cNvGrpSpPr/>
          <p:nvPr/>
        </p:nvGrpSpPr>
        <p:grpSpPr>
          <a:xfrm>
            <a:off x="5797235" y="4194759"/>
            <a:ext cx="806655" cy="1943143"/>
            <a:chOff x="6397938" y="757324"/>
            <a:chExt cx="860304" cy="6982848"/>
          </a:xfrm>
        </p:grpSpPr>
        <p:cxnSp>
          <p:nvCxnSpPr>
            <p:cNvPr id="6" name="Connecteur droit avec flèche 9">
              <a:extLst>
                <a:ext uri="{FF2B5EF4-FFF2-40B4-BE49-F238E27FC236}">
                  <a16:creationId xmlns:a16="http://schemas.microsoft.com/office/drawing/2014/main" id="{61AAA85B-D8C7-43BE-844A-625265015123}"/>
                </a:ext>
                <a:ext uri="{C183D7F6-B498-43B3-948B-1728B52AA6E4}">
                  <adec:decorative xmlns="" xmlns:adec="http://schemas.microsoft.com/office/drawing/2017/decorative" val="1"/>
                </a:ext>
              </a:extLst>
            </p:cNvPr>
            <p:cNvCxnSpPr>
              <a:cxnSpLocks/>
            </p:cNvCxnSpPr>
            <p:nvPr/>
          </p:nvCxnSpPr>
          <p:spPr>
            <a:xfrm>
              <a:off x="6397938" y="4256624"/>
              <a:ext cx="846836" cy="0"/>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 Coude 20">
              <a:extLst>
                <a:ext uri="{FF2B5EF4-FFF2-40B4-BE49-F238E27FC236}">
                  <a16:creationId xmlns:a16="http://schemas.microsoft.com/office/drawing/2014/main" id="{4741AA56-D9ED-492E-8385-5CB8274B1286}"/>
                </a:ext>
                <a:ext uri="{C183D7F6-B498-43B3-948B-1728B52AA6E4}">
                  <adec:decorative xmlns="" xmlns:adec="http://schemas.microsoft.com/office/drawing/2017/decorative" val="1"/>
                </a:ext>
              </a:extLst>
            </p:cNvPr>
            <p:cNvCxnSpPr/>
            <p:nvPr/>
          </p:nvCxnSpPr>
          <p:spPr>
            <a:xfrm rot="10800000" flipV="1">
              <a:off x="7244773" y="757324"/>
              <a:ext cx="13469" cy="6982848"/>
            </a:xfrm>
            <a:prstGeom prst="bentConnector3">
              <a:avLst>
                <a:gd name="adj1" fmla="val 1800000"/>
              </a:avLst>
            </a:prstGeom>
            <a:ln w="222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8" name="Google Shape;9552;p79"/>
          <p:cNvSpPr/>
          <p:nvPr/>
        </p:nvSpPr>
        <p:spPr>
          <a:xfrm>
            <a:off x="6717672" y="3897781"/>
            <a:ext cx="3400815" cy="575643"/>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algn="ctr"/>
            <a:r>
              <a:rPr lang="fr-FR" sz="1600" b="1" dirty="0">
                <a:solidFill>
                  <a:srgbClr val="000000"/>
                </a:solidFill>
                <a:latin typeface="Times New Roman" pitchFamily="18" charset="0"/>
                <a:ea typeface="Calibri" pitchFamily="34" charset="0"/>
                <a:cs typeface="Times New Roman" pitchFamily="18" charset="0"/>
              </a:rPr>
              <a:t>Contrainte physique.</a:t>
            </a:r>
            <a:endParaRPr sz="1600" b="1" dirty="0">
              <a:solidFill>
                <a:schemeClr val="bg2">
                  <a:lumMod val="25000"/>
                </a:schemeClr>
              </a:solidFill>
              <a:latin typeface="Arial" panose="020B0604020202020204" pitchFamily="34" charset="0"/>
              <a:cs typeface="Arial" panose="020B0604020202020204" pitchFamily="34" charset="0"/>
            </a:endParaRPr>
          </a:p>
        </p:txBody>
      </p:sp>
      <p:sp>
        <p:nvSpPr>
          <p:cNvPr id="9" name="Google Shape;9560;p79"/>
          <p:cNvSpPr/>
          <p:nvPr/>
        </p:nvSpPr>
        <p:spPr>
          <a:xfrm>
            <a:off x="6739222" y="1551278"/>
            <a:ext cx="3338384" cy="573175"/>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lvl="0" algn="ctr"/>
            <a:r>
              <a:rPr lang="fr-FR" sz="1600" b="1" dirty="0">
                <a:latin typeface="Times New Roman" pitchFamily="18" charset="0"/>
                <a:ea typeface="Calibri" pitchFamily="34" charset="0"/>
                <a:cs typeface="Times New Roman" pitchFamily="18" charset="0"/>
              </a:rPr>
              <a:t>L</a:t>
            </a:r>
            <a:r>
              <a:rPr lang="fr-FR" sz="1600" b="1" dirty="0">
                <a:ea typeface="Calibri" pitchFamily="34" charset="0"/>
                <a:cs typeface="Times New Roman" pitchFamily="18" charset="0"/>
              </a:rPr>
              <a:t>’</a:t>
            </a:r>
            <a:r>
              <a:rPr lang="fr-FR" sz="1600" b="1" dirty="0">
                <a:latin typeface="Times New Roman" pitchFamily="18" charset="0"/>
                <a:ea typeface="Calibri" pitchFamily="34" charset="0"/>
                <a:cs typeface="Times New Roman" pitchFamily="18" charset="0"/>
              </a:rPr>
              <a:t>environnement qui articule le projet avec son site.</a:t>
            </a:r>
            <a:endParaRPr lang="fr-FR" sz="1050" b="1" dirty="0">
              <a:latin typeface="Arial" pitchFamily="34" charset="0"/>
              <a:cs typeface="Arial" pitchFamily="34" charset="0"/>
            </a:endParaRPr>
          </a:p>
        </p:txBody>
      </p:sp>
      <p:sp>
        <p:nvSpPr>
          <p:cNvPr id="10" name="Google Shape;9568;p79"/>
          <p:cNvSpPr/>
          <p:nvPr/>
        </p:nvSpPr>
        <p:spPr>
          <a:xfrm>
            <a:off x="6703381" y="3139956"/>
            <a:ext cx="3415106" cy="535021"/>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algn="ctr"/>
            <a:r>
              <a:rPr lang="fr-FR" sz="1600" b="1" dirty="0">
                <a:solidFill>
                  <a:srgbClr val="000000"/>
                </a:solidFill>
                <a:latin typeface="Times New Roman" pitchFamily="18" charset="0"/>
                <a:ea typeface="Calibri" pitchFamily="34" charset="0"/>
                <a:cs typeface="Times New Roman" pitchFamily="18" charset="0"/>
              </a:rPr>
              <a:t>Visibilit</a:t>
            </a:r>
            <a:r>
              <a:rPr lang="fr-FR" sz="1600" b="1" dirty="0">
                <a:solidFill>
                  <a:srgbClr val="000000"/>
                </a:solidFill>
                <a:ea typeface="Calibri" pitchFamily="34" charset="0"/>
                <a:cs typeface="Times New Roman" pitchFamily="18" charset="0"/>
              </a:rPr>
              <a:t>é</a:t>
            </a:r>
            <a:r>
              <a:rPr lang="fr-FR" sz="1600" b="1" dirty="0">
                <a:solidFill>
                  <a:srgbClr val="000000"/>
                </a:solidFill>
                <a:latin typeface="Times New Roman" pitchFamily="18" charset="0"/>
                <a:ea typeface="Calibri" pitchFamily="34" charset="0"/>
                <a:cs typeface="Times New Roman" pitchFamily="18" charset="0"/>
              </a:rPr>
              <a:t> et lisibilit</a:t>
            </a:r>
            <a:r>
              <a:rPr lang="fr-FR" sz="1600" b="1" dirty="0">
                <a:solidFill>
                  <a:srgbClr val="000000"/>
                </a:solidFill>
                <a:ea typeface="Calibri" pitchFamily="34" charset="0"/>
                <a:cs typeface="Times New Roman" pitchFamily="18" charset="0"/>
              </a:rPr>
              <a:t>é</a:t>
            </a:r>
            <a:endParaRPr lang="fr-FR" sz="1600" b="1" dirty="0">
              <a:solidFill>
                <a:schemeClr val="bg2">
                  <a:lumMod val="25000"/>
                </a:schemeClr>
              </a:solidFill>
              <a:latin typeface="Arial" panose="020B0604020202020204" pitchFamily="34" charset="0"/>
              <a:cs typeface="Arial" panose="020B0604020202020204" pitchFamily="34" charset="0"/>
            </a:endParaRPr>
          </a:p>
        </p:txBody>
      </p:sp>
      <p:sp>
        <p:nvSpPr>
          <p:cNvPr id="11" name="Google Shape;9560;p79"/>
          <p:cNvSpPr/>
          <p:nvPr/>
        </p:nvSpPr>
        <p:spPr>
          <a:xfrm>
            <a:off x="6767590" y="2330316"/>
            <a:ext cx="3338384" cy="573175"/>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lvl="0" algn="ctr"/>
            <a:r>
              <a:rPr lang="fr-FR" sz="1600" b="1" dirty="0">
                <a:solidFill>
                  <a:srgbClr val="000000"/>
                </a:solidFill>
                <a:latin typeface="Times New Roman" pitchFamily="18" charset="0"/>
                <a:ea typeface="Calibri" pitchFamily="34" charset="0"/>
                <a:cs typeface="Times New Roman" pitchFamily="18" charset="0"/>
              </a:rPr>
              <a:t>L</a:t>
            </a:r>
            <a:r>
              <a:rPr lang="fr-FR" sz="1600" b="1" dirty="0">
                <a:solidFill>
                  <a:srgbClr val="000000"/>
                </a:solidFill>
                <a:ea typeface="Calibri" pitchFamily="34" charset="0"/>
                <a:cs typeface="Times New Roman" pitchFamily="18" charset="0"/>
              </a:rPr>
              <a:t>’</a:t>
            </a:r>
            <a:r>
              <a:rPr lang="fr-FR" sz="1600" b="1" dirty="0">
                <a:solidFill>
                  <a:srgbClr val="000000"/>
                </a:solidFill>
                <a:latin typeface="Times New Roman" pitchFamily="18" charset="0"/>
                <a:ea typeface="Calibri" pitchFamily="34" charset="0"/>
                <a:cs typeface="Times New Roman" pitchFamily="18" charset="0"/>
              </a:rPr>
              <a:t>accessibilit</a:t>
            </a:r>
            <a:r>
              <a:rPr lang="fr-FR" sz="1600" b="1" dirty="0">
                <a:solidFill>
                  <a:srgbClr val="000000"/>
                </a:solidFill>
                <a:ea typeface="Calibri" pitchFamily="34" charset="0"/>
                <a:cs typeface="Times New Roman" pitchFamily="18" charset="0"/>
              </a:rPr>
              <a:t>é</a:t>
            </a:r>
            <a:r>
              <a:rPr lang="fr-FR" sz="1600" b="1" dirty="0">
                <a:solidFill>
                  <a:srgbClr val="000000"/>
                </a:solidFill>
                <a:latin typeface="Times New Roman" pitchFamily="18" charset="0"/>
                <a:ea typeface="Calibri" pitchFamily="34" charset="0"/>
                <a:cs typeface="Times New Roman" pitchFamily="18" charset="0"/>
              </a:rPr>
              <a:t>.</a:t>
            </a:r>
            <a:endParaRPr lang="fr-FR" sz="1050" b="1" dirty="0">
              <a:solidFill>
                <a:srgbClr val="000000"/>
              </a:solidFill>
              <a:latin typeface="Arial" pitchFamily="34" charset="0"/>
              <a:cs typeface="Arial" pitchFamily="34" charset="0"/>
            </a:endParaRPr>
          </a:p>
          <a:p>
            <a:pPr algn="ctr"/>
            <a:r>
              <a:rPr lang="fr-FR" sz="1600" b="1" dirty="0">
                <a:solidFill>
                  <a:schemeClr val="bg2">
                    <a:lumMod val="25000"/>
                  </a:schemeClr>
                </a:solidFill>
                <a:latin typeface="Arial" panose="020B0604020202020204" pitchFamily="34" charset="0"/>
                <a:cs typeface="Arial" panose="020B0604020202020204" pitchFamily="34" charset="0"/>
              </a:rPr>
              <a:t> </a:t>
            </a:r>
            <a:endParaRPr sz="1600" b="1" dirty="0">
              <a:solidFill>
                <a:schemeClr val="bg2">
                  <a:lumMod val="25000"/>
                </a:schemeClr>
              </a:solidFill>
              <a:latin typeface="Arial" panose="020B0604020202020204" pitchFamily="34" charset="0"/>
              <a:cs typeface="Arial" panose="020B0604020202020204" pitchFamily="34" charset="0"/>
            </a:endParaRPr>
          </a:p>
        </p:txBody>
      </p:sp>
      <p:sp>
        <p:nvSpPr>
          <p:cNvPr id="12" name="Rounded Rectangle 66"/>
          <p:cNvSpPr/>
          <p:nvPr/>
        </p:nvSpPr>
        <p:spPr>
          <a:xfrm>
            <a:off x="5555673" y="300343"/>
            <a:ext cx="5064702" cy="55418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CRITERE DU CHOIX DU SITE</a:t>
            </a:r>
          </a:p>
        </p:txBody>
      </p:sp>
      <p:sp>
        <p:nvSpPr>
          <p:cNvPr id="13" name="Rounded Rectangle 16"/>
          <p:cNvSpPr/>
          <p:nvPr/>
        </p:nvSpPr>
        <p:spPr>
          <a:xfrm>
            <a:off x="882171" y="285766"/>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4" name="Rectangle 13">
            <a:extLst>
              <a:ext uri="{FF2B5EF4-FFF2-40B4-BE49-F238E27FC236}">
                <a16:creationId xmlns:a16="http://schemas.microsoft.com/office/drawing/2014/main" id="{9F6EE26A-3174-49AD-900E-08C045755F3C}"/>
              </a:ext>
            </a:extLst>
          </p:cNvPr>
          <p:cNvSpPr/>
          <p:nvPr/>
        </p:nvSpPr>
        <p:spPr>
          <a:xfrm>
            <a:off x="3776353" y="3220951"/>
            <a:ext cx="1561393" cy="1107996"/>
          </a:xfrm>
          <a:prstGeom prst="rect">
            <a:avLst/>
          </a:prstGeom>
        </p:spPr>
        <p:txBody>
          <a:bodyPr wrap="square" lIns="0" tIns="0" rIns="0" bIns="0" rtlCol="0" anchor="ctr">
            <a:spAutoFit/>
          </a:bodyPr>
          <a:lstStyle/>
          <a:p>
            <a:pPr algn="ctr"/>
            <a:r>
              <a:rPr lang="fr-FR" sz="2400" b="1" dirty="0"/>
              <a:t>Critère du choix du site</a:t>
            </a:r>
            <a:endParaRPr lang="fr-FR" sz="2000" b="1" dirty="0"/>
          </a:p>
        </p:txBody>
      </p:sp>
      <p:sp>
        <p:nvSpPr>
          <p:cNvPr id="15" name="Google Shape;9552;p79"/>
          <p:cNvSpPr/>
          <p:nvPr/>
        </p:nvSpPr>
        <p:spPr>
          <a:xfrm>
            <a:off x="6763194" y="4786450"/>
            <a:ext cx="3400815" cy="575643"/>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algn="ctr"/>
            <a:r>
              <a:rPr lang="fr-FR" sz="1600" b="1" dirty="0">
                <a:solidFill>
                  <a:srgbClr val="000000"/>
                </a:solidFill>
                <a:latin typeface="Times New Roman" pitchFamily="18" charset="0"/>
                <a:ea typeface="Calibri" pitchFamily="34" charset="0"/>
                <a:cs typeface="Times New Roman" pitchFamily="18" charset="0"/>
              </a:rPr>
              <a:t>Surface.</a:t>
            </a:r>
            <a:endParaRPr sz="1600" b="1" dirty="0">
              <a:solidFill>
                <a:schemeClr val="bg2">
                  <a:lumMod val="25000"/>
                </a:schemeClr>
              </a:solidFill>
              <a:latin typeface="Arial" panose="020B0604020202020204" pitchFamily="34" charset="0"/>
              <a:cs typeface="Arial" panose="020B0604020202020204" pitchFamily="34" charset="0"/>
            </a:endParaRPr>
          </a:p>
        </p:txBody>
      </p:sp>
      <p:sp>
        <p:nvSpPr>
          <p:cNvPr id="16" name="Google Shape;9552;p79"/>
          <p:cNvSpPr/>
          <p:nvPr/>
        </p:nvSpPr>
        <p:spPr>
          <a:xfrm>
            <a:off x="6749340" y="5627619"/>
            <a:ext cx="3400815" cy="575643"/>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E6B9B8"/>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algn="ctr"/>
            <a:r>
              <a:rPr lang="fr-FR" sz="1600" b="1" dirty="0">
                <a:solidFill>
                  <a:srgbClr val="000000"/>
                </a:solidFill>
                <a:latin typeface="Times New Roman" pitchFamily="18" charset="0"/>
                <a:ea typeface="Calibri" pitchFamily="34" charset="0"/>
                <a:cs typeface="Times New Roman" pitchFamily="18" charset="0"/>
              </a:rPr>
              <a:t>Viabilit</a:t>
            </a:r>
            <a:r>
              <a:rPr lang="fr-FR" sz="1600" b="1" dirty="0">
                <a:solidFill>
                  <a:srgbClr val="000000"/>
                </a:solidFill>
                <a:ea typeface="Calibri" pitchFamily="34" charset="0"/>
                <a:cs typeface="Times New Roman" pitchFamily="18" charset="0"/>
              </a:rPr>
              <a:t>é</a:t>
            </a:r>
            <a:endParaRPr sz="1600" b="1" dirty="0">
              <a:solidFill>
                <a:schemeClr val="bg2">
                  <a:lumMod val="25000"/>
                </a:schemeClr>
              </a:solidFill>
              <a:latin typeface="Arial" panose="020B0604020202020204" pitchFamily="34" charset="0"/>
              <a:cs typeface="Arial" panose="020B0604020202020204" pitchFamily="34" charset="0"/>
            </a:endParaRPr>
          </a:p>
        </p:txBody>
      </p:sp>
      <p:grpSp>
        <p:nvGrpSpPr>
          <p:cNvPr id="17" name="Groupe 31"/>
          <p:cNvGrpSpPr/>
          <p:nvPr/>
        </p:nvGrpSpPr>
        <p:grpSpPr>
          <a:xfrm>
            <a:off x="5771505" y="1914666"/>
            <a:ext cx="806655" cy="1745672"/>
            <a:chOff x="6397938" y="757324"/>
            <a:chExt cx="860304" cy="6982848"/>
          </a:xfrm>
        </p:grpSpPr>
        <p:cxnSp>
          <p:nvCxnSpPr>
            <p:cNvPr id="18" name="Connecteur droit avec flèche 32">
              <a:extLst>
                <a:ext uri="{FF2B5EF4-FFF2-40B4-BE49-F238E27FC236}">
                  <a16:creationId xmlns:a16="http://schemas.microsoft.com/office/drawing/2014/main" id="{61AAA85B-D8C7-43BE-844A-625265015123}"/>
                </a:ext>
                <a:ext uri="{C183D7F6-B498-43B3-948B-1728B52AA6E4}">
                  <adec:decorative xmlns="" xmlns:adec="http://schemas.microsoft.com/office/drawing/2017/decorative" val="1"/>
                </a:ext>
              </a:extLst>
            </p:cNvPr>
            <p:cNvCxnSpPr>
              <a:cxnSpLocks/>
            </p:cNvCxnSpPr>
            <p:nvPr/>
          </p:nvCxnSpPr>
          <p:spPr>
            <a:xfrm>
              <a:off x="6397938" y="4256624"/>
              <a:ext cx="846836" cy="0"/>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 Coude 20">
              <a:extLst>
                <a:ext uri="{FF2B5EF4-FFF2-40B4-BE49-F238E27FC236}">
                  <a16:creationId xmlns:a16="http://schemas.microsoft.com/office/drawing/2014/main" id="{4741AA56-D9ED-492E-8385-5CB8274B1286}"/>
                </a:ext>
                <a:ext uri="{C183D7F6-B498-43B3-948B-1728B52AA6E4}">
                  <adec:decorative xmlns="" xmlns:adec="http://schemas.microsoft.com/office/drawing/2017/decorative" val="1"/>
                </a:ext>
              </a:extLst>
            </p:cNvPr>
            <p:cNvCxnSpPr/>
            <p:nvPr/>
          </p:nvCxnSpPr>
          <p:spPr>
            <a:xfrm rot="10800000" flipV="1">
              <a:off x="7244773" y="757324"/>
              <a:ext cx="13469" cy="6982848"/>
            </a:xfrm>
            <a:prstGeom prst="bentConnector3">
              <a:avLst>
                <a:gd name="adj1" fmla="val 1800000"/>
              </a:avLst>
            </a:prstGeom>
            <a:ln w="222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29F056F4-CE7C-45FC-AB14-21AD6138D9DC}"/>
              </a:ext>
            </a:extLst>
          </p:cNvPr>
          <p:cNvSpPr/>
          <p:nvPr/>
        </p:nvSpPr>
        <p:spPr>
          <a:xfrm>
            <a:off x="118401" y="4715795"/>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L’ENSOLEIMENI ET LES VENTS DOMINANTS</a:t>
            </a:r>
            <a:endParaRPr lang="en-US" sz="1100" b="1" dirty="0">
              <a:solidFill>
                <a:schemeClr val="tx1"/>
              </a:solidFill>
              <a:latin typeface="Arial Black" panose="020B0A04020102020204" pitchFamily="34" charset="0"/>
            </a:endParaRPr>
          </a:p>
        </p:txBody>
      </p:sp>
      <p:sp>
        <p:nvSpPr>
          <p:cNvPr id="23" name="Rectangle 22">
            <a:extLst>
              <a:ext uri="{FF2B5EF4-FFF2-40B4-BE49-F238E27FC236}">
                <a16:creationId xmlns:a16="http://schemas.microsoft.com/office/drawing/2014/main" id="{3CA450CF-60D0-40E6-A11F-B06B70542D7C}"/>
              </a:ext>
            </a:extLst>
          </p:cNvPr>
          <p:cNvSpPr/>
          <p:nvPr/>
        </p:nvSpPr>
        <p:spPr>
          <a:xfrm>
            <a:off x="118401" y="3530055"/>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ACCESSIBILITE ET VISIBILITE</a:t>
            </a:r>
          </a:p>
        </p:txBody>
      </p:sp>
      <p:sp>
        <p:nvSpPr>
          <p:cNvPr id="24" name="Rectangle 23">
            <a:extLst>
              <a:ext uri="{FF2B5EF4-FFF2-40B4-BE49-F238E27FC236}">
                <a16:creationId xmlns:a16="http://schemas.microsoft.com/office/drawing/2014/main" id="{E933A8FE-9409-4808-8AC1-86B7551ADD30}"/>
              </a:ext>
            </a:extLst>
          </p:cNvPr>
          <p:cNvSpPr/>
          <p:nvPr/>
        </p:nvSpPr>
        <p:spPr>
          <a:xfrm>
            <a:off x="118401" y="5797109"/>
            <a:ext cx="1440000" cy="849708"/>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L’ASSAINISSEMENT</a:t>
            </a:r>
            <a:endParaRPr lang="en-US" sz="1100" b="1" dirty="0">
              <a:solidFill>
                <a:schemeClr val="tx1"/>
              </a:solidFill>
              <a:latin typeface="Arial Black" panose="020B0A04020102020204" pitchFamily="34" charset="0"/>
            </a:endParaRPr>
          </a:p>
        </p:txBody>
      </p:sp>
      <p:sp>
        <p:nvSpPr>
          <p:cNvPr id="25" name="Rectangle 24">
            <a:extLst>
              <a:ext uri="{FF2B5EF4-FFF2-40B4-BE49-F238E27FC236}">
                <a16:creationId xmlns:a16="http://schemas.microsoft.com/office/drawing/2014/main" id="{3CA450CF-60D0-40E6-A11F-B06B70542D7C}"/>
              </a:ext>
            </a:extLst>
          </p:cNvPr>
          <p:cNvSpPr/>
          <p:nvPr/>
        </p:nvSpPr>
        <p:spPr>
          <a:xfrm>
            <a:off x="19081" y="1082334"/>
            <a:ext cx="1671174" cy="990919"/>
          </a:xfrm>
          <a:prstGeom prst="rect">
            <a:avLst/>
          </a:prstGeom>
          <a:solidFill>
            <a:srgbClr val="0070C0"/>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CRITERE DU CHOIX DU SITE</a:t>
            </a:r>
            <a:endParaRPr lang="en-US" sz="1600" b="1" dirty="0">
              <a:solidFill>
                <a:schemeClr val="tx1"/>
              </a:solidFill>
              <a:latin typeface="Arial Black" panose="020B0A04020102020204" pitchFamily="34" charset="0"/>
            </a:endParaRPr>
          </a:p>
        </p:txBody>
      </p:sp>
      <p:sp>
        <p:nvSpPr>
          <p:cNvPr id="26" name="Rectangle 25">
            <a:extLst>
              <a:ext uri="{FF2B5EF4-FFF2-40B4-BE49-F238E27FC236}">
                <a16:creationId xmlns:a16="http://schemas.microsoft.com/office/drawing/2014/main" id="{3CA450CF-60D0-40E6-A11F-B06B70542D7C}"/>
              </a:ext>
            </a:extLst>
          </p:cNvPr>
          <p:cNvSpPr/>
          <p:nvPr/>
        </p:nvSpPr>
        <p:spPr>
          <a:xfrm>
            <a:off x="131149" y="2331818"/>
            <a:ext cx="1427252" cy="889134"/>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200" b="1" dirty="0">
                <a:solidFill>
                  <a:schemeClr val="tx1"/>
                </a:solidFill>
                <a:latin typeface="Arial Black" panose="020B0A04020102020204" pitchFamily="34" charset="0"/>
              </a:rPr>
              <a:t>L</a:t>
            </a:r>
            <a:r>
              <a:rPr lang="fr-FR" sz="1100" b="1" dirty="0">
                <a:solidFill>
                  <a:schemeClr val="tx1"/>
                </a:solidFill>
                <a:latin typeface="Arial Black" panose="020B0A04020102020204" pitchFamily="34" charset="0"/>
              </a:rPr>
              <a:t>IMITES DU TERRAIN </a:t>
            </a:r>
            <a:endParaRPr lang="en-US" sz="11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9066449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74265" y="2489608"/>
            <a:ext cx="3352878" cy="2632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10"/>
          <p:cNvSpPr txBox="1"/>
          <p:nvPr/>
        </p:nvSpPr>
        <p:spPr>
          <a:xfrm>
            <a:off x="9123487" y="4423708"/>
            <a:ext cx="3068513" cy="369332"/>
          </a:xfrm>
          <a:prstGeom prst="rect">
            <a:avLst/>
          </a:prstGeom>
          <a:noFill/>
        </p:spPr>
        <p:txBody>
          <a:bodyPr wrap="square" rtlCol="0">
            <a:spAutoFit/>
          </a:bodyPr>
          <a:lstStyle/>
          <a:p>
            <a:r>
              <a:rPr lang="fr-FR" dirty="0">
                <a:latin typeface="Times New Roman" pitchFamily="18" charset="0"/>
                <a:cs typeface="Times New Roman" pitchFamily="18" charset="0"/>
              </a:rPr>
              <a:t>Logements OPGI R+5</a:t>
            </a:r>
          </a:p>
        </p:txBody>
      </p:sp>
      <p:sp>
        <p:nvSpPr>
          <p:cNvPr id="6" name="ZoneTexte 10"/>
          <p:cNvSpPr txBox="1"/>
          <p:nvPr/>
        </p:nvSpPr>
        <p:spPr>
          <a:xfrm>
            <a:off x="5339213" y="5914238"/>
            <a:ext cx="1828800" cy="646331"/>
          </a:xfrm>
          <a:prstGeom prst="rect">
            <a:avLst/>
          </a:prstGeom>
          <a:noFill/>
          <a:ln w="28575">
            <a:solidFill>
              <a:schemeClr val="tx1"/>
            </a:solidFill>
          </a:ln>
        </p:spPr>
        <p:txBody>
          <a:bodyPr wrap="square" rtlCol="0">
            <a:spAutoFit/>
          </a:bodyPr>
          <a:lstStyle/>
          <a:p>
            <a:r>
              <a:rPr lang="fr-FR" dirty="0">
                <a:latin typeface="Times New Roman" pitchFamily="18" charset="0"/>
                <a:cs typeface="Times New Roman" pitchFamily="18" charset="0"/>
              </a:rPr>
              <a:t>Terrain projeter complexe sportif</a:t>
            </a:r>
          </a:p>
        </p:txBody>
      </p:sp>
      <p:sp>
        <p:nvSpPr>
          <p:cNvPr id="7" name="ZoneTexte 10"/>
          <p:cNvSpPr txBox="1"/>
          <p:nvPr/>
        </p:nvSpPr>
        <p:spPr>
          <a:xfrm>
            <a:off x="5172604" y="1223513"/>
            <a:ext cx="2415396" cy="646331"/>
          </a:xfrm>
          <a:prstGeom prst="rect">
            <a:avLst/>
          </a:prstGeom>
          <a:noFill/>
          <a:ln w="28575">
            <a:solidFill>
              <a:schemeClr val="tx1"/>
            </a:solidFill>
          </a:ln>
        </p:spPr>
        <p:txBody>
          <a:bodyPr wrap="square" rtlCol="0">
            <a:spAutoFit/>
          </a:bodyPr>
          <a:lstStyle/>
          <a:p>
            <a:r>
              <a:rPr lang="fr-FR" dirty="0">
                <a:latin typeface="Times New Roman" pitchFamily="18" charset="0"/>
                <a:cs typeface="Times New Roman" pitchFamily="18" charset="0"/>
              </a:rPr>
              <a:t>Terrain projeter Ecole de formation spécialisée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454" y="2980638"/>
            <a:ext cx="2702927" cy="1373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a:off x="4116069" y="3857651"/>
            <a:ext cx="1172650" cy="2353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360875" y="1768785"/>
            <a:ext cx="19427" cy="848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1"/>
          </p:cNvCxnSpPr>
          <p:nvPr/>
        </p:nvCxnSpPr>
        <p:spPr>
          <a:xfrm rot="10800000">
            <a:off x="7490660" y="3536646"/>
            <a:ext cx="1210795" cy="1306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0"/>
          <p:cNvSpPr txBox="1"/>
          <p:nvPr/>
        </p:nvSpPr>
        <p:spPr>
          <a:xfrm>
            <a:off x="2594571" y="3603323"/>
            <a:ext cx="1521498" cy="369332"/>
          </a:xfrm>
          <a:prstGeom prst="rect">
            <a:avLst/>
          </a:prstGeom>
          <a:noFill/>
          <a:ln w="28575">
            <a:solidFill>
              <a:schemeClr val="tx1"/>
            </a:solidFill>
          </a:ln>
        </p:spPr>
        <p:txBody>
          <a:bodyPr wrap="square" rtlCol="0">
            <a:spAutoFit/>
          </a:bodyPr>
          <a:lstStyle/>
          <a:p>
            <a:r>
              <a:rPr lang="fr-FR" dirty="0">
                <a:latin typeface="Times New Roman" pitchFamily="18" charset="0"/>
                <a:cs typeface="Times New Roman" pitchFamily="18" charset="0"/>
              </a:rPr>
              <a:t>Terrain vague</a:t>
            </a:r>
          </a:p>
        </p:txBody>
      </p:sp>
      <p:cxnSp>
        <p:nvCxnSpPr>
          <p:cNvPr id="13" name="Straight Arrow Connector 12"/>
          <p:cNvCxnSpPr/>
          <p:nvPr/>
        </p:nvCxnSpPr>
        <p:spPr>
          <a:xfrm flipV="1">
            <a:off x="6380302" y="5007429"/>
            <a:ext cx="151127" cy="817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81"/>
          <p:cNvPicPr>
            <a:picLocks noChangeAspect="1"/>
          </p:cNvPicPr>
          <p:nvPr/>
        </p:nvPicPr>
        <p:blipFill>
          <a:blip r:embed="rId4" cstate="print"/>
          <a:srcRect/>
          <a:stretch>
            <a:fillRect/>
          </a:stretch>
        </p:blipFill>
        <p:spPr>
          <a:xfrm>
            <a:off x="7177068" y="2193009"/>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ZoneTexte 7"/>
          <p:cNvSpPr txBox="1"/>
          <p:nvPr/>
        </p:nvSpPr>
        <p:spPr>
          <a:xfrm>
            <a:off x="6669240" y="5548099"/>
            <a:ext cx="997547" cy="276999"/>
          </a:xfrm>
          <a:prstGeom prst="rect">
            <a:avLst/>
          </a:prstGeom>
          <a:noFill/>
          <a:ln w="12700">
            <a:solidFill>
              <a:schemeClr val="tx1"/>
            </a:solidFill>
          </a:ln>
        </p:spPr>
        <p:txBody>
          <a:bodyPr wrap="square" rtlCol="0">
            <a:spAutoFit/>
          </a:bodyPr>
          <a:lstStyle/>
          <a:p>
            <a:r>
              <a:rPr lang="fr-FR" sz="1200" dirty="0">
                <a:latin typeface="Times New Roman" pitchFamily="18" charset="0"/>
                <a:cs typeface="Times New Roman" pitchFamily="18" charset="0"/>
              </a:rPr>
              <a:t>Ech:1/1000</a:t>
            </a:r>
          </a:p>
        </p:txBody>
      </p:sp>
      <p:sp>
        <p:nvSpPr>
          <p:cNvPr id="23" name="Rectangle 22"/>
          <p:cNvSpPr/>
          <p:nvPr/>
        </p:nvSpPr>
        <p:spPr>
          <a:xfrm rot="20969417">
            <a:off x="5779713" y="3168353"/>
            <a:ext cx="1162323" cy="10888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8" name="Rectangle 17">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9"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21" name="Rectangle 20">
            <a:extLst>
              <a:ext uri="{FF2B5EF4-FFF2-40B4-BE49-F238E27FC236}">
                <a16:creationId xmlns:a16="http://schemas.microsoft.com/office/drawing/2014/main" id="{29F056F4-CE7C-45FC-AB14-21AD6138D9DC}"/>
              </a:ext>
            </a:extLst>
          </p:cNvPr>
          <p:cNvSpPr/>
          <p:nvPr/>
        </p:nvSpPr>
        <p:spPr>
          <a:xfrm>
            <a:off x="118401" y="4715795"/>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L’ENSOLEIMENI ET LES VENTS DOMINANTS</a:t>
            </a:r>
            <a:endParaRPr lang="en-US" sz="1100" b="1" dirty="0">
              <a:solidFill>
                <a:schemeClr val="tx1"/>
              </a:solidFill>
              <a:latin typeface="Arial Black" panose="020B0A04020102020204" pitchFamily="34" charset="0"/>
            </a:endParaRPr>
          </a:p>
        </p:txBody>
      </p:sp>
      <p:sp>
        <p:nvSpPr>
          <p:cNvPr id="22" name="Rectangle 21">
            <a:extLst>
              <a:ext uri="{FF2B5EF4-FFF2-40B4-BE49-F238E27FC236}">
                <a16:creationId xmlns:a16="http://schemas.microsoft.com/office/drawing/2014/main" id="{3CA450CF-60D0-40E6-A11F-B06B70542D7C}"/>
              </a:ext>
            </a:extLst>
          </p:cNvPr>
          <p:cNvSpPr/>
          <p:nvPr/>
        </p:nvSpPr>
        <p:spPr>
          <a:xfrm>
            <a:off x="131149" y="3615385"/>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ACCESSIBILITE ET VISIBILITE</a:t>
            </a:r>
          </a:p>
        </p:txBody>
      </p:sp>
      <p:sp>
        <p:nvSpPr>
          <p:cNvPr id="24" name="Rectangle 23">
            <a:extLst>
              <a:ext uri="{FF2B5EF4-FFF2-40B4-BE49-F238E27FC236}">
                <a16:creationId xmlns:a16="http://schemas.microsoft.com/office/drawing/2014/main" id="{E933A8FE-9409-4808-8AC1-86B7551ADD30}"/>
              </a:ext>
            </a:extLst>
          </p:cNvPr>
          <p:cNvSpPr/>
          <p:nvPr/>
        </p:nvSpPr>
        <p:spPr>
          <a:xfrm>
            <a:off x="118401" y="5797109"/>
            <a:ext cx="1440000" cy="849708"/>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L’ASSAINISSEMENT</a:t>
            </a:r>
            <a:endParaRPr lang="en-US" sz="1100" b="1" dirty="0">
              <a:solidFill>
                <a:schemeClr val="tx1"/>
              </a:solidFill>
              <a:latin typeface="Arial Black" panose="020B0A04020102020204" pitchFamily="34" charset="0"/>
            </a:endParaRPr>
          </a:p>
        </p:txBody>
      </p:sp>
      <p:sp>
        <p:nvSpPr>
          <p:cNvPr id="25" name="Rectangle 24">
            <a:extLst>
              <a:ext uri="{FF2B5EF4-FFF2-40B4-BE49-F238E27FC236}">
                <a16:creationId xmlns:a16="http://schemas.microsoft.com/office/drawing/2014/main" id="{3CA450CF-60D0-40E6-A11F-B06B70542D7C}"/>
              </a:ext>
            </a:extLst>
          </p:cNvPr>
          <p:cNvSpPr/>
          <p:nvPr/>
        </p:nvSpPr>
        <p:spPr>
          <a:xfrm>
            <a:off x="234011" y="1082335"/>
            <a:ext cx="1418457" cy="81016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CRITERE DU CHOIX DU SITE</a:t>
            </a:r>
            <a:endParaRPr lang="en-US" sz="1100" b="1" dirty="0">
              <a:solidFill>
                <a:schemeClr val="tx1"/>
              </a:solidFill>
              <a:latin typeface="Arial Black" panose="020B0A04020102020204" pitchFamily="34" charset="0"/>
            </a:endParaRPr>
          </a:p>
        </p:txBody>
      </p:sp>
      <p:sp>
        <p:nvSpPr>
          <p:cNvPr id="26" name="Rectangle 25">
            <a:extLst>
              <a:ext uri="{FF2B5EF4-FFF2-40B4-BE49-F238E27FC236}">
                <a16:creationId xmlns:a16="http://schemas.microsoft.com/office/drawing/2014/main" id="{3CA450CF-60D0-40E6-A11F-B06B70542D7C}"/>
              </a:ext>
            </a:extLst>
          </p:cNvPr>
          <p:cNvSpPr/>
          <p:nvPr/>
        </p:nvSpPr>
        <p:spPr>
          <a:xfrm>
            <a:off x="101324" y="2331817"/>
            <a:ext cx="1696481" cy="1045643"/>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LIMITES DU TERRAIN </a:t>
            </a:r>
            <a:endParaRPr lang="en-US" sz="1600" b="1" dirty="0">
              <a:solidFill>
                <a:schemeClr val="tx1"/>
              </a:solidFill>
              <a:latin typeface="Arial Black" panose="020B0A04020102020204" pitchFamily="34" charset="0"/>
            </a:endParaRPr>
          </a:p>
        </p:txBody>
      </p:sp>
      <p:sp>
        <p:nvSpPr>
          <p:cNvPr id="28" name="Rounded Rectangle 17"/>
          <p:cNvSpPr/>
          <p:nvPr/>
        </p:nvSpPr>
        <p:spPr>
          <a:xfrm>
            <a:off x="5577189" y="278645"/>
            <a:ext cx="5064702" cy="55418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b="1" dirty="0"/>
              <a:t>LIMITES DU TERRAIN</a:t>
            </a:r>
          </a:p>
        </p:txBody>
      </p:sp>
    </p:spTree>
    <p:extLst>
      <p:ext uri="{BB962C8B-B14F-4D97-AF65-F5344CB8AC3E}">
        <p14:creationId xmlns:p14="http://schemas.microsoft.com/office/powerpoint/2010/main" val="1783705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1" name="Rounded Rectangle 20"/>
          <p:cNvSpPr/>
          <p:nvPr/>
        </p:nvSpPr>
        <p:spPr>
          <a:xfrm>
            <a:off x="5598703" y="267888"/>
            <a:ext cx="5064702" cy="554183"/>
          </a:xfrm>
          <a:prstGeom prst="roundRect">
            <a:avLst/>
          </a:prstGeom>
          <a:solidFill>
            <a:srgbClr val="D1B2E8"/>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ACCESSIBILITE ET VISIBILITE</a:t>
            </a:r>
          </a:p>
        </p:txBody>
      </p:sp>
      <p:sp>
        <p:nvSpPr>
          <p:cNvPr id="6" name="Rectangle 5">
            <a:extLst>
              <a:ext uri="{FF2B5EF4-FFF2-40B4-BE49-F238E27FC236}">
                <a16:creationId xmlns:a16="http://schemas.microsoft.com/office/drawing/2014/main" id="{29F056F4-CE7C-45FC-AB14-21AD6138D9DC}"/>
              </a:ext>
            </a:extLst>
          </p:cNvPr>
          <p:cNvSpPr/>
          <p:nvPr/>
        </p:nvSpPr>
        <p:spPr>
          <a:xfrm>
            <a:off x="121040" y="4436564"/>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L’ENSOLEIMENI ET LES VENTS DOMINANTS</a:t>
            </a:r>
            <a:endParaRPr lang="en-US" sz="1100" b="1" dirty="0">
              <a:solidFill>
                <a:schemeClr val="tx1"/>
              </a:solidFill>
              <a:latin typeface="Arial Black" panose="020B0A04020102020204" pitchFamily="34" charset="0"/>
            </a:endParaRPr>
          </a:p>
        </p:txBody>
      </p:sp>
      <p:sp>
        <p:nvSpPr>
          <p:cNvPr id="7" name="Rectangle 6">
            <a:extLst>
              <a:ext uri="{FF2B5EF4-FFF2-40B4-BE49-F238E27FC236}">
                <a16:creationId xmlns:a16="http://schemas.microsoft.com/office/drawing/2014/main" id="{3CA450CF-60D0-40E6-A11F-B06B70542D7C}"/>
              </a:ext>
            </a:extLst>
          </p:cNvPr>
          <p:cNvSpPr/>
          <p:nvPr/>
        </p:nvSpPr>
        <p:spPr>
          <a:xfrm>
            <a:off x="44527" y="3213167"/>
            <a:ext cx="1724628" cy="1018571"/>
          </a:xfrm>
          <a:prstGeom prst="rect">
            <a:avLst/>
          </a:prstGeom>
          <a:solidFill>
            <a:srgbClr val="D1B2E8"/>
          </a:solidFill>
          <a:ln>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ACCESSIBILITE ET VISIBILITE</a:t>
            </a:r>
          </a:p>
        </p:txBody>
      </p:sp>
      <p:sp>
        <p:nvSpPr>
          <p:cNvPr id="8" name="Rectangle 7">
            <a:extLst>
              <a:ext uri="{FF2B5EF4-FFF2-40B4-BE49-F238E27FC236}">
                <a16:creationId xmlns:a16="http://schemas.microsoft.com/office/drawing/2014/main" id="{E933A8FE-9409-4808-8AC1-86B7551ADD30}"/>
              </a:ext>
            </a:extLst>
          </p:cNvPr>
          <p:cNvSpPr/>
          <p:nvPr/>
        </p:nvSpPr>
        <p:spPr>
          <a:xfrm>
            <a:off x="121040" y="5517878"/>
            <a:ext cx="1440000" cy="849708"/>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L’ASSAINISSEMENT</a:t>
            </a:r>
            <a:endParaRPr lang="en-US" sz="1100" b="1" dirty="0">
              <a:solidFill>
                <a:schemeClr val="tx1"/>
              </a:solidFill>
              <a:latin typeface="Arial Black" panose="020B0A04020102020204" pitchFamily="34" charset="0"/>
            </a:endParaRPr>
          </a:p>
        </p:txBody>
      </p:sp>
      <p:sp>
        <p:nvSpPr>
          <p:cNvPr id="10" name="Rectangle 9">
            <a:extLst>
              <a:ext uri="{FF2B5EF4-FFF2-40B4-BE49-F238E27FC236}">
                <a16:creationId xmlns:a16="http://schemas.microsoft.com/office/drawing/2014/main" id="{3CA450CF-60D0-40E6-A11F-B06B70542D7C}"/>
              </a:ext>
            </a:extLst>
          </p:cNvPr>
          <p:cNvSpPr/>
          <p:nvPr/>
        </p:nvSpPr>
        <p:spPr>
          <a:xfrm>
            <a:off x="157722" y="2163654"/>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LIMITES DU TERRAIN </a:t>
            </a:r>
            <a:endParaRPr lang="en-US" sz="1100" b="1" dirty="0">
              <a:solidFill>
                <a:schemeClr val="tx1"/>
              </a:solidFill>
              <a:latin typeface="Arial Black" panose="020B0A04020102020204" pitchFamily="34" charset="0"/>
            </a:endParaRPr>
          </a:p>
        </p:txBody>
      </p:sp>
      <p:grpSp>
        <p:nvGrpSpPr>
          <p:cNvPr id="12" name="Group 28"/>
          <p:cNvGrpSpPr/>
          <p:nvPr/>
        </p:nvGrpSpPr>
        <p:grpSpPr>
          <a:xfrm rot="5400000">
            <a:off x="2631365" y="1996238"/>
            <a:ext cx="3405228" cy="3621397"/>
            <a:chOff x="4520108" y="2123340"/>
            <a:chExt cx="3299540" cy="3042512"/>
          </a:xfrm>
        </p:grpSpPr>
        <p:pic>
          <p:nvPicPr>
            <p:cNvPr id="13"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108" y="2123340"/>
              <a:ext cx="3299540" cy="3042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Connector 6"/>
            <p:cNvCxnSpPr/>
            <p:nvPr/>
          </p:nvCxnSpPr>
          <p:spPr>
            <a:xfrm flipH="1">
              <a:off x="4625788" y="2411506"/>
              <a:ext cx="3110754" cy="547378"/>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9"/>
            <p:cNvCxnSpPr/>
            <p:nvPr/>
          </p:nvCxnSpPr>
          <p:spPr>
            <a:xfrm>
              <a:off x="4713713" y="2958884"/>
              <a:ext cx="564074" cy="188680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3"/>
            <p:cNvCxnSpPr/>
            <p:nvPr/>
          </p:nvCxnSpPr>
          <p:spPr>
            <a:xfrm flipV="1">
              <a:off x="4796820" y="4688541"/>
              <a:ext cx="2939721" cy="295835"/>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flipV="1">
              <a:off x="4903694" y="2483224"/>
              <a:ext cx="2832847" cy="49305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23"/>
            <p:cNvCxnSpPr/>
            <p:nvPr/>
          </p:nvCxnSpPr>
          <p:spPr>
            <a:xfrm>
              <a:off x="4796820" y="3074894"/>
              <a:ext cx="674572" cy="1761564"/>
            </a:xfrm>
            <a:prstGeom prst="line">
              <a:avLst/>
            </a:prstGeom>
            <a:ln w="38100">
              <a:solidFill>
                <a:srgbClr val="00FF00"/>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26"/>
            <p:cNvCxnSpPr/>
            <p:nvPr/>
          </p:nvCxnSpPr>
          <p:spPr>
            <a:xfrm flipV="1">
              <a:off x="5471392" y="4617914"/>
              <a:ext cx="2348256" cy="218544"/>
            </a:xfrm>
            <a:prstGeom prst="line">
              <a:avLst/>
            </a:prstGeom>
            <a:ln w="38100">
              <a:solidFill>
                <a:srgbClr val="00FF00"/>
              </a:solidFill>
              <a:prstDash val="dashDot"/>
            </a:ln>
          </p:spPr>
          <p:style>
            <a:lnRef idx="1">
              <a:schemeClr val="accent1"/>
            </a:lnRef>
            <a:fillRef idx="0">
              <a:schemeClr val="accent1"/>
            </a:fillRef>
            <a:effectRef idx="0">
              <a:schemeClr val="accent1"/>
            </a:effectRef>
            <a:fontRef idx="minor">
              <a:schemeClr val="tx1"/>
            </a:fontRef>
          </p:style>
        </p:cxnSp>
      </p:grpSp>
      <p:pic>
        <p:nvPicPr>
          <p:cNvPr id="20" name="Image 81"/>
          <p:cNvPicPr>
            <a:picLocks noChangeAspect="1"/>
          </p:cNvPicPr>
          <p:nvPr/>
        </p:nvPicPr>
        <p:blipFill>
          <a:blip r:embed="rId3" cstate="print"/>
          <a:srcRect/>
          <a:stretch>
            <a:fillRect/>
          </a:stretch>
        </p:blipFill>
        <p:spPr>
          <a:xfrm>
            <a:off x="5672359" y="2158284"/>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0" name="Groupe 29"/>
          <p:cNvGrpSpPr/>
          <p:nvPr/>
        </p:nvGrpSpPr>
        <p:grpSpPr>
          <a:xfrm>
            <a:off x="6584795" y="3646977"/>
            <a:ext cx="3951731" cy="1908871"/>
            <a:chOff x="6688968" y="2697853"/>
            <a:chExt cx="3951731" cy="1908871"/>
          </a:xfrm>
        </p:grpSpPr>
        <p:cxnSp>
          <p:nvCxnSpPr>
            <p:cNvPr id="21" name="Straight Connector 31"/>
            <p:cNvCxnSpPr/>
            <p:nvPr/>
          </p:nvCxnSpPr>
          <p:spPr>
            <a:xfrm>
              <a:off x="6787579" y="3853215"/>
              <a:ext cx="1078423"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33"/>
            <p:cNvCxnSpPr/>
            <p:nvPr/>
          </p:nvCxnSpPr>
          <p:spPr>
            <a:xfrm flipH="1" flipV="1">
              <a:off x="6787579" y="3380152"/>
              <a:ext cx="1078424" cy="10546"/>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35"/>
            <p:cNvCxnSpPr/>
            <p:nvPr/>
          </p:nvCxnSpPr>
          <p:spPr>
            <a:xfrm>
              <a:off x="6833877" y="4304159"/>
              <a:ext cx="1078423" cy="2486"/>
            </a:xfrm>
            <a:prstGeom prst="line">
              <a:avLst/>
            </a:prstGeom>
            <a:ln w="38100">
              <a:solidFill>
                <a:srgbClr val="00FF00"/>
              </a:solidFill>
              <a:prstDash val="dashDot"/>
            </a:ln>
          </p:spPr>
          <p:style>
            <a:lnRef idx="1">
              <a:schemeClr val="accent1"/>
            </a:lnRef>
            <a:fillRef idx="0">
              <a:schemeClr val="accent1"/>
            </a:fillRef>
            <a:effectRef idx="0">
              <a:schemeClr val="accent1"/>
            </a:effectRef>
            <a:fontRef idx="minor">
              <a:schemeClr val="tx1"/>
            </a:fontRef>
          </p:style>
        </p:cxnSp>
        <p:sp>
          <p:nvSpPr>
            <p:cNvPr id="24" name="ZoneTexte 20"/>
            <p:cNvSpPr txBox="1"/>
            <p:nvPr/>
          </p:nvSpPr>
          <p:spPr>
            <a:xfrm>
              <a:off x="8134922" y="3714722"/>
              <a:ext cx="2505777" cy="338554"/>
            </a:xfrm>
            <a:prstGeom prst="rect">
              <a:avLst/>
            </a:prstGeom>
            <a:noFill/>
          </p:spPr>
          <p:txBody>
            <a:bodyPr wrap="square" rtlCol="0">
              <a:spAutoFit/>
            </a:bodyPr>
            <a:lstStyle/>
            <a:p>
              <a:r>
                <a:rPr lang="fr-FR" sz="1600" dirty="0">
                  <a:latin typeface="Times New Roman" pitchFamily="18" charset="0"/>
                  <a:cs typeface="Times New Roman" pitchFamily="18" charset="0"/>
                </a:rPr>
                <a:t>Flux piéton moyen </a:t>
              </a:r>
            </a:p>
          </p:txBody>
        </p:sp>
        <p:sp>
          <p:nvSpPr>
            <p:cNvPr id="25" name="ZoneTexte 20"/>
            <p:cNvSpPr txBox="1"/>
            <p:nvPr/>
          </p:nvSpPr>
          <p:spPr>
            <a:xfrm>
              <a:off x="8115218" y="3238009"/>
              <a:ext cx="2286046" cy="338554"/>
            </a:xfrm>
            <a:prstGeom prst="rect">
              <a:avLst/>
            </a:prstGeom>
            <a:noFill/>
          </p:spPr>
          <p:txBody>
            <a:bodyPr wrap="square" rtlCol="0">
              <a:spAutoFit/>
            </a:bodyPr>
            <a:lstStyle/>
            <a:p>
              <a:r>
                <a:rPr lang="fr-FR" sz="1600" dirty="0">
                  <a:latin typeface="Times New Roman" pitchFamily="18" charset="0"/>
                  <a:cs typeface="Times New Roman" pitchFamily="18" charset="0"/>
                </a:rPr>
                <a:t>Flux mécanique faible</a:t>
              </a:r>
            </a:p>
          </p:txBody>
        </p:sp>
        <p:sp>
          <p:nvSpPr>
            <p:cNvPr id="26" name="ZoneTexte 20"/>
            <p:cNvSpPr txBox="1"/>
            <p:nvPr/>
          </p:nvSpPr>
          <p:spPr>
            <a:xfrm>
              <a:off x="8173090" y="4142642"/>
              <a:ext cx="2223293" cy="338554"/>
            </a:xfrm>
            <a:prstGeom prst="rect">
              <a:avLst/>
            </a:prstGeom>
            <a:noFill/>
          </p:spPr>
          <p:txBody>
            <a:bodyPr wrap="square" rtlCol="0">
              <a:spAutoFit/>
            </a:bodyPr>
            <a:lstStyle/>
            <a:p>
              <a:r>
                <a:rPr lang="fr-FR" sz="1600" dirty="0">
                  <a:latin typeface="Times New Roman" pitchFamily="18" charset="0"/>
                  <a:cs typeface="Times New Roman" pitchFamily="18" charset="0"/>
                </a:rPr>
                <a:t>Flux piéton faible</a:t>
              </a:r>
            </a:p>
          </p:txBody>
        </p:sp>
        <p:sp>
          <p:nvSpPr>
            <p:cNvPr id="27" name="Rectangle 26"/>
            <p:cNvSpPr/>
            <p:nvPr/>
          </p:nvSpPr>
          <p:spPr>
            <a:xfrm>
              <a:off x="6688968" y="2697853"/>
              <a:ext cx="3508328" cy="190887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5"/>
            <p:cNvSpPr txBox="1"/>
            <p:nvPr/>
          </p:nvSpPr>
          <p:spPr>
            <a:xfrm>
              <a:off x="7120072" y="2697853"/>
              <a:ext cx="2500330" cy="338554"/>
            </a:xfrm>
            <a:prstGeom prst="rect">
              <a:avLst/>
            </a:prstGeom>
            <a:noFill/>
          </p:spPr>
          <p:txBody>
            <a:bodyPr wrap="square" rtlCol="0">
              <a:spAutoFit/>
            </a:bodyPr>
            <a:lstStyle/>
            <a:p>
              <a:r>
                <a:rPr lang="fr-FR" sz="1600" b="1" u="sng" dirty="0">
                  <a:solidFill>
                    <a:srgbClr val="FFC000"/>
                  </a:solidFill>
                  <a:latin typeface="Times New Roman" pitchFamily="18" charset="0"/>
                  <a:cs typeface="Times New Roman" pitchFamily="18" charset="0"/>
                </a:rPr>
                <a:t>Légende:</a:t>
              </a:r>
            </a:p>
          </p:txBody>
        </p:sp>
      </p:grpSp>
      <p:sp>
        <p:nvSpPr>
          <p:cNvPr id="29" name="ZoneTexte 7"/>
          <p:cNvSpPr txBox="1"/>
          <p:nvPr/>
        </p:nvSpPr>
        <p:spPr>
          <a:xfrm>
            <a:off x="3458129" y="5756671"/>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
        <p:nvSpPr>
          <p:cNvPr id="31" name="Rectangle 30"/>
          <p:cNvSpPr/>
          <p:nvPr/>
        </p:nvSpPr>
        <p:spPr>
          <a:xfrm>
            <a:off x="6501367" y="2584577"/>
            <a:ext cx="5115503" cy="369332"/>
          </a:xfrm>
          <a:prstGeom prst="rect">
            <a:avLst/>
          </a:prstGeom>
          <a:ln w="38100">
            <a:solidFill>
              <a:srgbClr val="D1B2E8"/>
            </a:solidFill>
          </a:ln>
        </p:spPr>
        <p:txBody>
          <a:bodyPr wrap="none">
            <a:spAutoFit/>
          </a:bodyPr>
          <a:lstStyle/>
          <a:p>
            <a:r>
              <a:rPr lang="fr-FR" dirty="0">
                <a:latin typeface="Times New Roman" pitchFamily="18" charset="0"/>
                <a:cs typeface="Times New Roman" pitchFamily="18" charset="0"/>
              </a:rPr>
              <a:t>On remarque que notre site a une bonne accessibilité </a:t>
            </a:r>
            <a:endParaRPr lang="fr-FR" dirty="0"/>
          </a:p>
        </p:txBody>
      </p:sp>
      <p:sp>
        <p:nvSpPr>
          <p:cNvPr id="32" name="Rectangle 31">
            <a:extLst>
              <a:ext uri="{FF2B5EF4-FFF2-40B4-BE49-F238E27FC236}">
                <a16:creationId xmlns:a16="http://schemas.microsoft.com/office/drawing/2014/main" id="{3CA450CF-60D0-40E6-A11F-B06B70542D7C}"/>
              </a:ext>
            </a:extLst>
          </p:cNvPr>
          <p:cNvSpPr/>
          <p:nvPr/>
        </p:nvSpPr>
        <p:spPr>
          <a:xfrm>
            <a:off x="224794" y="1028597"/>
            <a:ext cx="1418457" cy="81016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CRITERE DU CHOIX DU SITE</a:t>
            </a:r>
            <a:endParaRPr lang="en-US" sz="11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4359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1" name="Rounded Rectangle 8"/>
          <p:cNvSpPr/>
          <p:nvPr/>
        </p:nvSpPr>
        <p:spPr>
          <a:xfrm>
            <a:off x="5587946" y="310919"/>
            <a:ext cx="5963588" cy="554183"/>
          </a:xfrm>
          <a:prstGeom prst="roundRect">
            <a:avLst/>
          </a:prstGeom>
          <a:solidFill>
            <a:srgbClr val="FFE07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L’ENSOLEIMENT ET LES VENTS DOMINANTS</a:t>
            </a:r>
          </a:p>
        </p:txBody>
      </p:sp>
      <p:sp>
        <p:nvSpPr>
          <p:cNvPr id="6" name="Rectangle 5">
            <a:extLst>
              <a:ext uri="{FF2B5EF4-FFF2-40B4-BE49-F238E27FC236}">
                <a16:creationId xmlns:a16="http://schemas.microsoft.com/office/drawing/2014/main" id="{29F056F4-CE7C-45FC-AB14-21AD6138D9DC}"/>
              </a:ext>
            </a:extLst>
          </p:cNvPr>
          <p:cNvSpPr/>
          <p:nvPr/>
        </p:nvSpPr>
        <p:spPr>
          <a:xfrm>
            <a:off x="13308" y="4269602"/>
            <a:ext cx="1701478" cy="995422"/>
          </a:xfrm>
          <a:prstGeom prst="rect">
            <a:avLst/>
          </a:prstGeom>
          <a:solidFill>
            <a:srgbClr val="FFE07D"/>
          </a:solidFill>
          <a:ln>
            <a:solidFill>
              <a:srgbClr val="0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L’ENSOLEIMENI ET LES VENTS DOMINANTS</a:t>
            </a:r>
            <a:endParaRPr lang="en-US" sz="1600" b="1" dirty="0">
              <a:solidFill>
                <a:schemeClr val="tx1"/>
              </a:solidFill>
              <a:latin typeface="Arial Black" panose="020B0A04020102020204" pitchFamily="34" charset="0"/>
            </a:endParaRPr>
          </a:p>
        </p:txBody>
      </p:sp>
      <p:sp>
        <p:nvSpPr>
          <p:cNvPr id="7" name="Rectangle 6">
            <a:extLst>
              <a:ext uri="{FF2B5EF4-FFF2-40B4-BE49-F238E27FC236}">
                <a16:creationId xmlns:a16="http://schemas.microsoft.com/office/drawing/2014/main" id="{3CA450CF-60D0-40E6-A11F-B06B70542D7C}"/>
              </a:ext>
            </a:extLst>
          </p:cNvPr>
          <p:cNvSpPr/>
          <p:nvPr/>
        </p:nvSpPr>
        <p:spPr>
          <a:xfrm>
            <a:off x="102569" y="3258270"/>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ACCESSIBILITE ET VISIBILITE</a:t>
            </a:r>
          </a:p>
        </p:txBody>
      </p:sp>
      <p:sp>
        <p:nvSpPr>
          <p:cNvPr id="8" name="Rectangle 7">
            <a:extLst>
              <a:ext uri="{FF2B5EF4-FFF2-40B4-BE49-F238E27FC236}">
                <a16:creationId xmlns:a16="http://schemas.microsoft.com/office/drawing/2014/main" id="{E933A8FE-9409-4808-8AC1-86B7551ADD30}"/>
              </a:ext>
            </a:extLst>
          </p:cNvPr>
          <p:cNvSpPr/>
          <p:nvPr/>
        </p:nvSpPr>
        <p:spPr>
          <a:xfrm>
            <a:off x="89821" y="5439994"/>
            <a:ext cx="1440000" cy="849708"/>
          </a:xfrm>
          <a:prstGeom prst="rect">
            <a:avLst/>
          </a:prstGeom>
          <a:solidFill>
            <a:srgbClr val="A3E7FF"/>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L’ASSAINISSEMENT</a:t>
            </a:r>
            <a:endParaRPr lang="en-US" sz="1100" b="1" dirty="0">
              <a:solidFill>
                <a:schemeClr val="tx1"/>
              </a:solidFill>
              <a:latin typeface="Arial Black" panose="020B0A04020102020204" pitchFamily="34" charset="0"/>
            </a:endParaRPr>
          </a:p>
        </p:txBody>
      </p:sp>
      <p:sp>
        <p:nvSpPr>
          <p:cNvPr id="10" name="Rectangle 9">
            <a:extLst>
              <a:ext uri="{FF2B5EF4-FFF2-40B4-BE49-F238E27FC236}">
                <a16:creationId xmlns:a16="http://schemas.microsoft.com/office/drawing/2014/main" id="{3CA450CF-60D0-40E6-A11F-B06B70542D7C}"/>
              </a:ext>
            </a:extLst>
          </p:cNvPr>
          <p:cNvSpPr/>
          <p:nvPr/>
        </p:nvSpPr>
        <p:spPr>
          <a:xfrm>
            <a:off x="126503" y="2085770"/>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LIMITES DU TERRAIN </a:t>
            </a:r>
            <a:endParaRPr lang="en-US" sz="1100" b="1" dirty="0">
              <a:solidFill>
                <a:schemeClr val="tx1"/>
              </a:solidFill>
              <a:latin typeface="Arial Black" panose="020B0A04020102020204" pitchFamily="34" charset="0"/>
            </a:endParaRPr>
          </a:p>
        </p:txBody>
      </p:sp>
      <p:pic>
        <p:nvPicPr>
          <p:cNvPr id="13"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01546" y="1598944"/>
            <a:ext cx="4096871" cy="3994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ZoneTexte 7"/>
          <p:cNvSpPr txBox="1"/>
          <p:nvPr/>
        </p:nvSpPr>
        <p:spPr>
          <a:xfrm>
            <a:off x="4386168" y="5934239"/>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
        <p:nvSpPr>
          <p:cNvPr id="24" name="Rectangle 23"/>
          <p:cNvSpPr/>
          <p:nvPr/>
        </p:nvSpPr>
        <p:spPr>
          <a:xfrm>
            <a:off x="7938578" y="2496257"/>
            <a:ext cx="3898490" cy="1477328"/>
          </a:xfrm>
          <a:prstGeom prst="rect">
            <a:avLst/>
          </a:prstGeom>
          <a:ln w="38100">
            <a:solidFill>
              <a:srgbClr val="FFC000"/>
            </a:solidFill>
          </a:ln>
        </p:spPr>
        <p:txBody>
          <a:bodyPr wrap="square">
            <a:spAutoFit/>
          </a:bodyPr>
          <a:lstStyle/>
          <a:p>
            <a:r>
              <a:rPr lang="fr-FR" dirty="0">
                <a:latin typeface="Times New Roman" panose="02020603050405020304" pitchFamily="18" charset="0"/>
              </a:rPr>
              <a:t>le terrain bénéficie d’une très bonne exposition aux rayons solaires.</a:t>
            </a:r>
          </a:p>
          <a:p>
            <a:r>
              <a:rPr lang="fr-FR" dirty="0">
                <a:latin typeface="Symbol" panose="05050102010706020507" pitchFamily="18" charset="2"/>
              </a:rPr>
              <a:t> </a:t>
            </a:r>
            <a:r>
              <a:rPr lang="fr-FR" dirty="0">
                <a:latin typeface="Times New Roman" panose="02020603050405020304" pitchFamily="18" charset="0"/>
              </a:rPr>
              <a:t>Les vents :</a:t>
            </a:r>
          </a:p>
          <a:p>
            <a:r>
              <a:rPr lang="fr-FR" dirty="0">
                <a:latin typeface="Times New Roman" panose="02020603050405020304" pitchFamily="18" charset="0"/>
              </a:rPr>
              <a:t>Nord-Ouest les vents froide.</a:t>
            </a:r>
          </a:p>
          <a:p>
            <a:r>
              <a:rPr lang="fr-FR" dirty="0">
                <a:latin typeface="Times New Roman" panose="02020603050405020304" pitchFamily="18" charset="0"/>
              </a:rPr>
              <a:t>Sud-Est les vents chaude</a:t>
            </a:r>
            <a:endParaRPr lang="fr-FR" dirty="0"/>
          </a:p>
        </p:txBody>
      </p:sp>
      <p:pic>
        <p:nvPicPr>
          <p:cNvPr id="25" name="Image 81"/>
          <p:cNvPicPr>
            <a:picLocks noChangeAspect="1"/>
          </p:cNvPicPr>
          <p:nvPr/>
        </p:nvPicPr>
        <p:blipFill>
          <a:blip r:embed="rId3" cstate="print"/>
          <a:srcRect/>
          <a:stretch>
            <a:fillRect/>
          </a:stretch>
        </p:blipFill>
        <p:spPr>
          <a:xfrm>
            <a:off x="6783529" y="1718446"/>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6" name="Groupe 25"/>
          <p:cNvGrpSpPr/>
          <p:nvPr/>
        </p:nvGrpSpPr>
        <p:grpSpPr>
          <a:xfrm rot="20686051">
            <a:off x="2660676" y="4354724"/>
            <a:ext cx="4517130" cy="1649892"/>
            <a:chOff x="801190" y="3570754"/>
            <a:chExt cx="8703330" cy="3202216"/>
          </a:xfrm>
        </p:grpSpPr>
        <p:sp>
          <p:nvSpPr>
            <p:cNvPr id="27" name="Arc 26"/>
            <p:cNvSpPr/>
            <p:nvPr/>
          </p:nvSpPr>
          <p:spPr>
            <a:xfrm rot="5400000">
              <a:off x="4228244" y="1465096"/>
              <a:ext cx="1664655" cy="8518763"/>
            </a:xfrm>
            <a:prstGeom prst="arc">
              <a:avLst>
                <a:gd name="adj1" fmla="val 16546548"/>
                <a:gd name="adj2" fmla="val 0"/>
              </a:avLst>
            </a:prstGeom>
            <a:solidFill>
              <a:srgbClr val="FFFF00"/>
            </a:solidFill>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715"/>
            </a:p>
          </p:txBody>
        </p:sp>
        <p:sp>
          <p:nvSpPr>
            <p:cNvPr id="28" name="Arc 27"/>
            <p:cNvSpPr/>
            <p:nvPr/>
          </p:nvSpPr>
          <p:spPr>
            <a:xfrm rot="7638777" flipV="1">
              <a:off x="4548741" y="1897591"/>
              <a:ext cx="1462015" cy="7725236"/>
            </a:xfrm>
            <a:prstGeom prst="arc">
              <a:avLst>
                <a:gd name="adj1" fmla="val 16546548"/>
                <a:gd name="adj2" fmla="val 1895386"/>
              </a:avLst>
            </a:prstGeom>
            <a:solidFill>
              <a:srgbClr val="FFC000"/>
            </a:solidFill>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715"/>
            </a:p>
          </p:txBody>
        </p:sp>
        <p:sp>
          <p:nvSpPr>
            <p:cNvPr id="29" name="Soleil 28"/>
            <p:cNvSpPr/>
            <p:nvPr/>
          </p:nvSpPr>
          <p:spPr>
            <a:xfrm>
              <a:off x="4625500" y="5605893"/>
              <a:ext cx="1220614" cy="1167077"/>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Soleil 29"/>
            <p:cNvSpPr/>
            <p:nvPr/>
          </p:nvSpPr>
          <p:spPr>
            <a:xfrm>
              <a:off x="2051772" y="3570754"/>
              <a:ext cx="1033768" cy="1167077"/>
            </a:xfrm>
            <a:prstGeom prst="su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Soleil 30"/>
            <p:cNvSpPr/>
            <p:nvPr/>
          </p:nvSpPr>
          <p:spPr>
            <a:xfrm>
              <a:off x="8470752" y="5255551"/>
              <a:ext cx="1033768" cy="116707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2919381" y="1829338"/>
            <a:ext cx="900601" cy="1134418"/>
            <a:chOff x="1958682" y="1829338"/>
            <a:chExt cx="900601" cy="1134418"/>
          </a:xfrm>
        </p:grpSpPr>
        <p:cxnSp>
          <p:nvCxnSpPr>
            <p:cNvPr id="32" name="Connecteur en arc 31"/>
            <p:cNvCxnSpPr/>
            <p:nvPr/>
          </p:nvCxnSpPr>
          <p:spPr>
            <a:xfrm>
              <a:off x="1964498" y="1829338"/>
              <a:ext cx="879366" cy="522351"/>
            </a:xfrm>
            <a:prstGeom prst="curvedConnector3">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en arc 32"/>
            <p:cNvCxnSpPr/>
            <p:nvPr/>
          </p:nvCxnSpPr>
          <p:spPr>
            <a:xfrm>
              <a:off x="1979917" y="2151213"/>
              <a:ext cx="879366" cy="522351"/>
            </a:xfrm>
            <a:prstGeom prst="curvedConnector3">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en arc 33"/>
            <p:cNvCxnSpPr/>
            <p:nvPr/>
          </p:nvCxnSpPr>
          <p:spPr>
            <a:xfrm>
              <a:off x="1958682" y="2441405"/>
              <a:ext cx="879366" cy="522351"/>
            </a:xfrm>
            <a:prstGeom prst="curvedConnector3">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Interdiction 35"/>
          <p:cNvSpPr/>
          <p:nvPr/>
        </p:nvSpPr>
        <p:spPr>
          <a:xfrm>
            <a:off x="6285302" y="2300261"/>
            <a:ext cx="281732" cy="239388"/>
          </a:xfrm>
          <a:prstGeom prst="noSmoking">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Nuage 36"/>
          <p:cNvSpPr/>
          <p:nvPr/>
        </p:nvSpPr>
        <p:spPr>
          <a:xfrm>
            <a:off x="5260313" y="2790742"/>
            <a:ext cx="266593" cy="320913"/>
          </a:xfrm>
          <a:prstGeom prst="clou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p:cNvGrpSpPr/>
          <p:nvPr/>
        </p:nvGrpSpPr>
        <p:grpSpPr>
          <a:xfrm>
            <a:off x="8183994" y="4664888"/>
            <a:ext cx="2521486" cy="833408"/>
            <a:chOff x="3394169" y="5983960"/>
            <a:chExt cx="2521486" cy="833408"/>
          </a:xfrm>
        </p:grpSpPr>
        <p:sp>
          <p:nvSpPr>
            <p:cNvPr id="41" name="Interdiction 40"/>
            <p:cNvSpPr/>
            <p:nvPr/>
          </p:nvSpPr>
          <p:spPr>
            <a:xfrm>
              <a:off x="3394169" y="6014550"/>
              <a:ext cx="306395" cy="239762"/>
            </a:xfrm>
            <a:prstGeom prst="noSmoking">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TextBox 5597">
              <a:extLst>
                <a:ext uri="{FF2B5EF4-FFF2-40B4-BE49-F238E27FC236}">
                  <a16:creationId xmlns:a16="http://schemas.microsoft.com/office/drawing/2014/main" id="{E2409AA0-ABB8-4AF1-B1D1-A7EC799AD4D8}"/>
                </a:ext>
              </a:extLst>
            </p:cNvPr>
            <p:cNvSpPr txBox="1"/>
            <p:nvPr/>
          </p:nvSpPr>
          <p:spPr>
            <a:xfrm>
              <a:off x="3622266" y="6016408"/>
              <a:ext cx="926808" cy="246221"/>
            </a:xfrm>
            <a:prstGeom prst="rect">
              <a:avLst/>
            </a:prstGeom>
            <a:noFill/>
          </p:spPr>
          <p:txBody>
            <a:bodyPr wrap="square" rtlCol="0">
              <a:spAutoFit/>
            </a:bodyPr>
            <a:lstStyle/>
            <a:p>
              <a:pPr algn="ctr"/>
              <a:r>
                <a:rPr lang="en-US" sz="1000" b="1" dirty="0"/>
                <a:t>Les regards </a:t>
              </a:r>
              <a:endParaRPr lang="fr-FR" sz="1000" b="1" dirty="0"/>
            </a:p>
          </p:txBody>
        </p:sp>
        <p:sp>
          <p:nvSpPr>
            <p:cNvPr id="45" name="Nuage 44"/>
            <p:cNvSpPr/>
            <p:nvPr/>
          </p:nvSpPr>
          <p:spPr>
            <a:xfrm>
              <a:off x="3433163" y="6574792"/>
              <a:ext cx="191158" cy="227933"/>
            </a:xfrm>
            <a:prstGeom prst="clou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extBox 5597">
              <a:extLst>
                <a:ext uri="{FF2B5EF4-FFF2-40B4-BE49-F238E27FC236}">
                  <a16:creationId xmlns:a16="http://schemas.microsoft.com/office/drawing/2014/main" id="{E2409AA0-ABB8-4AF1-B1D1-A7EC799AD4D8}"/>
                </a:ext>
              </a:extLst>
            </p:cNvPr>
            <p:cNvSpPr txBox="1"/>
            <p:nvPr/>
          </p:nvSpPr>
          <p:spPr>
            <a:xfrm>
              <a:off x="3620053" y="6571147"/>
              <a:ext cx="743207" cy="246221"/>
            </a:xfrm>
            <a:prstGeom prst="rect">
              <a:avLst/>
            </a:prstGeom>
            <a:noFill/>
          </p:spPr>
          <p:txBody>
            <a:bodyPr wrap="square" rtlCol="0">
              <a:spAutoFit/>
            </a:bodyPr>
            <a:lstStyle/>
            <a:p>
              <a:pPr algn="ctr"/>
              <a:r>
                <a:rPr lang="en-US" sz="1000" b="1" dirty="0" err="1"/>
                <a:t>remblai</a:t>
              </a:r>
              <a:endParaRPr lang="fr-FR" sz="1000" b="1" dirty="0"/>
            </a:p>
          </p:txBody>
        </p:sp>
        <p:cxnSp>
          <p:nvCxnSpPr>
            <p:cNvPr id="47" name="Connecteur en arc 46"/>
            <p:cNvCxnSpPr/>
            <p:nvPr/>
          </p:nvCxnSpPr>
          <p:spPr>
            <a:xfrm>
              <a:off x="4627922" y="6051034"/>
              <a:ext cx="434537" cy="364885"/>
            </a:xfrm>
            <a:prstGeom prst="curvedConnector3">
              <a:avLst>
                <a:gd name="adj1" fmla="val 5000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5597">
              <a:extLst>
                <a:ext uri="{FF2B5EF4-FFF2-40B4-BE49-F238E27FC236}">
                  <a16:creationId xmlns:a16="http://schemas.microsoft.com/office/drawing/2014/main" id="{E2409AA0-ABB8-4AF1-B1D1-A7EC799AD4D8}"/>
                </a:ext>
              </a:extLst>
            </p:cNvPr>
            <p:cNvSpPr txBox="1"/>
            <p:nvPr/>
          </p:nvSpPr>
          <p:spPr>
            <a:xfrm>
              <a:off x="4868602" y="5983960"/>
              <a:ext cx="1047053" cy="553998"/>
            </a:xfrm>
            <a:prstGeom prst="rect">
              <a:avLst/>
            </a:prstGeom>
            <a:noFill/>
          </p:spPr>
          <p:txBody>
            <a:bodyPr wrap="square" rtlCol="0">
              <a:spAutoFit/>
            </a:bodyPr>
            <a:lstStyle/>
            <a:p>
              <a:pPr algn="ctr"/>
              <a:r>
                <a:rPr lang="en-US" sz="1000" b="1" dirty="0"/>
                <a:t>Vents dominants </a:t>
              </a:r>
              <a:r>
                <a:rPr lang="en-US" sz="1000" b="1" dirty="0" err="1"/>
                <a:t>froids</a:t>
              </a:r>
              <a:r>
                <a:rPr lang="en-US" sz="1000" b="1" dirty="0"/>
                <a:t> </a:t>
              </a:r>
              <a:endParaRPr lang="fr-FR" sz="1000" b="1" dirty="0"/>
            </a:p>
          </p:txBody>
        </p:sp>
      </p:grpSp>
      <p:grpSp>
        <p:nvGrpSpPr>
          <p:cNvPr id="55" name="Groupe 54"/>
          <p:cNvGrpSpPr/>
          <p:nvPr/>
        </p:nvGrpSpPr>
        <p:grpSpPr>
          <a:xfrm rot="18076227">
            <a:off x="2898160" y="5197034"/>
            <a:ext cx="900601" cy="1148459"/>
            <a:chOff x="2863436" y="4919241"/>
            <a:chExt cx="900601" cy="1148459"/>
          </a:xfrm>
        </p:grpSpPr>
        <p:cxnSp>
          <p:nvCxnSpPr>
            <p:cNvPr id="49" name="Connecteur en arc 48"/>
            <p:cNvCxnSpPr/>
            <p:nvPr/>
          </p:nvCxnSpPr>
          <p:spPr>
            <a:xfrm>
              <a:off x="2882096" y="4919241"/>
              <a:ext cx="866522" cy="53639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en arc 49"/>
            <p:cNvCxnSpPr/>
            <p:nvPr/>
          </p:nvCxnSpPr>
          <p:spPr>
            <a:xfrm>
              <a:off x="2884671" y="5255157"/>
              <a:ext cx="879366" cy="522351"/>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en arc 50"/>
            <p:cNvCxnSpPr/>
            <p:nvPr/>
          </p:nvCxnSpPr>
          <p:spPr>
            <a:xfrm>
              <a:off x="2863436" y="5545349"/>
              <a:ext cx="879366" cy="522351"/>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Nuage 56"/>
          <p:cNvSpPr/>
          <p:nvPr/>
        </p:nvSpPr>
        <p:spPr>
          <a:xfrm>
            <a:off x="5158070" y="4389978"/>
            <a:ext cx="266593" cy="320913"/>
          </a:xfrm>
          <a:prstGeom prst="clou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Nuage 57"/>
          <p:cNvSpPr/>
          <p:nvPr/>
        </p:nvSpPr>
        <p:spPr>
          <a:xfrm>
            <a:off x="4477092" y="3408059"/>
            <a:ext cx="266593" cy="320913"/>
          </a:xfrm>
          <a:prstGeom prst="clou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Interdiction 58"/>
          <p:cNvSpPr/>
          <p:nvPr/>
        </p:nvSpPr>
        <p:spPr>
          <a:xfrm>
            <a:off x="6565024" y="4165714"/>
            <a:ext cx="281732" cy="239388"/>
          </a:xfrm>
          <a:prstGeom prst="noSmoking">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60" name="Connecteur en arc 59"/>
          <p:cNvCxnSpPr/>
          <p:nvPr/>
        </p:nvCxnSpPr>
        <p:spPr>
          <a:xfrm>
            <a:off x="9465975" y="5231602"/>
            <a:ext cx="434537" cy="364885"/>
          </a:xfrm>
          <a:prstGeom prst="curvedConnector3">
            <a:avLst>
              <a:gd name="adj1" fmla="val 5000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5597">
            <a:extLst>
              <a:ext uri="{FF2B5EF4-FFF2-40B4-BE49-F238E27FC236}">
                <a16:creationId xmlns:a16="http://schemas.microsoft.com/office/drawing/2014/main" id="{E2409AA0-ABB8-4AF1-B1D1-A7EC799AD4D8}"/>
              </a:ext>
            </a:extLst>
          </p:cNvPr>
          <p:cNvSpPr txBox="1"/>
          <p:nvPr/>
        </p:nvSpPr>
        <p:spPr>
          <a:xfrm>
            <a:off x="9706655" y="5164528"/>
            <a:ext cx="1047053" cy="553998"/>
          </a:xfrm>
          <a:prstGeom prst="rect">
            <a:avLst/>
          </a:prstGeom>
          <a:noFill/>
        </p:spPr>
        <p:txBody>
          <a:bodyPr wrap="square" rtlCol="0">
            <a:spAutoFit/>
          </a:bodyPr>
          <a:lstStyle/>
          <a:p>
            <a:pPr algn="ctr"/>
            <a:r>
              <a:rPr lang="en-US" sz="1000" b="1" dirty="0"/>
              <a:t>Vents dominants </a:t>
            </a:r>
            <a:r>
              <a:rPr lang="en-US" sz="1000" b="1" dirty="0" err="1"/>
              <a:t>chaudes</a:t>
            </a:r>
            <a:r>
              <a:rPr lang="en-US" sz="1000" b="1" dirty="0"/>
              <a:t> </a:t>
            </a:r>
            <a:endParaRPr lang="fr-FR" sz="1000" b="1" dirty="0"/>
          </a:p>
        </p:txBody>
      </p:sp>
      <p:sp>
        <p:nvSpPr>
          <p:cNvPr id="43" name="Rectangle 42">
            <a:extLst>
              <a:ext uri="{FF2B5EF4-FFF2-40B4-BE49-F238E27FC236}">
                <a16:creationId xmlns:a16="http://schemas.microsoft.com/office/drawing/2014/main" id="{3CA450CF-60D0-40E6-A11F-B06B70542D7C}"/>
              </a:ext>
            </a:extLst>
          </p:cNvPr>
          <p:cNvSpPr/>
          <p:nvPr/>
        </p:nvSpPr>
        <p:spPr>
          <a:xfrm>
            <a:off x="145253" y="1080685"/>
            <a:ext cx="1418457" cy="81016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CRITERE DU CHOIX DU SITE</a:t>
            </a:r>
            <a:endParaRPr lang="en-US" sz="11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49589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80">
                                          <p:stCondLst>
                                            <p:cond delay="0"/>
                                          </p:stCondLst>
                                        </p:cTn>
                                        <p:tgtEl>
                                          <p:spTgt spid="37"/>
                                        </p:tgtEl>
                                      </p:cBhvr>
                                    </p:animEffect>
                                    <p:anim calcmode="lin" valueType="num">
                                      <p:cBhvr>
                                        <p:cTn id="1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6" dur="26">
                                          <p:stCondLst>
                                            <p:cond delay="650"/>
                                          </p:stCondLst>
                                        </p:cTn>
                                        <p:tgtEl>
                                          <p:spTgt spid="37"/>
                                        </p:tgtEl>
                                      </p:cBhvr>
                                      <p:to x="100000" y="60000"/>
                                    </p:animScale>
                                    <p:animScale>
                                      <p:cBhvr>
                                        <p:cTn id="17" dur="166" decel="50000">
                                          <p:stCondLst>
                                            <p:cond delay="676"/>
                                          </p:stCondLst>
                                        </p:cTn>
                                        <p:tgtEl>
                                          <p:spTgt spid="37"/>
                                        </p:tgtEl>
                                      </p:cBhvr>
                                      <p:to x="100000" y="100000"/>
                                    </p:animScale>
                                    <p:animScale>
                                      <p:cBhvr>
                                        <p:cTn id="18" dur="26">
                                          <p:stCondLst>
                                            <p:cond delay="1312"/>
                                          </p:stCondLst>
                                        </p:cTn>
                                        <p:tgtEl>
                                          <p:spTgt spid="37"/>
                                        </p:tgtEl>
                                      </p:cBhvr>
                                      <p:to x="100000" y="80000"/>
                                    </p:animScale>
                                    <p:animScale>
                                      <p:cBhvr>
                                        <p:cTn id="19" dur="166" decel="50000">
                                          <p:stCondLst>
                                            <p:cond delay="1338"/>
                                          </p:stCondLst>
                                        </p:cTn>
                                        <p:tgtEl>
                                          <p:spTgt spid="37"/>
                                        </p:tgtEl>
                                      </p:cBhvr>
                                      <p:to x="100000" y="100000"/>
                                    </p:animScale>
                                    <p:animScale>
                                      <p:cBhvr>
                                        <p:cTn id="20" dur="26">
                                          <p:stCondLst>
                                            <p:cond delay="1642"/>
                                          </p:stCondLst>
                                        </p:cTn>
                                        <p:tgtEl>
                                          <p:spTgt spid="37"/>
                                        </p:tgtEl>
                                      </p:cBhvr>
                                      <p:to x="100000" y="90000"/>
                                    </p:animScale>
                                    <p:animScale>
                                      <p:cBhvr>
                                        <p:cTn id="21" dur="166" decel="50000">
                                          <p:stCondLst>
                                            <p:cond delay="1668"/>
                                          </p:stCondLst>
                                        </p:cTn>
                                        <p:tgtEl>
                                          <p:spTgt spid="37"/>
                                        </p:tgtEl>
                                      </p:cBhvr>
                                      <p:to x="100000" y="100000"/>
                                    </p:animScale>
                                    <p:animScale>
                                      <p:cBhvr>
                                        <p:cTn id="22" dur="26">
                                          <p:stCondLst>
                                            <p:cond delay="1808"/>
                                          </p:stCondLst>
                                        </p:cTn>
                                        <p:tgtEl>
                                          <p:spTgt spid="37"/>
                                        </p:tgtEl>
                                      </p:cBhvr>
                                      <p:to x="100000" y="95000"/>
                                    </p:animScale>
                                    <p:animScale>
                                      <p:cBhvr>
                                        <p:cTn id="23" dur="166" decel="50000">
                                          <p:stCondLst>
                                            <p:cond delay="1834"/>
                                          </p:stCondLst>
                                        </p:cTn>
                                        <p:tgtEl>
                                          <p:spTgt spid="37"/>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80">
                                          <p:stCondLst>
                                            <p:cond delay="0"/>
                                          </p:stCondLst>
                                        </p:cTn>
                                        <p:tgtEl>
                                          <p:spTgt spid="36"/>
                                        </p:tgtEl>
                                      </p:cBhvr>
                                    </p:animEffect>
                                    <p:anim calcmode="lin" valueType="num">
                                      <p:cBhvr>
                                        <p:cTn id="2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2" dur="26">
                                          <p:stCondLst>
                                            <p:cond delay="650"/>
                                          </p:stCondLst>
                                        </p:cTn>
                                        <p:tgtEl>
                                          <p:spTgt spid="36"/>
                                        </p:tgtEl>
                                      </p:cBhvr>
                                      <p:to x="100000" y="60000"/>
                                    </p:animScale>
                                    <p:animScale>
                                      <p:cBhvr>
                                        <p:cTn id="33" dur="166" decel="50000">
                                          <p:stCondLst>
                                            <p:cond delay="676"/>
                                          </p:stCondLst>
                                        </p:cTn>
                                        <p:tgtEl>
                                          <p:spTgt spid="36"/>
                                        </p:tgtEl>
                                      </p:cBhvr>
                                      <p:to x="100000" y="100000"/>
                                    </p:animScale>
                                    <p:animScale>
                                      <p:cBhvr>
                                        <p:cTn id="34" dur="26">
                                          <p:stCondLst>
                                            <p:cond delay="1312"/>
                                          </p:stCondLst>
                                        </p:cTn>
                                        <p:tgtEl>
                                          <p:spTgt spid="36"/>
                                        </p:tgtEl>
                                      </p:cBhvr>
                                      <p:to x="100000" y="80000"/>
                                    </p:animScale>
                                    <p:animScale>
                                      <p:cBhvr>
                                        <p:cTn id="35" dur="166" decel="50000">
                                          <p:stCondLst>
                                            <p:cond delay="1338"/>
                                          </p:stCondLst>
                                        </p:cTn>
                                        <p:tgtEl>
                                          <p:spTgt spid="36"/>
                                        </p:tgtEl>
                                      </p:cBhvr>
                                      <p:to x="100000" y="100000"/>
                                    </p:animScale>
                                    <p:animScale>
                                      <p:cBhvr>
                                        <p:cTn id="36" dur="26">
                                          <p:stCondLst>
                                            <p:cond delay="1642"/>
                                          </p:stCondLst>
                                        </p:cTn>
                                        <p:tgtEl>
                                          <p:spTgt spid="36"/>
                                        </p:tgtEl>
                                      </p:cBhvr>
                                      <p:to x="100000" y="90000"/>
                                    </p:animScale>
                                    <p:animScale>
                                      <p:cBhvr>
                                        <p:cTn id="37" dur="166" decel="50000">
                                          <p:stCondLst>
                                            <p:cond delay="1668"/>
                                          </p:stCondLst>
                                        </p:cTn>
                                        <p:tgtEl>
                                          <p:spTgt spid="36"/>
                                        </p:tgtEl>
                                      </p:cBhvr>
                                      <p:to x="100000" y="100000"/>
                                    </p:animScale>
                                    <p:animScale>
                                      <p:cBhvr>
                                        <p:cTn id="38" dur="26">
                                          <p:stCondLst>
                                            <p:cond delay="1808"/>
                                          </p:stCondLst>
                                        </p:cTn>
                                        <p:tgtEl>
                                          <p:spTgt spid="36"/>
                                        </p:tgtEl>
                                      </p:cBhvr>
                                      <p:to x="100000" y="95000"/>
                                    </p:animScale>
                                    <p:animScale>
                                      <p:cBhvr>
                                        <p:cTn id="39" dur="166" decel="50000">
                                          <p:stCondLst>
                                            <p:cond delay="1834"/>
                                          </p:stCondLst>
                                        </p:cTn>
                                        <p:tgtEl>
                                          <p:spTgt spid="36"/>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80">
                                          <p:stCondLst>
                                            <p:cond delay="0"/>
                                          </p:stCondLst>
                                        </p:cTn>
                                        <p:tgtEl>
                                          <p:spTgt spid="57"/>
                                        </p:tgtEl>
                                      </p:cBhvr>
                                    </p:animEffect>
                                    <p:anim calcmode="lin" valueType="num">
                                      <p:cBhvr>
                                        <p:cTn id="4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48" dur="26">
                                          <p:stCondLst>
                                            <p:cond delay="650"/>
                                          </p:stCondLst>
                                        </p:cTn>
                                        <p:tgtEl>
                                          <p:spTgt spid="57"/>
                                        </p:tgtEl>
                                      </p:cBhvr>
                                      <p:to x="100000" y="60000"/>
                                    </p:animScale>
                                    <p:animScale>
                                      <p:cBhvr>
                                        <p:cTn id="49" dur="166" decel="50000">
                                          <p:stCondLst>
                                            <p:cond delay="676"/>
                                          </p:stCondLst>
                                        </p:cTn>
                                        <p:tgtEl>
                                          <p:spTgt spid="57"/>
                                        </p:tgtEl>
                                      </p:cBhvr>
                                      <p:to x="100000" y="100000"/>
                                    </p:animScale>
                                    <p:animScale>
                                      <p:cBhvr>
                                        <p:cTn id="50" dur="26">
                                          <p:stCondLst>
                                            <p:cond delay="1312"/>
                                          </p:stCondLst>
                                        </p:cTn>
                                        <p:tgtEl>
                                          <p:spTgt spid="57"/>
                                        </p:tgtEl>
                                      </p:cBhvr>
                                      <p:to x="100000" y="80000"/>
                                    </p:animScale>
                                    <p:animScale>
                                      <p:cBhvr>
                                        <p:cTn id="51" dur="166" decel="50000">
                                          <p:stCondLst>
                                            <p:cond delay="1338"/>
                                          </p:stCondLst>
                                        </p:cTn>
                                        <p:tgtEl>
                                          <p:spTgt spid="57"/>
                                        </p:tgtEl>
                                      </p:cBhvr>
                                      <p:to x="100000" y="100000"/>
                                    </p:animScale>
                                    <p:animScale>
                                      <p:cBhvr>
                                        <p:cTn id="52" dur="26">
                                          <p:stCondLst>
                                            <p:cond delay="1642"/>
                                          </p:stCondLst>
                                        </p:cTn>
                                        <p:tgtEl>
                                          <p:spTgt spid="57"/>
                                        </p:tgtEl>
                                      </p:cBhvr>
                                      <p:to x="100000" y="90000"/>
                                    </p:animScale>
                                    <p:animScale>
                                      <p:cBhvr>
                                        <p:cTn id="53" dur="166" decel="50000">
                                          <p:stCondLst>
                                            <p:cond delay="1668"/>
                                          </p:stCondLst>
                                        </p:cTn>
                                        <p:tgtEl>
                                          <p:spTgt spid="57"/>
                                        </p:tgtEl>
                                      </p:cBhvr>
                                      <p:to x="100000" y="100000"/>
                                    </p:animScale>
                                    <p:animScale>
                                      <p:cBhvr>
                                        <p:cTn id="54" dur="26">
                                          <p:stCondLst>
                                            <p:cond delay="1808"/>
                                          </p:stCondLst>
                                        </p:cTn>
                                        <p:tgtEl>
                                          <p:spTgt spid="57"/>
                                        </p:tgtEl>
                                      </p:cBhvr>
                                      <p:to x="100000" y="95000"/>
                                    </p:animScale>
                                    <p:animScale>
                                      <p:cBhvr>
                                        <p:cTn id="55" dur="166" decel="50000">
                                          <p:stCondLst>
                                            <p:cond delay="1834"/>
                                          </p:stCondLst>
                                        </p:cTn>
                                        <p:tgtEl>
                                          <p:spTgt spid="57"/>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down)">
                                      <p:cBhvr>
                                        <p:cTn id="58" dur="580">
                                          <p:stCondLst>
                                            <p:cond delay="0"/>
                                          </p:stCondLst>
                                        </p:cTn>
                                        <p:tgtEl>
                                          <p:spTgt spid="58"/>
                                        </p:tgtEl>
                                      </p:cBhvr>
                                    </p:animEffect>
                                    <p:anim calcmode="lin" valueType="num">
                                      <p:cBhvr>
                                        <p:cTn id="59"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64" dur="26">
                                          <p:stCondLst>
                                            <p:cond delay="650"/>
                                          </p:stCondLst>
                                        </p:cTn>
                                        <p:tgtEl>
                                          <p:spTgt spid="58"/>
                                        </p:tgtEl>
                                      </p:cBhvr>
                                      <p:to x="100000" y="60000"/>
                                    </p:animScale>
                                    <p:animScale>
                                      <p:cBhvr>
                                        <p:cTn id="65" dur="166" decel="50000">
                                          <p:stCondLst>
                                            <p:cond delay="676"/>
                                          </p:stCondLst>
                                        </p:cTn>
                                        <p:tgtEl>
                                          <p:spTgt spid="58"/>
                                        </p:tgtEl>
                                      </p:cBhvr>
                                      <p:to x="100000" y="100000"/>
                                    </p:animScale>
                                    <p:animScale>
                                      <p:cBhvr>
                                        <p:cTn id="66" dur="26">
                                          <p:stCondLst>
                                            <p:cond delay="1312"/>
                                          </p:stCondLst>
                                        </p:cTn>
                                        <p:tgtEl>
                                          <p:spTgt spid="58"/>
                                        </p:tgtEl>
                                      </p:cBhvr>
                                      <p:to x="100000" y="80000"/>
                                    </p:animScale>
                                    <p:animScale>
                                      <p:cBhvr>
                                        <p:cTn id="67" dur="166" decel="50000">
                                          <p:stCondLst>
                                            <p:cond delay="1338"/>
                                          </p:stCondLst>
                                        </p:cTn>
                                        <p:tgtEl>
                                          <p:spTgt spid="58"/>
                                        </p:tgtEl>
                                      </p:cBhvr>
                                      <p:to x="100000" y="100000"/>
                                    </p:animScale>
                                    <p:animScale>
                                      <p:cBhvr>
                                        <p:cTn id="68" dur="26">
                                          <p:stCondLst>
                                            <p:cond delay="1642"/>
                                          </p:stCondLst>
                                        </p:cTn>
                                        <p:tgtEl>
                                          <p:spTgt spid="58"/>
                                        </p:tgtEl>
                                      </p:cBhvr>
                                      <p:to x="100000" y="90000"/>
                                    </p:animScale>
                                    <p:animScale>
                                      <p:cBhvr>
                                        <p:cTn id="69" dur="166" decel="50000">
                                          <p:stCondLst>
                                            <p:cond delay="1668"/>
                                          </p:stCondLst>
                                        </p:cTn>
                                        <p:tgtEl>
                                          <p:spTgt spid="58"/>
                                        </p:tgtEl>
                                      </p:cBhvr>
                                      <p:to x="100000" y="100000"/>
                                    </p:animScale>
                                    <p:animScale>
                                      <p:cBhvr>
                                        <p:cTn id="70" dur="26">
                                          <p:stCondLst>
                                            <p:cond delay="1808"/>
                                          </p:stCondLst>
                                        </p:cTn>
                                        <p:tgtEl>
                                          <p:spTgt spid="58"/>
                                        </p:tgtEl>
                                      </p:cBhvr>
                                      <p:to x="100000" y="95000"/>
                                    </p:animScale>
                                    <p:animScale>
                                      <p:cBhvr>
                                        <p:cTn id="71" dur="166" decel="50000">
                                          <p:stCondLst>
                                            <p:cond delay="1834"/>
                                          </p:stCondLst>
                                        </p:cTn>
                                        <p:tgtEl>
                                          <p:spTgt spid="58"/>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80">
                                          <p:stCondLst>
                                            <p:cond delay="0"/>
                                          </p:stCondLst>
                                        </p:cTn>
                                        <p:tgtEl>
                                          <p:spTgt spid="59"/>
                                        </p:tgtEl>
                                      </p:cBhvr>
                                    </p:animEffect>
                                    <p:anim calcmode="lin" valueType="num">
                                      <p:cBhvr>
                                        <p:cTn id="75"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80" dur="26">
                                          <p:stCondLst>
                                            <p:cond delay="650"/>
                                          </p:stCondLst>
                                        </p:cTn>
                                        <p:tgtEl>
                                          <p:spTgt spid="59"/>
                                        </p:tgtEl>
                                      </p:cBhvr>
                                      <p:to x="100000" y="60000"/>
                                    </p:animScale>
                                    <p:animScale>
                                      <p:cBhvr>
                                        <p:cTn id="81" dur="166" decel="50000">
                                          <p:stCondLst>
                                            <p:cond delay="676"/>
                                          </p:stCondLst>
                                        </p:cTn>
                                        <p:tgtEl>
                                          <p:spTgt spid="59"/>
                                        </p:tgtEl>
                                      </p:cBhvr>
                                      <p:to x="100000" y="100000"/>
                                    </p:animScale>
                                    <p:animScale>
                                      <p:cBhvr>
                                        <p:cTn id="82" dur="26">
                                          <p:stCondLst>
                                            <p:cond delay="1312"/>
                                          </p:stCondLst>
                                        </p:cTn>
                                        <p:tgtEl>
                                          <p:spTgt spid="59"/>
                                        </p:tgtEl>
                                      </p:cBhvr>
                                      <p:to x="100000" y="80000"/>
                                    </p:animScale>
                                    <p:animScale>
                                      <p:cBhvr>
                                        <p:cTn id="83" dur="166" decel="50000">
                                          <p:stCondLst>
                                            <p:cond delay="1338"/>
                                          </p:stCondLst>
                                        </p:cTn>
                                        <p:tgtEl>
                                          <p:spTgt spid="59"/>
                                        </p:tgtEl>
                                      </p:cBhvr>
                                      <p:to x="100000" y="100000"/>
                                    </p:animScale>
                                    <p:animScale>
                                      <p:cBhvr>
                                        <p:cTn id="84" dur="26">
                                          <p:stCondLst>
                                            <p:cond delay="1642"/>
                                          </p:stCondLst>
                                        </p:cTn>
                                        <p:tgtEl>
                                          <p:spTgt spid="59"/>
                                        </p:tgtEl>
                                      </p:cBhvr>
                                      <p:to x="100000" y="90000"/>
                                    </p:animScale>
                                    <p:animScale>
                                      <p:cBhvr>
                                        <p:cTn id="85" dur="166" decel="50000">
                                          <p:stCondLst>
                                            <p:cond delay="1668"/>
                                          </p:stCondLst>
                                        </p:cTn>
                                        <p:tgtEl>
                                          <p:spTgt spid="59"/>
                                        </p:tgtEl>
                                      </p:cBhvr>
                                      <p:to x="100000" y="100000"/>
                                    </p:animScale>
                                    <p:animScale>
                                      <p:cBhvr>
                                        <p:cTn id="86" dur="26">
                                          <p:stCondLst>
                                            <p:cond delay="1808"/>
                                          </p:stCondLst>
                                        </p:cTn>
                                        <p:tgtEl>
                                          <p:spTgt spid="59"/>
                                        </p:tgtEl>
                                      </p:cBhvr>
                                      <p:to x="100000" y="95000"/>
                                    </p:animScale>
                                    <p:animScale>
                                      <p:cBhvr>
                                        <p:cTn id="87" dur="166" decel="50000">
                                          <p:stCondLst>
                                            <p:cond delay="1834"/>
                                          </p:stCondLst>
                                        </p:cTn>
                                        <p:tgtEl>
                                          <p:spTgt spid="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57" grpId="0" animBg="1"/>
      <p:bldP spid="58"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1" name="Rounded Rectangle 8"/>
          <p:cNvSpPr/>
          <p:nvPr/>
        </p:nvSpPr>
        <p:spPr>
          <a:xfrm>
            <a:off x="5555673" y="288259"/>
            <a:ext cx="5064702" cy="554183"/>
          </a:xfrm>
          <a:prstGeom prst="roundRect">
            <a:avLst/>
          </a:prstGeom>
          <a:solidFill>
            <a:srgbClr val="A3E7FF"/>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L’ASSAINISSEMENT</a:t>
            </a:r>
          </a:p>
        </p:txBody>
      </p:sp>
      <p:sp>
        <p:nvSpPr>
          <p:cNvPr id="6" name="Rectangle 5">
            <a:extLst>
              <a:ext uri="{FF2B5EF4-FFF2-40B4-BE49-F238E27FC236}">
                <a16:creationId xmlns:a16="http://schemas.microsoft.com/office/drawing/2014/main" id="{29F056F4-CE7C-45FC-AB14-21AD6138D9DC}"/>
              </a:ext>
            </a:extLst>
          </p:cNvPr>
          <p:cNvSpPr/>
          <p:nvPr/>
        </p:nvSpPr>
        <p:spPr>
          <a:xfrm>
            <a:off x="91790" y="4597019"/>
            <a:ext cx="1440000" cy="804303"/>
          </a:xfrm>
          <a:prstGeom prst="rect">
            <a:avLst/>
          </a:prstGeom>
          <a:solidFill>
            <a:srgbClr val="FFE07D"/>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L’ENSOLEIMENI ET LES VENTS DOMINANTS</a:t>
            </a:r>
            <a:endParaRPr lang="en-US" sz="1100" b="1" dirty="0">
              <a:solidFill>
                <a:schemeClr val="tx1"/>
              </a:solidFill>
              <a:latin typeface="Arial Black" panose="020B0A04020102020204" pitchFamily="34" charset="0"/>
            </a:endParaRPr>
          </a:p>
        </p:txBody>
      </p:sp>
      <p:sp>
        <p:nvSpPr>
          <p:cNvPr id="7" name="Rectangle 6">
            <a:extLst>
              <a:ext uri="{FF2B5EF4-FFF2-40B4-BE49-F238E27FC236}">
                <a16:creationId xmlns:a16="http://schemas.microsoft.com/office/drawing/2014/main" id="{3CA450CF-60D0-40E6-A11F-B06B70542D7C}"/>
              </a:ext>
            </a:extLst>
          </p:cNvPr>
          <p:cNvSpPr/>
          <p:nvPr/>
        </p:nvSpPr>
        <p:spPr>
          <a:xfrm>
            <a:off x="104538" y="3496609"/>
            <a:ext cx="1427252" cy="841846"/>
          </a:xfrm>
          <a:prstGeom prst="rect">
            <a:avLst/>
          </a:prstGeom>
          <a:solidFill>
            <a:srgbClr val="D1B2E8"/>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ACCESSIBILITE ET VISIBILITE</a:t>
            </a:r>
          </a:p>
        </p:txBody>
      </p:sp>
      <p:sp>
        <p:nvSpPr>
          <p:cNvPr id="8" name="Rectangle 7">
            <a:extLst>
              <a:ext uri="{FF2B5EF4-FFF2-40B4-BE49-F238E27FC236}">
                <a16:creationId xmlns:a16="http://schemas.microsoft.com/office/drawing/2014/main" id="{E933A8FE-9409-4808-8AC1-86B7551ADD30}"/>
              </a:ext>
            </a:extLst>
          </p:cNvPr>
          <p:cNvSpPr/>
          <p:nvPr/>
        </p:nvSpPr>
        <p:spPr>
          <a:xfrm>
            <a:off x="15277" y="5542355"/>
            <a:ext cx="1736203" cy="995421"/>
          </a:xfrm>
          <a:prstGeom prst="rect">
            <a:avLst/>
          </a:prstGeom>
          <a:solidFill>
            <a:srgbClr val="A3E7FF"/>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L’ASSAINISSEMENT</a:t>
            </a:r>
            <a:endParaRPr lang="en-US" sz="1600" b="1" dirty="0">
              <a:solidFill>
                <a:schemeClr val="tx1"/>
              </a:solidFill>
              <a:latin typeface="Arial Black" panose="020B0A04020102020204" pitchFamily="34" charset="0"/>
            </a:endParaRPr>
          </a:p>
        </p:txBody>
      </p:sp>
      <p:sp>
        <p:nvSpPr>
          <p:cNvPr id="10" name="Rectangle 9">
            <a:extLst>
              <a:ext uri="{FF2B5EF4-FFF2-40B4-BE49-F238E27FC236}">
                <a16:creationId xmlns:a16="http://schemas.microsoft.com/office/drawing/2014/main" id="{3CA450CF-60D0-40E6-A11F-B06B70542D7C}"/>
              </a:ext>
            </a:extLst>
          </p:cNvPr>
          <p:cNvSpPr/>
          <p:nvPr/>
        </p:nvSpPr>
        <p:spPr>
          <a:xfrm>
            <a:off x="128472" y="2324109"/>
            <a:ext cx="1427252" cy="841846"/>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LIMITES DU TERRAIN </a:t>
            </a:r>
            <a:endParaRPr lang="en-US" sz="1100" b="1" dirty="0">
              <a:solidFill>
                <a:schemeClr val="tx1"/>
              </a:solidFill>
              <a:latin typeface="Arial Black" panose="020B0A04020102020204" pitchFamily="34" charset="0"/>
            </a:endParaRPr>
          </a:p>
        </p:txBody>
      </p:sp>
      <p:pic>
        <p:nvPicPr>
          <p:cNvPr id="12"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9603" y="2917866"/>
            <a:ext cx="2221569" cy="1472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380" y="956213"/>
            <a:ext cx="2187395" cy="148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124" y="4882251"/>
            <a:ext cx="1707227" cy="1745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1" name="Groupe 60"/>
          <p:cNvGrpSpPr/>
          <p:nvPr/>
        </p:nvGrpSpPr>
        <p:grpSpPr>
          <a:xfrm>
            <a:off x="8437945" y="2438758"/>
            <a:ext cx="4367512" cy="2695006"/>
            <a:chOff x="8785185" y="2473482"/>
            <a:chExt cx="4367512" cy="2695006"/>
          </a:xfrm>
        </p:grpSpPr>
        <p:cxnSp>
          <p:nvCxnSpPr>
            <p:cNvPr id="22" name="Straight Connector 11"/>
            <p:cNvCxnSpPr/>
            <p:nvPr/>
          </p:nvCxnSpPr>
          <p:spPr>
            <a:xfrm flipV="1">
              <a:off x="8924227" y="3194612"/>
              <a:ext cx="1070780" cy="2"/>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3" name="ZoneTexte 15"/>
            <p:cNvSpPr txBox="1"/>
            <p:nvPr/>
          </p:nvSpPr>
          <p:spPr>
            <a:xfrm>
              <a:off x="9968238" y="3044672"/>
              <a:ext cx="3184459" cy="307777"/>
            </a:xfrm>
            <a:prstGeom prst="rect">
              <a:avLst/>
            </a:prstGeom>
            <a:noFill/>
          </p:spPr>
          <p:txBody>
            <a:bodyPr wrap="square" rtlCol="0">
              <a:spAutoFit/>
            </a:bodyPr>
            <a:lstStyle/>
            <a:p>
              <a:r>
                <a:rPr lang="fr-FR" sz="1400" dirty="0">
                  <a:latin typeface="Times New Roman" pitchFamily="18" charset="0"/>
                  <a:cs typeface="Times New Roman" pitchFamily="18" charset="0"/>
                </a:rPr>
                <a:t>Conduit de Gaz a haute pression. </a:t>
              </a:r>
            </a:p>
          </p:txBody>
        </p:sp>
        <p:cxnSp>
          <p:nvCxnSpPr>
            <p:cNvPr id="24" name="Straight Connector 31"/>
            <p:cNvCxnSpPr/>
            <p:nvPr/>
          </p:nvCxnSpPr>
          <p:spPr>
            <a:xfrm flipV="1">
              <a:off x="8963332" y="3667536"/>
              <a:ext cx="992569" cy="1"/>
            </a:xfrm>
            <a:prstGeom prst="line">
              <a:avLst/>
            </a:prstGeom>
            <a:ln w="38100">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33"/>
            <p:cNvCxnSpPr/>
            <p:nvPr/>
          </p:nvCxnSpPr>
          <p:spPr>
            <a:xfrm>
              <a:off x="8884104" y="4140459"/>
              <a:ext cx="1031675"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H="1">
              <a:off x="9050796" y="4720053"/>
              <a:ext cx="532192" cy="27896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15"/>
            <p:cNvSpPr txBox="1"/>
            <p:nvPr/>
          </p:nvSpPr>
          <p:spPr>
            <a:xfrm>
              <a:off x="9968237" y="3471190"/>
              <a:ext cx="3184459" cy="307777"/>
            </a:xfrm>
            <a:prstGeom prst="rect">
              <a:avLst/>
            </a:prstGeom>
            <a:noFill/>
          </p:spPr>
          <p:txBody>
            <a:bodyPr wrap="square" rtlCol="0">
              <a:spAutoFit/>
            </a:bodyPr>
            <a:lstStyle/>
            <a:p>
              <a:r>
                <a:rPr lang="fr-FR" sz="1400" dirty="0">
                  <a:latin typeface="Times New Roman" pitchFamily="18" charset="0"/>
                  <a:cs typeface="Times New Roman" pitchFamily="18" charset="0"/>
                </a:rPr>
                <a:t>Conduit d’Eau a haute pression. </a:t>
              </a:r>
            </a:p>
          </p:txBody>
        </p:sp>
        <p:sp>
          <p:nvSpPr>
            <p:cNvPr id="28" name="ZoneTexte 15"/>
            <p:cNvSpPr txBox="1"/>
            <p:nvPr/>
          </p:nvSpPr>
          <p:spPr>
            <a:xfrm>
              <a:off x="9928114" y="3949218"/>
              <a:ext cx="3184459" cy="307777"/>
            </a:xfrm>
            <a:prstGeom prst="rect">
              <a:avLst/>
            </a:prstGeom>
            <a:noFill/>
          </p:spPr>
          <p:txBody>
            <a:bodyPr wrap="square" rtlCol="0">
              <a:spAutoFit/>
            </a:bodyPr>
            <a:lstStyle/>
            <a:p>
              <a:r>
                <a:rPr lang="fr-FR" sz="1400" dirty="0">
                  <a:latin typeface="Times New Roman" pitchFamily="18" charset="0"/>
                  <a:cs typeface="Times New Roman" pitchFamily="18" charset="0"/>
                </a:rPr>
                <a:t>Cable Eléctrique.</a:t>
              </a:r>
            </a:p>
          </p:txBody>
        </p:sp>
        <p:sp>
          <p:nvSpPr>
            <p:cNvPr id="29" name="ZoneTexte 15"/>
            <p:cNvSpPr txBox="1"/>
            <p:nvPr/>
          </p:nvSpPr>
          <p:spPr>
            <a:xfrm>
              <a:off x="9928113" y="4687580"/>
              <a:ext cx="3184459" cy="307777"/>
            </a:xfrm>
            <a:prstGeom prst="rect">
              <a:avLst/>
            </a:prstGeom>
            <a:noFill/>
          </p:spPr>
          <p:txBody>
            <a:bodyPr wrap="square" rtlCol="0">
              <a:spAutoFit/>
            </a:bodyPr>
            <a:lstStyle/>
            <a:p>
              <a:r>
                <a:rPr lang="fr-FR" sz="1400" dirty="0">
                  <a:latin typeface="Times New Roman" pitchFamily="18" charset="0"/>
                  <a:cs typeface="Times New Roman" pitchFamily="18" charset="0"/>
                </a:rPr>
                <a:t>Poste transformateur. </a:t>
              </a:r>
            </a:p>
          </p:txBody>
        </p:sp>
        <p:sp>
          <p:nvSpPr>
            <p:cNvPr id="30" name="ZoneTexte 5"/>
            <p:cNvSpPr txBox="1"/>
            <p:nvPr/>
          </p:nvSpPr>
          <p:spPr>
            <a:xfrm>
              <a:off x="9039023" y="2473482"/>
              <a:ext cx="2428045" cy="461665"/>
            </a:xfrm>
            <a:prstGeom prst="rect">
              <a:avLst/>
            </a:prstGeom>
            <a:noFill/>
          </p:spPr>
          <p:txBody>
            <a:bodyPr wrap="square" rtlCol="0">
              <a:spAutoFit/>
            </a:bodyPr>
            <a:lstStyle/>
            <a:p>
              <a:r>
                <a:rPr lang="fr-FR" sz="2400" b="1" u="sng" dirty="0">
                  <a:solidFill>
                    <a:srgbClr val="FFC000"/>
                  </a:solidFill>
                  <a:latin typeface="Times New Roman" pitchFamily="18" charset="0"/>
                  <a:cs typeface="Times New Roman" pitchFamily="18" charset="0"/>
                </a:rPr>
                <a:t>Légende:</a:t>
              </a:r>
            </a:p>
          </p:txBody>
        </p:sp>
        <p:sp>
          <p:nvSpPr>
            <p:cNvPr id="31" name="Rectangle 30"/>
            <p:cNvSpPr/>
            <p:nvPr/>
          </p:nvSpPr>
          <p:spPr>
            <a:xfrm>
              <a:off x="8785185" y="2476982"/>
              <a:ext cx="3657600" cy="269150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Straight Connector 9"/>
            <p:cNvCxnSpPr/>
            <p:nvPr/>
          </p:nvCxnSpPr>
          <p:spPr>
            <a:xfrm>
              <a:off x="8924227" y="4512761"/>
              <a:ext cx="99053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Oval 51"/>
            <p:cNvSpPr/>
            <p:nvPr/>
          </p:nvSpPr>
          <p:spPr>
            <a:xfrm>
              <a:off x="9050796" y="4469672"/>
              <a:ext cx="94089"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val 53"/>
            <p:cNvSpPr/>
            <p:nvPr/>
          </p:nvSpPr>
          <p:spPr>
            <a:xfrm>
              <a:off x="9616727" y="4469672"/>
              <a:ext cx="94089"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890750" y="4323966"/>
              <a:ext cx="1075963" cy="307777"/>
            </a:xfrm>
            <a:prstGeom prst="rect">
              <a:avLst/>
            </a:prstGeom>
          </p:spPr>
          <p:txBody>
            <a:bodyPr wrap="none">
              <a:spAutoFit/>
            </a:bodyPr>
            <a:lstStyle/>
            <a:p>
              <a:pPr algn="ctr"/>
              <a:r>
                <a:rPr lang="fr-FR" sz="1400" dirty="0">
                  <a:latin typeface="Times New Roman" pitchFamily="18" charset="0"/>
                  <a:cs typeface="Times New Roman" pitchFamily="18" charset="0"/>
                </a:rPr>
                <a:t> Les regards </a:t>
              </a:r>
            </a:p>
          </p:txBody>
        </p:sp>
      </p:grpSp>
      <p:sp>
        <p:nvSpPr>
          <p:cNvPr id="32" name="ZoneTexte 7"/>
          <p:cNvSpPr txBox="1"/>
          <p:nvPr/>
        </p:nvSpPr>
        <p:spPr>
          <a:xfrm>
            <a:off x="3797103" y="6581001"/>
            <a:ext cx="1029539" cy="276999"/>
          </a:xfrm>
          <a:prstGeom prst="rect">
            <a:avLst/>
          </a:prstGeom>
          <a:noFill/>
          <a:ln w="12700">
            <a:solidFill>
              <a:schemeClr val="tx1"/>
            </a:solidFill>
          </a:ln>
        </p:spPr>
        <p:txBody>
          <a:bodyPr wrap="square" rtlCol="0">
            <a:spAutoFit/>
          </a:bodyPr>
          <a:lstStyle/>
          <a:p>
            <a:r>
              <a:rPr lang="fr-FR" sz="1200" dirty="0">
                <a:latin typeface="Times New Roman" pitchFamily="18" charset="0"/>
                <a:cs typeface="Times New Roman" pitchFamily="18" charset="0"/>
              </a:rPr>
              <a:t>Ech:1/1000</a:t>
            </a:r>
          </a:p>
        </p:txBody>
      </p:sp>
      <p:grpSp>
        <p:nvGrpSpPr>
          <p:cNvPr id="33" name="Group 10"/>
          <p:cNvGrpSpPr/>
          <p:nvPr/>
        </p:nvGrpSpPr>
        <p:grpSpPr>
          <a:xfrm rot="5400000">
            <a:off x="1218497" y="1828855"/>
            <a:ext cx="5483299" cy="3816434"/>
            <a:chOff x="688413" y="2340553"/>
            <a:chExt cx="5734634" cy="3944576"/>
          </a:xfrm>
        </p:grpSpPr>
        <p:grpSp>
          <p:nvGrpSpPr>
            <p:cNvPr id="34" name="Group 30"/>
            <p:cNvGrpSpPr/>
            <p:nvPr/>
          </p:nvGrpSpPr>
          <p:grpSpPr>
            <a:xfrm>
              <a:off x="688413" y="2340553"/>
              <a:ext cx="5734634" cy="3944576"/>
              <a:chOff x="1021766" y="1202190"/>
              <a:chExt cx="5224470" cy="3944576"/>
            </a:xfrm>
          </p:grpSpPr>
          <p:pic>
            <p:nvPicPr>
              <p:cNvPr id="48"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766" y="1202190"/>
                <a:ext cx="5178737" cy="3944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9" name="Straight Connector 3"/>
              <p:cNvCxnSpPr/>
              <p:nvPr/>
            </p:nvCxnSpPr>
            <p:spPr>
              <a:xfrm flipV="1">
                <a:off x="2551611" y="4572000"/>
                <a:ext cx="3648892" cy="574766"/>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12"/>
              <p:cNvCxnSpPr/>
              <p:nvPr/>
            </p:nvCxnSpPr>
            <p:spPr>
              <a:xfrm flipV="1">
                <a:off x="2597344" y="1364428"/>
                <a:ext cx="3648892" cy="975360"/>
              </a:xfrm>
              <a:prstGeom prst="line">
                <a:avLst/>
              </a:prstGeom>
              <a:ln w="38100">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15"/>
              <p:cNvCxnSpPr/>
              <p:nvPr/>
            </p:nvCxnSpPr>
            <p:spPr>
              <a:xfrm flipV="1">
                <a:off x="1021766" y="2399415"/>
                <a:ext cx="847272" cy="346773"/>
              </a:xfrm>
              <a:prstGeom prst="line">
                <a:avLst/>
              </a:prstGeom>
              <a:ln w="38100">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16"/>
              <p:cNvCxnSpPr/>
              <p:nvPr/>
            </p:nvCxnSpPr>
            <p:spPr>
              <a:xfrm flipV="1">
                <a:off x="1863646" y="2339788"/>
                <a:ext cx="733698" cy="59627"/>
              </a:xfrm>
              <a:prstGeom prst="line">
                <a:avLst/>
              </a:prstGeom>
              <a:ln w="38100">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20634673">
                <a:off x="3474856" y="1266132"/>
                <a:ext cx="127375" cy="822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rot="20634673">
                <a:off x="3586005" y="1705640"/>
                <a:ext cx="127375" cy="822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rot="20634673">
                <a:off x="4043542" y="3205051"/>
                <a:ext cx="173116" cy="1070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Straight Connector 22"/>
              <p:cNvCxnSpPr>
                <a:stCxn id="53" idx="2"/>
                <a:endCxn id="54" idx="0"/>
              </p:cNvCxnSpPr>
              <p:nvPr/>
            </p:nvCxnSpPr>
            <p:spPr>
              <a:xfrm>
                <a:off x="3549942" y="1346778"/>
                <a:ext cx="88353" cy="360473"/>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7" name="Straight Connector 26"/>
              <p:cNvCxnSpPr>
                <a:stCxn id="54" idx="2"/>
                <a:endCxn id="55" idx="0"/>
              </p:cNvCxnSpPr>
              <p:nvPr/>
            </p:nvCxnSpPr>
            <p:spPr>
              <a:xfrm>
                <a:off x="3660077" y="1786286"/>
                <a:ext cx="456508" cy="1420862"/>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5"/>
            <p:cNvCxnSpPr/>
            <p:nvPr/>
          </p:nvCxnSpPr>
          <p:spPr>
            <a:xfrm flipV="1">
              <a:off x="753060" y="4003357"/>
              <a:ext cx="5444012" cy="12920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Oval 41"/>
            <p:cNvSpPr/>
            <p:nvPr/>
          </p:nvSpPr>
          <p:spPr>
            <a:xfrm>
              <a:off x="2676604" y="4474717"/>
              <a:ext cx="1416739" cy="161857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7"/>
            <p:cNvSpPr/>
            <p:nvPr/>
          </p:nvSpPr>
          <p:spPr>
            <a:xfrm>
              <a:off x="2081666" y="4905060"/>
              <a:ext cx="96890"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42"/>
            <p:cNvSpPr/>
            <p:nvPr/>
          </p:nvSpPr>
          <p:spPr>
            <a:xfrm>
              <a:off x="2720338" y="4763614"/>
              <a:ext cx="96890"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43"/>
            <p:cNvSpPr/>
            <p:nvPr/>
          </p:nvSpPr>
          <p:spPr>
            <a:xfrm>
              <a:off x="3384973" y="4600943"/>
              <a:ext cx="96890"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48"/>
            <p:cNvSpPr/>
            <p:nvPr/>
          </p:nvSpPr>
          <p:spPr>
            <a:xfrm>
              <a:off x="4755226" y="4264396"/>
              <a:ext cx="96890"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50"/>
            <p:cNvSpPr/>
            <p:nvPr/>
          </p:nvSpPr>
          <p:spPr>
            <a:xfrm>
              <a:off x="5723976" y="4040041"/>
              <a:ext cx="96890" cy="968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rot="20634673">
              <a:off x="5234719" y="2517516"/>
              <a:ext cx="190021" cy="1070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rot="20634673">
              <a:off x="2272635" y="3177540"/>
              <a:ext cx="190021" cy="1070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Straight Connector 56"/>
            <p:cNvCxnSpPr/>
            <p:nvPr/>
          </p:nvCxnSpPr>
          <p:spPr>
            <a:xfrm flipH="1">
              <a:off x="702862" y="3388708"/>
              <a:ext cx="1005523" cy="39243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57"/>
            <p:cNvCxnSpPr/>
            <p:nvPr/>
          </p:nvCxnSpPr>
          <p:spPr>
            <a:xfrm flipH="1">
              <a:off x="1650040" y="3270581"/>
              <a:ext cx="702488" cy="14113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59"/>
            <p:cNvCxnSpPr/>
            <p:nvPr/>
          </p:nvCxnSpPr>
          <p:spPr>
            <a:xfrm flipV="1">
              <a:off x="2382482" y="2391325"/>
              <a:ext cx="3825464" cy="89118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pic>
          <p:nvPicPr>
            <p:cNvPr id="47" name="Image 81"/>
            <p:cNvPicPr>
              <a:picLocks noChangeAspect="1"/>
            </p:cNvPicPr>
            <p:nvPr/>
          </p:nvPicPr>
          <p:blipFill>
            <a:blip/>
            <a:srcRect/>
            <a:stretch>
              <a:fillRect/>
            </a:stretch>
          </p:blipFill>
          <p:spPr>
            <a:xfrm rot="15873967">
              <a:off x="803734" y="2433552"/>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cxnSp>
        <p:nvCxnSpPr>
          <p:cNvPr id="58" name="Straight Arrow Connector 49"/>
          <p:cNvCxnSpPr/>
          <p:nvPr/>
        </p:nvCxnSpPr>
        <p:spPr>
          <a:xfrm flipH="1">
            <a:off x="5849931" y="2238549"/>
            <a:ext cx="914678" cy="14071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2"/>
          <p:cNvCxnSpPr/>
          <p:nvPr/>
        </p:nvCxnSpPr>
        <p:spPr>
          <a:xfrm flipH="1" flipV="1">
            <a:off x="5335387" y="3827070"/>
            <a:ext cx="727881" cy="2346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8"/>
          <p:cNvCxnSpPr>
            <a:stCxn id="14" idx="1"/>
          </p:cNvCxnSpPr>
          <p:nvPr/>
        </p:nvCxnSpPr>
        <p:spPr>
          <a:xfrm flipH="1" flipV="1">
            <a:off x="3808218" y="4451058"/>
            <a:ext cx="2657906" cy="1303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3CA450CF-60D0-40E6-A11F-B06B70542D7C}"/>
              </a:ext>
            </a:extLst>
          </p:cNvPr>
          <p:cNvSpPr/>
          <p:nvPr/>
        </p:nvSpPr>
        <p:spPr>
          <a:xfrm>
            <a:off x="137267" y="1207577"/>
            <a:ext cx="1418457" cy="81016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CRITERE DU CHOIX DU SITE</a:t>
            </a:r>
            <a:endParaRPr lang="en-US" sz="1100" b="1" dirty="0">
              <a:solidFill>
                <a:schemeClr val="tx1"/>
              </a:solidFill>
              <a:latin typeface="Arial Black" panose="020B0A04020102020204" pitchFamily="34" charset="0"/>
            </a:endParaRPr>
          </a:p>
        </p:txBody>
      </p:sp>
      <p:sp>
        <p:nvSpPr>
          <p:cNvPr id="5" name="Rectangle 4"/>
          <p:cNvSpPr/>
          <p:nvPr/>
        </p:nvSpPr>
        <p:spPr>
          <a:xfrm>
            <a:off x="8465026" y="5407720"/>
            <a:ext cx="3845765" cy="738664"/>
          </a:xfrm>
          <a:prstGeom prst="rect">
            <a:avLst/>
          </a:prstGeom>
        </p:spPr>
        <p:txBody>
          <a:bodyPr wrap="square">
            <a:spAutoFit/>
          </a:bodyPr>
          <a:lstStyle/>
          <a:p>
            <a:pPr>
              <a:spcAft>
                <a:spcPts val="0"/>
              </a:spcAft>
            </a:pPr>
            <a:r>
              <a:rPr lang="fr-FR" sz="1400" dirty="0">
                <a:solidFill>
                  <a:srgbClr val="000000"/>
                </a:solidFill>
                <a:latin typeface="Times New Roman" panose="02020603050405020304" pitchFamily="18" charset="0"/>
                <a:ea typeface="Times New Roman" panose="02020603050405020304" pitchFamily="18" charset="0"/>
              </a:rPr>
              <a:t>Commentaire:  notre zone est bien équipé par le réseau d’assainissement et AEP, Gaz électricité (viabilité de terrain) </a:t>
            </a:r>
            <a:endParaRPr lang="fr-FR"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9895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ounded Rectangle 5"/>
          <p:cNvSpPr/>
          <p:nvPr/>
        </p:nvSpPr>
        <p:spPr>
          <a:xfrm>
            <a:off x="882171"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13" name="Rounded Rectangle 6"/>
          <p:cNvSpPr/>
          <p:nvPr/>
        </p:nvSpPr>
        <p:spPr>
          <a:xfrm>
            <a:off x="5520047" y="300134"/>
            <a:ext cx="5064702" cy="55418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b="1" dirty="0"/>
              <a:t>La topographie du terrain</a:t>
            </a:r>
          </a:p>
        </p:txBody>
      </p:sp>
      <p:sp>
        <p:nvSpPr>
          <p:cNvPr id="11" name="Rectangle 10">
            <a:extLst>
              <a:ext uri="{FF2B5EF4-FFF2-40B4-BE49-F238E27FC236}">
                <a16:creationId xmlns:a16="http://schemas.microsoft.com/office/drawing/2014/main" id="{3CA450CF-60D0-40E6-A11F-B06B70542D7C}"/>
              </a:ext>
            </a:extLst>
          </p:cNvPr>
          <p:cNvSpPr/>
          <p:nvPr/>
        </p:nvSpPr>
        <p:spPr>
          <a:xfrm>
            <a:off x="154379" y="1195975"/>
            <a:ext cx="1603168" cy="1036585"/>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TOPOGRAPHIE DU TERRAIN</a:t>
            </a:r>
            <a:endParaRPr lang="en-US" sz="1600" b="1" dirty="0">
              <a:solidFill>
                <a:schemeClr val="tx1"/>
              </a:solidFill>
              <a:latin typeface="Arial Black" panose="020B0A04020102020204" pitchFamily="34" charset="0"/>
            </a:endParaRPr>
          </a:p>
        </p:txBody>
      </p:sp>
      <p:sp>
        <p:nvSpPr>
          <p:cNvPr id="12" name="ZoneTexte 15"/>
          <p:cNvSpPr txBox="1"/>
          <p:nvPr/>
        </p:nvSpPr>
        <p:spPr>
          <a:xfrm>
            <a:off x="8262028" y="4900876"/>
            <a:ext cx="2014275" cy="369332"/>
          </a:xfrm>
          <a:prstGeom prst="rect">
            <a:avLst/>
          </a:prstGeom>
          <a:noFill/>
        </p:spPr>
        <p:txBody>
          <a:bodyPr wrap="square" rtlCol="0">
            <a:spAutoFit/>
          </a:bodyPr>
          <a:lstStyle/>
          <a:p>
            <a:r>
              <a:rPr lang="fr-FR" dirty="0">
                <a:latin typeface="Times New Roman" pitchFamily="18" charset="0"/>
                <a:cs typeface="Times New Roman" pitchFamily="18" charset="0"/>
              </a:rPr>
              <a:t>Coupe A-A</a:t>
            </a:r>
          </a:p>
        </p:txBody>
      </p:sp>
      <p:sp>
        <p:nvSpPr>
          <p:cNvPr id="14" name="ZoneTexte 16"/>
          <p:cNvSpPr txBox="1"/>
          <p:nvPr/>
        </p:nvSpPr>
        <p:spPr>
          <a:xfrm>
            <a:off x="8262028" y="3193636"/>
            <a:ext cx="1660893" cy="369332"/>
          </a:xfrm>
          <a:prstGeom prst="rect">
            <a:avLst/>
          </a:prstGeom>
          <a:noFill/>
        </p:spPr>
        <p:txBody>
          <a:bodyPr wrap="square" rtlCol="0">
            <a:spAutoFit/>
          </a:bodyPr>
          <a:lstStyle/>
          <a:p>
            <a:r>
              <a:rPr lang="fr-FR" dirty="0">
                <a:latin typeface="Times New Roman" pitchFamily="18" charset="0"/>
                <a:cs typeface="Times New Roman" pitchFamily="18" charset="0"/>
              </a:rPr>
              <a:t>Coupe B-B</a:t>
            </a:r>
          </a:p>
        </p:txBody>
      </p:sp>
      <p:pic>
        <p:nvPicPr>
          <p:cNvPr id="15"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163" y="3719544"/>
            <a:ext cx="4919543" cy="1129346"/>
          </a:xfrm>
          <a:prstGeom prst="rect">
            <a:avLst/>
          </a:prstGeom>
        </p:spPr>
      </p:pic>
      <p:pic>
        <p:nvPicPr>
          <p:cNvPr id="16"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163" y="2007029"/>
            <a:ext cx="4742624" cy="1136986"/>
          </a:xfrm>
          <a:prstGeom prst="rect">
            <a:avLst/>
          </a:prstGeom>
        </p:spPr>
      </p:pic>
      <p:grpSp>
        <p:nvGrpSpPr>
          <p:cNvPr id="17" name="Group 44"/>
          <p:cNvGrpSpPr/>
          <p:nvPr/>
        </p:nvGrpSpPr>
        <p:grpSpPr>
          <a:xfrm rot="5400000">
            <a:off x="2304852" y="1783752"/>
            <a:ext cx="3971167" cy="3913079"/>
            <a:chOff x="661033" y="1623427"/>
            <a:chExt cx="3971167" cy="4144732"/>
          </a:xfrm>
        </p:grpSpPr>
        <p:pic>
          <p:nvPicPr>
            <p:cNvPr id="18"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3" y="1623427"/>
              <a:ext cx="3971167" cy="4144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21"/>
            <p:cNvGrpSpPr/>
            <p:nvPr/>
          </p:nvGrpSpPr>
          <p:grpSpPr>
            <a:xfrm>
              <a:off x="1154774" y="1909679"/>
              <a:ext cx="3196162" cy="3355523"/>
              <a:chOff x="4584944" y="580867"/>
              <a:chExt cx="2724914" cy="3064219"/>
            </a:xfrm>
          </p:grpSpPr>
          <p:grpSp>
            <p:nvGrpSpPr>
              <p:cNvPr id="26" name="Group 23"/>
              <p:cNvGrpSpPr/>
              <p:nvPr/>
            </p:nvGrpSpPr>
            <p:grpSpPr>
              <a:xfrm>
                <a:off x="4584944" y="657786"/>
                <a:ext cx="2202721" cy="2987300"/>
                <a:chOff x="7642181" y="657786"/>
                <a:chExt cx="2202721" cy="2987300"/>
              </a:xfrm>
            </p:grpSpPr>
            <p:cxnSp>
              <p:nvCxnSpPr>
                <p:cNvPr id="31" name="Straight Arrow Connector 5"/>
                <p:cNvCxnSpPr/>
                <p:nvPr/>
              </p:nvCxnSpPr>
              <p:spPr>
                <a:xfrm flipH="1" flipV="1">
                  <a:off x="7642181" y="1067969"/>
                  <a:ext cx="504254" cy="257711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9"/>
                <p:cNvCxnSpPr/>
                <p:nvPr/>
              </p:nvCxnSpPr>
              <p:spPr>
                <a:xfrm flipV="1">
                  <a:off x="7662694" y="657786"/>
                  <a:ext cx="2182208" cy="48978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4"/>
                <p:cNvSpPr txBox="1"/>
                <p:nvPr/>
              </p:nvSpPr>
              <p:spPr>
                <a:xfrm rot="15263665">
                  <a:off x="7791683" y="2209595"/>
                  <a:ext cx="600328" cy="369332"/>
                </a:xfrm>
                <a:prstGeom prst="rect">
                  <a:avLst/>
                </a:prstGeom>
                <a:noFill/>
              </p:spPr>
              <p:txBody>
                <a:bodyPr wrap="square" rtlCol="0">
                  <a:spAutoFit/>
                </a:bodyPr>
                <a:lstStyle/>
                <a:p>
                  <a:r>
                    <a:rPr lang="fr-FR" dirty="0">
                      <a:solidFill>
                        <a:srgbClr val="FF0000"/>
                      </a:solidFill>
                      <a:latin typeface="Times New Roman" pitchFamily="18" charset="0"/>
                      <a:cs typeface="Times New Roman" pitchFamily="18" charset="0"/>
                    </a:rPr>
                    <a:t>110     </a:t>
                  </a:r>
                </a:p>
              </p:txBody>
            </p:sp>
            <p:sp>
              <p:nvSpPr>
                <p:cNvPr id="34" name="ZoneTexte 34"/>
                <p:cNvSpPr txBox="1"/>
                <p:nvPr/>
              </p:nvSpPr>
              <p:spPr>
                <a:xfrm rot="16029554">
                  <a:off x="8295126" y="911970"/>
                  <a:ext cx="519149" cy="325539"/>
                </a:xfrm>
                <a:prstGeom prst="rect">
                  <a:avLst/>
                </a:prstGeom>
                <a:noFill/>
              </p:spPr>
              <p:txBody>
                <a:bodyPr wrap="square" rtlCol="0">
                  <a:spAutoFit/>
                </a:bodyPr>
                <a:lstStyle/>
                <a:p>
                  <a:r>
                    <a:rPr lang="fr-FR" dirty="0">
                      <a:solidFill>
                        <a:srgbClr val="FF0000"/>
                      </a:solidFill>
                      <a:latin typeface="Times New Roman" pitchFamily="18" charset="0"/>
                      <a:cs typeface="Times New Roman" pitchFamily="18" charset="0"/>
                    </a:rPr>
                    <a:t>97    </a:t>
                  </a:r>
                </a:p>
              </p:txBody>
            </p:sp>
          </p:grpSp>
          <p:cxnSp>
            <p:nvCxnSpPr>
              <p:cNvPr id="27" name="Straight Arrow Connector 2"/>
              <p:cNvCxnSpPr/>
              <p:nvPr/>
            </p:nvCxnSpPr>
            <p:spPr>
              <a:xfrm>
                <a:off x="6731030" y="580867"/>
                <a:ext cx="553200" cy="275700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7"/>
              <p:cNvCxnSpPr/>
              <p:nvPr/>
            </p:nvCxnSpPr>
            <p:spPr>
              <a:xfrm flipV="1">
                <a:off x="5049806" y="3337876"/>
                <a:ext cx="2260052" cy="3072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ZoneTexte 34"/>
              <p:cNvSpPr txBox="1"/>
              <p:nvPr/>
            </p:nvSpPr>
            <p:spPr>
              <a:xfrm rot="15957598">
                <a:off x="5794278" y="3139702"/>
                <a:ext cx="519149" cy="325539"/>
              </a:xfrm>
              <a:prstGeom prst="rect">
                <a:avLst/>
              </a:prstGeom>
              <a:noFill/>
            </p:spPr>
            <p:txBody>
              <a:bodyPr wrap="square" rtlCol="0">
                <a:spAutoFit/>
              </a:bodyPr>
              <a:lstStyle/>
              <a:p>
                <a:r>
                  <a:rPr lang="fr-FR" dirty="0">
                    <a:solidFill>
                      <a:srgbClr val="FF0000"/>
                    </a:solidFill>
                    <a:latin typeface="Times New Roman" pitchFamily="18" charset="0"/>
                    <a:cs typeface="Times New Roman" pitchFamily="18" charset="0"/>
                  </a:rPr>
                  <a:t>98   </a:t>
                </a:r>
              </a:p>
            </p:txBody>
          </p:sp>
          <p:sp>
            <p:nvSpPr>
              <p:cNvPr id="30" name="ZoneTexte 34"/>
              <p:cNvSpPr txBox="1"/>
              <p:nvPr/>
            </p:nvSpPr>
            <p:spPr>
              <a:xfrm rot="15263665">
                <a:off x="6538949" y="1787342"/>
                <a:ext cx="600328" cy="369332"/>
              </a:xfrm>
              <a:prstGeom prst="rect">
                <a:avLst/>
              </a:prstGeom>
              <a:noFill/>
            </p:spPr>
            <p:txBody>
              <a:bodyPr wrap="square" rtlCol="0">
                <a:spAutoFit/>
              </a:bodyPr>
              <a:lstStyle/>
              <a:p>
                <a:r>
                  <a:rPr lang="fr-FR" dirty="0">
                    <a:solidFill>
                      <a:srgbClr val="FF0000"/>
                    </a:solidFill>
                    <a:latin typeface="Times New Roman" pitchFamily="18" charset="0"/>
                    <a:cs typeface="Times New Roman" pitchFamily="18" charset="0"/>
                  </a:rPr>
                  <a:t>111     </a:t>
                </a:r>
              </a:p>
            </p:txBody>
          </p:sp>
        </p:grpSp>
        <p:cxnSp>
          <p:nvCxnSpPr>
            <p:cNvPr id="20" name="Straight Connector 31"/>
            <p:cNvCxnSpPr/>
            <p:nvPr/>
          </p:nvCxnSpPr>
          <p:spPr>
            <a:xfrm flipV="1">
              <a:off x="1114697" y="3267127"/>
              <a:ext cx="3124746" cy="65173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4"/>
            <p:cNvCxnSpPr/>
            <p:nvPr/>
          </p:nvCxnSpPr>
          <p:spPr>
            <a:xfrm>
              <a:off x="2307771" y="1995342"/>
              <a:ext cx="745755" cy="332559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ZoneTexte 16"/>
            <p:cNvSpPr txBox="1"/>
            <p:nvPr/>
          </p:nvSpPr>
          <p:spPr>
            <a:xfrm rot="15850402">
              <a:off x="2924618" y="4708778"/>
              <a:ext cx="360398" cy="369332"/>
            </a:xfrm>
            <a:prstGeom prst="rect">
              <a:avLst/>
            </a:prstGeom>
            <a:noFill/>
          </p:spPr>
          <p:txBody>
            <a:bodyPr wrap="square" rtlCol="0">
              <a:spAutoFit/>
            </a:bodyPr>
            <a:lstStyle/>
            <a:p>
              <a:pPr algn="ctr"/>
              <a:r>
                <a:rPr lang="fr-FR" b="1" dirty="0"/>
                <a:t>A</a:t>
              </a:r>
            </a:p>
          </p:txBody>
        </p:sp>
        <p:sp>
          <p:nvSpPr>
            <p:cNvPr id="23" name="ZoneTexte 16"/>
            <p:cNvSpPr txBox="1"/>
            <p:nvPr/>
          </p:nvSpPr>
          <p:spPr>
            <a:xfrm rot="15578297">
              <a:off x="2298144" y="2079574"/>
              <a:ext cx="344539" cy="369332"/>
            </a:xfrm>
            <a:prstGeom prst="rect">
              <a:avLst/>
            </a:prstGeom>
            <a:noFill/>
          </p:spPr>
          <p:txBody>
            <a:bodyPr wrap="square" rtlCol="0">
              <a:spAutoFit/>
            </a:bodyPr>
            <a:lstStyle/>
            <a:p>
              <a:pPr algn="ctr"/>
              <a:r>
                <a:rPr lang="fr-FR" b="1" dirty="0"/>
                <a:t>A</a:t>
              </a:r>
            </a:p>
          </p:txBody>
        </p:sp>
        <p:sp>
          <p:nvSpPr>
            <p:cNvPr id="24" name="ZoneTexte 16"/>
            <p:cNvSpPr txBox="1"/>
            <p:nvPr/>
          </p:nvSpPr>
          <p:spPr>
            <a:xfrm rot="15597567">
              <a:off x="3923320" y="3021939"/>
              <a:ext cx="363422" cy="369332"/>
            </a:xfrm>
            <a:prstGeom prst="rect">
              <a:avLst/>
            </a:prstGeom>
            <a:noFill/>
          </p:spPr>
          <p:txBody>
            <a:bodyPr wrap="square" rtlCol="0">
              <a:spAutoFit/>
            </a:bodyPr>
            <a:lstStyle/>
            <a:p>
              <a:pPr algn="ctr"/>
              <a:r>
                <a:rPr lang="fr-FR" b="1" dirty="0"/>
                <a:t>B</a:t>
              </a:r>
            </a:p>
          </p:txBody>
        </p:sp>
        <p:sp>
          <p:nvSpPr>
            <p:cNvPr id="25" name="ZoneTexte 16"/>
            <p:cNvSpPr txBox="1"/>
            <p:nvPr/>
          </p:nvSpPr>
          <p:spPr>
            <a:xfrm rot="15699110">
              <a:off x="933612" y="3627008"/>
              <a:ext cx="358954" cy="369332"/>
            </a:xfrm>
            <a:prstGeom prst="rect">
              <a:avLst/>
            </a:prstGeom>
            <a:noFill/>
          </p:spPr>
          <p:txBody>
            <a:bodyPr wrap="square" rtlCol="0">
              <a:spAutoFit/>
            </a:bodyPr>
            <a:lstStyle/>
            <a:p>
              <a:pPr algn="ctr"/>
              <a:r>
                <a:rPr lang="fr-FR" b="1" dirty="0"/>
                <a:t>B</a:t>
              </a:r>
            </a:p>
          </p:txBody>
        </p:sp>
      </p:grpSp>
      <p:sp>
        <p:nvSpPr>
          <p:cNvPr id="35" name="ZoneTexte 7"/>
          <p:cNvSpPr txBox="1"/>
          <p:nvPr/>
        </p:nvSpPr>
        <p:spPr>
          <a:xfrm>
            <a:off x="3091537" y="6060129"/>
            <a:ext cx="1409562" cy="369332"/>
          </a:xfrm>
          <a:prstGeom prst="rect">
            <a:avLst/>
          </a:prstGeom>
          <a:noFill/>
          <a:ln w="12700">
            <a:solidFill>
              <a:schemeClr val="tx1"/>
            </a:solidFill>
          </a:ln>
        </p:spPr>
        <p:txBody>
          <a:bodyPr wrap="square" rtlCol="0">
            <a:spAutoFit/>
          </a:bodyPr>
          <a:lstStyle/>
          <a:p>
            <a:r>
              <a:rPr lang="fr-FR" dirty="0">
                <a:latin typeface="Times New Roman" pitchFamily="18" charset="0"/>
                <a:cs typeface="Times New Roman" pitchFamily="18" charset="0"/>
              </a:rPr>
              <a:t>Ech:1/1000</a:t>
            </a:r>
          </a:p>
        </p:txBody>
      </p:sp>
      <p:sp>
        <p:nvSpPr>
          <p:cNvPr id="36" name="ZoneTexte 15"/>
          <p:cNvSpPr txBox="1"/>
          <p:nvPr/>
        </p:nvSpPr>
        <p:spPr>
          <a:xfrm>
            <a:off x="5040350" y="5804459"/>
            <a:ext cx="803016" cy="369332"/>
          </a:xfrm>
          <a:prstGeom prst="rect">
            <a:avLst/>
          </a:prstGeom>
          <a:noFill/>
        </p:spPr>
        <p:txBody>
          <a:bodyPr wrap="square" rtlCol="0">
            <a:spAutoFit/>
          </a:bodyPr>
          <a:lstStyle/>
          <a:p>
            <a:pPr algn="ctr"/>
            <a:r>
              <a:rPr lang="fr-FR" dirty="0">
                <a:latin typeface="Times New Roman" pitchFamily="18" charset="0"/>
                <a:cs typeface="Times New Roman" pitchFamily="18" charset="0"/>
              </a:rPr>
              <a:t>talus</a:t>
            </a:r>
          </a:p>
        </p:txBody>
      </p:sp>
      <p:cxnSp>
        <p:nvCxnSpPr>
          <p:cNvPr id="37" name="Straight Arrow Connector 47"/>
          <p:cNvCxnSpPr/>
          <p:nvPr/>
        </p:nvCxnSpPr>
        <p:spPr>
          <a:xfrm flipH="1" flipV="1">
            <a:off x="4364208" y="5383646"/>
            <a:ext cx="745659" cy="59056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15"/>
          <p:cNvSpPr txBox="1"/>
          <p:nvPr/>
        </p:nvSpPr>
        <p:spPr>
          <a:xfrm>
            <a:off x="7125666" y="5370147"/>
            <a:ext cx="3279263" cy="923330"/>
          </a:xfrm>
          <a:prstGeom prst="rect">
            <a:avLst/>
          </a:prstGeom>
          <a:noFill/>
        </p:spPr>
        <p:txBody>
          <a:bodyPr wrap="square" rtlCol="0">
            <a:spAutoFit/>
          </a:bodyPr>
          <a:lstStyle/>
          <a:p>
            <a:r>
              <a:rPr lang="fr-FR" dirty="0">
                <a:latin typeface="Times New Roman" pitchFamily="18" charset="0"/>
                <a:cs typeface="Times New Roman" pitchFamily="18" charset="0"/>
              </a:rPr>
              <a:t>Surface du terrain: 10760 </a:t>
            </a:r>
            <a:r>
              <a:rPr lang="fr-FR" dirty="0"/>
              <a:t>m²</a:t>
            </a:r>
            <a:r>
              <a:rPr lang="fr-FR" dirty="0">
                <a:latin typeface="Times New Roman" pitchFamily="18" charset="0"/>
                <a:cs typeface="Times New Roman" pitchFamily="18" charset="0"/>
              </a:rPr>
              <a:t>.</a:t>
            </a:r>
          </a:p>
          <a:p>
            <a:r>
              <a:rPr lang="fr-FR" dirty="0">
                <a:latin typeface="Times New Roman" pitchFamily="18" charset="0"/>
                <a:cs typeface="Times New Roman" pitchFamily="18" charset="0"/>
              </a:rPr>
              <a:t>La forme du terrain: régulière.</a:t>
            </a:r>
          </a:p>
          <a:p>
            <a:endParaRPr lang="fr-FR" dirty="0">
              <a:latin typeface="Times New Roman" pitchFamily="18" charset="0"/>
              <a:cs typeface="Times New Roman" pitchFamily="18" charset="0"/>
            </a:endParaRPr>
          </a:p>
        </p:txBody>
      </p:sp>
      <p:pic>
        <p:nvPicPr>
          <p:cNvPr id="40" name="Image 81"/>
          <p:cNvPicPr>
            <a:picLocks noChangeAspect="1"/>
          </p:cNvPicPr>
          <p:nvPr/>
        </p:nvPicPr>
        <p:blipFill>
          <a:blip r:embed="rId5" cstate="print"/>
          <a:srcRect/>
          <a:stretch>
            <a:fillRect/>
          </a:stretch>
        </p:blipFill>
        <p:spPr>
          <a:xfrm>
            <a:off x="5738500" y="1777823"/>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Rectangle 40">
            <a:extLst>
              <a:ext uri="{FF2B5EF4-FFF2-40B4-BE49-F238E27FC236}">
                <a16:creationId xmlns:a16="http://schemas.microsoft.com/office/drawing/2014/main" id="{3CA450CF-60D0-40E6-A11F-B06B70542D7C}"/>
              </a:ext>
            </a:extLst>
          </p:cNvPr>
          <p:cNvSpPr/>
          <p:nvPr/>
        </p:nvSpPr>
        <p:spPr>
          <a:xfrm>
            <a:off x="176786" y="2833646"/>
            <a:ext cx="1440000" cy="790220"/>
          </a:xfrm>
          <a:prstGeom prst="rect">
            <a:avLst/>
          </a:prstGeom>
          <a:solidFill>
            <a:schemeClr val="accent1"/>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LES VUES SUR TERRAIN </a:t>
            </a:r>
            <a:endParaRPr lang="en-US" sz="1100" b="1" dirty="0">
              <a:solidFill>
                <a:schemeClr val="tx1"/>
              </a:solidFill>
              <a:latin typeface="Arial Black" panose="020B0A04020102020204" pitchFamily="34" charset="0"/>
            </a:endParaRPr>
          </a:p>
        </p:txBody>
      </p:sp>
      <p:sp>
        <p:nvSpPr>
          <p:cNvPr id="42" name="Rectangle 41">
            <a:extLst>
              <a:ext uri="{FF2B5EF4-FFF2-40B4-BE49-F238E27FC236}">
                <a16:creationId xmlns:a16="http://schemas.microsoft.com/office/drawing/2014/main" id="{3CA450CF-60D0-40E6-A11F-B06B70542D7C}"/>
              </a:ext>
            </a:extLst>
          </p:cNvPr>
          <p:cNvSpPr/>
          <p:nvPr/>
        </p:nvSpPr>
        <p:spPr>
          <a:xfrm>
            <a:off x="174807" y="4327958"/>
            <a:ext cx="1440000" cy="790220"/>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7" name="Rectangle 36">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pPr/>
              <a:t>4</a:t>
            </a:fld>
            <a:endParaRPr lang="en-US" dirty="0">
              <a:solidFill>
                <a:srgbClr val="000000"/>
              </a:solidFill>
            </a:endParaRPr>
          </a:p>
        </p:txBody>
      </p:sp>
      <p:sp>
        <p:nvSpPr>
          <p:cNvPr id="41" name="Rectangle 40">
            <a:extLst>
              <a:ext uri="{FF2B5EF4-FFF2-40B4-BE49-F238E27FC236}">
                <a16:creationId xmlns:a16="http://schemas.microsoft.com/office/drawing/2014/main" id="{29F056F4-CE7C-45FC-AB14-21AD6138D9DC}"/>
              </a:ext>
            </a:extLst>
          </p:cNvPr>
          <p:cNvSpPr/>
          <p:nvPr/>
        </p:nvSpPr>
        <p:spPr>
          <a:xfrm>
            <a:off x="94133" y="870853"/>
            <a:ext cx="1440000" cy="815990"/>
          </a:xfrm>
          <a:prstGeom prst="rect">
            <a:avLst/>
          </a:prstGeom>
          <a:solidFill>
            <a:schemeClr val="accent2"/>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GENERALE </a:t>
            </a:r>
          </a:p>
        </p:txBody>
      </p:sp>
      <p:sp>
        <p:nvSpPr>
          <p:cNvPr id="42" name="Rectangle 41">
            <a:extLst>
              <a:ext uri="{FF2B5EF4-FFF2-40B4-BE49-F238E27FC236}">
                <a16:creationId xmlns:a16="http://schemas.microsoft.com/office/drawing/2014/main" id="{3CA450CF-60D0-40E6-A11F-B06B70542D7C}"/>
              </a:ext>
            </a:extLst>
          </p:cNvPr>
          <p:cNvSpPr/>
          <p:nvPr/>
        </p:nvSpPr>
        <p:spPr>
          <a:xfrm>
            <a:off x="19082" y="2276366"/>
            <a:ext cx="1770529" cy="1065615"/>
          </a:xfrm>
          <a:prstGeom prst="rect">
            <a:avLst/>
          </a:prstGeom>
          <a:solidFill>
            <a:schemeClr val="accent1">
              <a:lumMod val="60000"/>
              <a:lumOff val="40000"/>
            </a:schemeClr>
          </a:solidFill>
          <a:ln w="38100">
            <a:solidFill>
              <a:srgbClr val="000000"/>
            </a:solidFill>
          </a:ln>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PROBLEMATIQUE SPECIFIQUE </a:t>
            </a:r>
          </a:p>
        </p:txBody>
      </p:sp>
      <p:sp>
        <p:nvSpPr>
          <p:cNvPr id="43" name="Rectangle 42">
            <a:extLst>
              <a:ext uri="{FF2B5EF4-FFF2-40B4-BE49-F238E27FC236}">
                <a16:creationId xmlns:a16="http://schemas.microsoft.com/office/drawing/2014/main" id="{29F056F4-CE7C-45FC-AB14-21AD6138D9DC}"/>
              </a:ext>
            </a:extLst>
          </p:cNvPr>
          <p:cNvSpPr/>
          <p:nvPr/>
        </p:nvSpPr>
        <p:spPr>
          <a:xfrm>
            <a:off x="93659" y="4149055"/>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HYPOTHESES</a:t>
            </a:r>
          </a:p>
        </p:txBody>
      </p:sp>
      <p:sp>
        <p:nvSpPr>
          <p:cNvPr id="44" name="Rectangle 43">
            <a:extLst>
              <a:ext uri="{FF2B5EF4-FFF2-40B4-BE49-F238E27FC236}">
                <a16:creationId xmlns:a16="http://schemas.microsoft.com/office/drawing/2014/main" id="{3CA450CF-60D0-40E6-A11F-B06B70542D7C}"/>
              </a:ext>
            </a:extLst>
          </p:cNvPr>
          <p:cNvSpPr/>
          <p:nvPr/>
        </p:nvSpPr>
        <p:spPr>
          <a:xfrm>
            <a:off x="93659" y="5522905"/>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OBJECTIFS DU RECHERCHE </a:t>
            </a:r>
          </a:p>
        </p:txBody>
      </p:sp>
      <p:grpSp>
        <p:nvGrpSpPr>
          <p:cNvPr id="29" name="Google Shape;10972;p84"/>
          <p:cNvGrpSpPr/>
          <p:nvPr/>
        </p:nvGrpSpPr>
        <p:grpSpPr>
          <a:xfrm>
            <a:off x="6190485" y="3209100"/>
            <a:ext cx="909871" cy="719359"/>
            <a:chOff x="-22881800" y="1971800"/>
            <a:chExt cx="301675" cy="295400"/>
          </a:xfrm>
          <a:solidFill>
            <a:srgbClr val="92D050"/>
          </a:solidFill>
        </p:grpSpPr>
        <p:sp>
          <p:nvSpPr>
            <p:cNvPr id="30" name="Google Shape;10973;p84"/>
            <p:cNvSpPr/>
            <p:nvPr/>
          </p:nvSpPr>
          <p:spPr>
            <a:xfrm>
              <a:off x="-22773100" y="2041900"/>
              <a:ext cx="86650" cy="86675"/>
            </a:xfrm>
            <a:custGeom>
              <a:avLst/>
              <a:gdLst/>
              <a:ahLst/>
              <a:cxnLst/>
              <a:rect l="l" t="t" r="r" b="b"/>
              <a:pathLst>
                <a:path w="3466" h="3467" extrusionOk="0">
                  <a:moveTo>
                    <a:pt x="1733" y="725"/>
                  </a:moveTo>
                  <a:cubicBezTo>
                    <a:pt x="2268" y="725"/>
                    <a:pt x="2741" y="1198"/>
                    <a:pt x="2741" y="1734"/>
                  </a:cubicBezTo>
                  <a:cubicBezTo>
                    <a:pt x="2741" y="2269"/>
                    <a:pt x="2300" y="2742"/>
                    <a:pt x="1733" y="2742"/>
                  </a:cubicBezTo>
                  <a:cubicBezTo>
                    <a:pt x="1134" y="2742"/>
                    <a:pt x="693" y="2269"/>
                    <a:pt x="693" y="1734"/>
                  </a:cubicBezTo>
                  <a:cubicBezTo>
                    <a:pt x="693" y="1198"/>
                    <a:pt x="1166" y="725"/>
                    <a:pt x="1733" y="725"/>
                  </a:cubicBezTo>
                  <a:close/>
                  <a:moveTo>
                    <a:pt x="1733" y="1"/>
                  </a:moveTo>
                  <a:cubicBezTo>
                    <a:pt x="788" y="1"/>
                    <a:pt x="0" y="788"/>
                    <a:pt x="0" y="1734"/>
                  </a:cubicBezTo>
                  <a:cubicBezTo>
                    <a:pt x="0" y="2679"/>
                    <a:pt x="788" y="3466"/>
                    <a:pt x="1733" y="3466"/>
                  </a:cubicBezTo>
                  <a:cubicBezTo>
                    <a:pt x="2678" y="3466"/>
                    <a:pt x="3466" y="2679"/>
                    <a:pt x="3466" y="1734"/>
                  </a:cubicBezTo>
                  <a:cubicBezTo>
                    <a:pt x="3466" y="757"/>
                    <a:pt x="2678" y="1"/>
                    <a:pt x="1733" y="1"/>
                  </a:cubicBezTo>
                  <a:close/>
                </a:path>
              </a:pathLst>
            </a:custGeom>
            <a:grpFill/>
            <a:ln>
              <a:noFill/>
            </a:ln>
          </p:spPr>
          <p:txBody>
            <a:bodyPr spcFirstLastPara="1" wrap="square" lIns="121900" tIns="121900" rIns="121900" bIns="121900" anchor="ctr" anchorCtr="0">
              <a:noAutofit/>
            </a:bodyPr>
            <a:lstStyle/>
            <a:p>
              <a:endParaRPr sz="2400"/>
            </a:p>
          </p:txBody>
        </p:sp>
        <p:sp>
          <p:nvSpPr>
            <p:cNvPr id="31" name="Google Shape;10974;p84"/>
            <p:cNvSpPr/>
            <p:nvPr/>
          </p:nvSpPr>
          <p:spPr>
            <a:xfrm>
              <a:off x="-22737675" y="2145075"/>
              <a:ext cx="51225" cy="51225"/>
            </a:xfrm>
            <a:custGeom>
              <a:avLst/>
              <a:gdLst/>
              <a:ahLst/>
              <a:cxnLst/>
              <a:rect l="l" t="t" r="r" b="b"/>
              <a:pathLst>
                <a:path w="2049" h="2049" extrusionOk="0">
                  <a:moveTo>
                    <a:pt x="1009" y="726"/>
                  </a:moveTo>
                  <a:cubicBezTo>
                    <a:pt x="1198" y="726"/>
                    <a:pt x="1387" y="883"/>
                    <a:pt x="1387" y="1072"/>
                  </a:cubicBezTo>
                  <a:cubicBezTo>
                    <a:pt x="1387" y="1261"/>
                    <a:pt x="1198" y="1419"/>
                    <a:pt x="1009" y="1419"/>
                  </a:cubicBezTo>
                  <a:cubicBezTo>
                    <a:pt x="820" y="1419"/>
                    <a:pt x="662" y="1261"/>
                    <a:pt x="662" y="1072"/>
                  </a:cubicBezTo>
                  <a:cubicBezTo>
                    <a:pt x="662" y="883"/>
                    <a:pt x="820" y="726"/>
                    <a:pt x="1009" y="726"/>
                  </a:cubicBezTo>
                  <a:close/>
                  <a:moveTo>
                    <a:pt x="1009" y="1"/>
                  </a:moveTo>
                  <a:cubicBezTo>
                    <a:pt x="410" y="1"/>
                    <a:pt x="1" y="473"/>
                    <a:pt x="1" y="1041"/>
                  </a:cubicBezTo>
                  <a:cubicBezTo>
                    <a:pt x="1" y="1608"/>
                    <a:pt x="473" y="2049"/>
                    <a:pt x="1009" y="2049"/>
                  </a:cubicBezTo>
                  <a:cubicBezTo>
                    <a:pt x="1576" y="2049"/>
                    <a:pt x="2049" y="1576"/>
                    <a:pt x="2049" y="1041"/>
                  </a:cubicBezTo>
                  <a:cubicBezTo>
                    <a:pt x="2049" y="473"/>
                    <a:pt x="1576" y="1"/>
                    <a:pt x="1009" y="1"/>
                  </a:cubicBezTo>
                  <a:close/>
                </a:path>
              </a:pathLst>
            </a:custGeom>
            <a:grpFill/>
            <a:ln>
              <a:noFill/>
            </a:ln>
          </p:spPr>
          <p:txBody>
            <a:bodyPr spcFirstLastPara="1" wrap="square" lIns="121900" tIns="121900" rIns="121900" bIns="121900" anchor="ctr" anchorCtr="0">
              <a:noAutofit/>
            </a:bodyPr>
            <a:lstStyle/>
            <a:p>
              <a:endParaRPr sz="2400"/>
            </a:p>
          </p:txBody>
        </p:sp>
        <p:sp>
          <p:nvSpPr>
            <p:cNvPr id="32" name="Google Shape;10975;p84"/>
            <p:cNvSpPr/>
            <p:nvPr/>
          </p:nvSpPr>
          <p:spPr>
            <a:xfrm>
              <a:off x="-22807775" y="2110425"/>
              <a:ext cx="17350" cy="18150"/>
            </a:xfrm>
            <a:custGeom>
              <a:avLst/>
              <a:gdLst/>
              <a:ahLst/>
              <a:cxnLst/>
              <a:rect l="l" t="t" r="r" b="b"/>
              <a:pathLst>
                <a:path w="694" h="726" extrusionOk="0">
                  <a:moveTo>
                    <a:pt x="347" y="1"/>
                  </a:moveTo>
                  <a:cubicBezTo>
                    <a:pt x="158" y="1"/>
                    <a:pt x="1" y="190"/>
                    <a:pt x="1" y="379"/>
                  </a:cubicBezTo>
                  <a:cubicBezTo>
                    <a:pt x="1" y="568"/>
                    <a:pt x="158" y="725"/>
                    <a:pt x="347" y="725"/>
                  </a:cubicBezTo>
                  <a:cubicBezTo>
                    <a:pt x="536" y="725"/>
                    <a:pt x="694" y="568"/>
                    <a:pt x="694" y="379"/>
                  </a:cubicBezTo>
                  <a:cubicBezTo>
                    <a:pt x="694" y="190"/>
                    <a:pt x="536" y="1"/>
                    <a:pt x="347" y="1"/>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10976;p84"/>
            <p:cNvSpPr/>
            <p:nvPr/>
          </p:nvSpPr>
          <p:spPr>
            <a:xfrm>
              <a:off x="-22773100" y="21632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10977;p84"/>
            <p:cNvSpPr/>
            <p:nvPr/>
          </p:nvSpPr>
          <p:spPr>
            <a:xfrm>
              <a:off x="-22669150" y="2110425"/>
              <a:ext cx="18150" cy="18150"/>
            </a:xfrm>
            <a:custGeom>
              <a:avLst/>
              <a:gdLst/>
              <a:ahLst/>
              <a:cxnLst/>
              <a:rect l="l" t="t" r="r" b="b"/>
              <a:pathLst>
                <a:path w="726" h="726" extrusionOk="0">
                  <a:moveTo>
                    <a:pt x="347" y="1"/>
                  </a:moveTo>
                  <a:cubicBezTo>
                    <a:pt x="158" y="1"/>
                    <a:pt x="1" y="190"/>
                    <a:pt x="1" y="379"/>
                  </a:cubicBezTo>
                  <a:cubicBezTo>
                    <a:pt x="1" y="568"/>
                    <a:pt x="158" y="725"/>
                    <a:pt x="347" y="725"/>
                  </a:cubicBezTo>
                  <a:cubicBezTo>
                    <a:pt x="568" y="725"/>
                    <a:pt x="725" y="568"/>
                    <a:pt x="725" y="379"/>
                  </a:cubicBezTo>
                  <a:cubicBezTo>
                    <a:pt x="662" y="190"/>
                    <a:pt x="568" y="1"/>
                    <a:pt x="347" y="1"/>
                  </a:cubicBez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10978;p84"/>
            <p:cNvSpPr/>
            <p:nvPr/>
          </p:nvSpPr>
          <p:spPr>
            <a:xfrm>
              <a:off x="-22881800" y="1971800"/>
              <a:ext cx="301675" cy="295400"/>
            </a:xfrm>
            <a:custGeom>
              <a:avLst/>
              <a:gdLst/>
              <a:ahLst/>
              <a:cxnLst/>
              <a:rect l="l" t="t" r="r" b="b"/>
              <a:pathLst>
                <a:path w="12067" h="11816" extrusionOk="0">
                  <a:moveTo>
                    <a:pt x="6081" y="2112"/>
                  </a:moveTo>
                  <a:cubicBezTo>
                    <a:pt x="6553" y="2112"/>
                    <a:pt x="6963" y="2175"/>
                    <a:pt x="7373" y="2332"/>
                  </a:cubicBezTo>
                  <a:cubicBezTo>
                    <a:pt x="8633" y="2805"/>
                    <a:pt x="9578" y="3907"/>
                    <a:pt x="9798" y="5262"/>
                  </a:cubicBezTo>
                  <a:cubicBezTo>
                    <a:pt x="9861" y="5451"/>
                    <a:pt x="9861" y="5672"/>
                    <a:pt x="9861" y="5924"/>
                  </a:cubicBezTo>
                  <a:cubicBezTo>
                    <a:pt x="9861" y="6144"/>
                    <a:pt x="9861" y="6333"/>
                    <a:pt x="9798" y="6585"/>
                  </a:cubicBezTo>
                  <a:cubicBezTo>
                    <a:pt x="9609" y="7909"/>
                    <a:pt x="8633" y="9043"/>
                    <a:pt x="7373" y="9484"/>
                  </a:cubicBezTo>
                  <a:cubicBezTo>
                    <a:pt x="6963" y="9673"/>
                    <a:pt x="6522" y="9736"/>
                    <a:pt x="6081" y="9736"/>
                  </a:cubicBezTo>
                  <a:cubicBezTo>
                    <a:pt x="5640" y="9736"/>
                    <a:pt x="5167" y="9673"/>
                    <a:pt x="4758" y="9484"/>
                  </a:cubicBezTo>
                  <a:cubicBezTo>
                    <a:pt x="3497" y="9043"/>
                    <a:pt x="2552" y="7909"/>
                    <a:pt x="2332" y="6585"/>
                  </a:cubicBezTo>
                  <a:cubicBezTo>
                    <a:pt x="2300" y="6396"/>
                    <a:pt x="2300" y="6144"/>
                    <a:pt x="2300" y="5924"/>
                  </a:cubicBezTo>
                  <a:cubicBezTo>
                    <a:pt x="2300" y="5672"/>
                    <a:pt x="2300" y="5483"/>
                    <a:pt x="2332" y="5262"/>
                  </a:cubicBezTo>
                  <a:cubicBezTo>
                    <a:pt x="2552" y="3907"/>
                    <a:pt x="3497" y="2805"/>
                    <a:pt x="4758" y="2332"/>
                  </a:cubicBezTo>
                  <a:cubicBezTo>
                    <a:pt x="5167" y="2175"/>
                    <a:pt x="5608" y="2112"/>
                    <a:pt x="6081" y="2112"/>
                  </a:cubicBezTo>
                  <a:close/>
                  <a:moveTo>
                    <a:pt x="5329" y="1"/>
                  </a:moveTo>
                  <a:cubicBezTo>
                    <a:pt x="5238" y="1"/>
                    <a:pt x="5151" y="32"/>
                    <a:pt x="5104" y="95"/>
                  </a:cubicBezTo>
                  <a:cubicBezTo>
                    <a:pt x="4978" y="221"/>
                    <a:pt x="4978" y="442"/>
                    <a:pt x="5104" y="568"/>
                  </a:cubicBezTo>
                  <a:cubicBezTo>
                    <a:pt x="5356" y="851"/>
                    <a:pt x="5577" y="1072"/>
                    <a:pt x="5640" y="1387"/>
                  </a:cubicBezTo>
                  <a:cubicBezTo>
                    <a:pt x="5356" y="1419"/>
                    <a:pt x="5041" y="1482"/>
                    <a:pt x="4789" y="1545"/>
                  </a:cubicBezTo>
                  <a:cubicBezTo>
                    <a:pt x="4506" y="1041"/>
                    <a:pt x="4096" y="851"/>
                    <a:pt x="3592" y="599"/>
                  </a:cubicBezTo>
                  <a:cubicBezTo>
                    <a:pt x="3551" y="583"/>
                    <a:pt x="3506" y="575"/>
                    <a:pt x="3461" y="575"/>
                  </a:cubicBezTo>
                  <a:cubicBezTo>
                    <a:pt x="3329" y="575"/>
                    <a:pt x="3189" y="640"/>
                    <a:pt x="3119" y="757"/>
                  </a:cubicBezTo>
                  <a:cubicBezTo>
                    <a:pt x="3056" y="914"/>
                    <a:pt x="3119" y="1167"/>
                    <a:pt x="3277" y="1230"/>
                  </a:cubicBezTo>
                  <a:cubicBezTo>
                    <a:pt x="3623" y="1387"/>
                    <a:pt x="3907" y="1545"/>
                    <a:pt x="4065" y="1828"/>
                  </a:cubicBezTo>
                  <a:cubicBezTo>
                    <a:pt x="3781" y="1954"/>
                    <a:pt x="3560" y="2112"/>
                    <a:pt x="3308" y="2269"/>
                  </a:cubicBezTo>
                  <a:cubicBezTo>
                    <a:pt x="2899" y="1860"/>
                    <a:pt x="2426" y="1828"/>
                    <a:pt x="1891" y="1734"/>
                  </a:cubicBezTo>
                  <a:cubicBezTo>
                    <a:pt x="1702" y="1734"/>
                    <a:pt x="1544" y="1860"/>
                    <a:pt x="1513" y="2049"/>
                  </a:cubicBezTo>
                  <a:cubicBezTo>
                    <a:pt x="1513" y="2269"/>
                    <a:pt x="1639" y="2427"/>
                    <a:pt x="1828" y="2458"/>
                  </a:cubicBezTo>
                  <a:cubicBezTo>
                    <a:pt x="2206" y="2490"/>
                    <a:pt x="2489" y="2521"/>
                    <a:pt x="2773" y="2742"/>
                  </a:cubicBezTo>
                  <a:cubicBezTo>
                    <a:pt x="2584" y="2931"/>
                    <a:pt x="2363" y="3151"/>
                    <a:pt x="2206" y="3403"/>
                  </a:cubicBezTo>
                  <a:cubicBezTo>
                    <a:pt x="1964" y="3318"/>
                    <a:pt x="1741" y="3284"/>
                    <a:pt x="1524" y="3284"/>
                  </a:cubicBezTo>
                  <a:cubicBezTo>
                    <a:pt x="1259" y="3284"/>
                    <a:pt x="1002" y="3334"/>
                    <a:pt x="725" y="3403"/>
                  </a:cubicBezTo>
                  <a:cubicBezTo>
                    <a:pt x="536" y="3435"/>
                    <a:pt x="441" y="3624"/>
                    <a:pt x="473" y="3844"/>
                  </a:cubicBezTo>
                  <a:cubicBezTo>
                    <a:pt x="526" y="4003"/>
                    <a:pt x="667" y="4073"/>
                    <a:pt x="823" y="4073"/>
                  </a:cubicBezTo>
                  <a:cubicBezTo>
                    <a:pt x="853" y="4073"/>
                    <a:pt x="883" y="4070"/>
                    <a:pt x="914" y="4065"/>
                  </a:cubicBezTo>
                  <a:cubicBezTo>
                    <a:pt x="1162" y="3989"/>
                    <a:pt x="1352" y="3947"/>
                    <a:pt x="1534" y="3947"/>
                  </a:cubicBezTo>
                  <a:cubicBezTo>
                    <a:pt x="1652" y="3947"/>
                    <a:pt x="1766" y="3965"/>
                    <a:pt x="1891" y="4002"/>
                  </a:cubicBezTo>
                  <a:cubicBezTo>
                    <a:pt x="1796" y="4254"/>
                    <a:pt x="1670" y="4538"/>
                    <a:pt x="1639" y="4821"/>
                  </a:cubicBezTo>
                  <a:cubicBezTo>
                    <a:pt x="1040" y="4821"/>
                    <a:pt x="630" y="5042"/>
                    <a:pt x="221" y="5357"/>
                  </a:cubicBezTo>
                  <a:cubicBezTo>
                    <a:pt x="63" y="5483"/>
                    <a:pt x="0" y="5672"/>
                    <a:pt x="126" y="5829"/>
                  </a:cubicBezTo>
                  <a:cubicBezTo>
                    <a:pt x="221" y="5924"/>
                    <a:pt x="284" y="5987"/>
                    <a:pt x="410" y="5987"/>
                  </a:cubicBezTo>
                  <a:cubicBezTo>
                    <a:pt x="473" y="5987"/>
                    <a:pt x="567" y="5955"/>
                    <a:pt x="599" y="5924"/>
                  </a:cubicBezTo>
                  <a:cubicBezTo>
                    <a:pt x="914" y="5672"/>
                    <a:pt x="1198" y="5514"/>
                    <a:pt x="1513" y="5514"/>
                  </a:cubicBezTo>
                  <a:lnTo>
                    <a:pt x="1513" y="5924"/>
                  </a:lnTo>
                  <a:cubicBezTo>
                    <a:pt x="1513" y="6081"/>
                    <a:pt x="1513" y="6239"/>
                    <a:pt x="1544" y="6396"/>
                  </a:cubicBezTo>
                  <a:cubicBezTo>
                    <a:pt x="1009" y="6585"/>
                    <a:pt x="725" y="6932"/>
                    <a:pt x="410" y="7373"/>
                  </a:cubicBezTo>
                  <a:cubicBezTo>
                    <a:pt x="284" y="7531"/>
                    <a:pt x="315" y="7720"/>
                    <a:pt x="473" y="7846"/>
                  </a:cubicBezTo>
                  <a:cubicBezTo>
                    <a:pt x="567" y="7877"/>
                    <a:pt x="599" y="7940"/>
                    <a:pt x="694" y="7940"/>
                  </a:cubicBezTo>
                  <a:cubicBezTo>
                    <a:pt x="788" y="7940"/>
                    <a:pt x="914" y="7877"/>
                    <a:pt x="946" y="7783"/>
                  </a:cubicBezTo>
                  <a:cubicBezTo>
                    <a:pt x="1198" y="7467"/>
                    <a:pt x="1355" y="7215"/>
                    <a:pt x="1670" y="7089"/>
                  </a:cubicBezTo>
                  <a:cubicBezTo>
                    <a:pt x="1733" y="7373"/>
                    <a:pt x="1828" y="7657"/>
                    <a:pt x="1985" y="7940"/>
                  </a:cubicBezTo>
                  <a:cubicBezTo>
                    <a:pt x="1544" y="8287"/>
                    <a:pt x="1387" y="8728"/>
                    <a:pt x="1229" y="9232"/>
                  </a:cubicBezTo>
                  <a:cubicBezTo>
                    <a:pt x="1198" y="9421"/>
                    <a:pt x="1324" y="9610"/>
                    <a:pt x="1481" y="9673"/>
                  </a:cubicBezTo>
                  <a:lnTo>
                    <a:pt x="1544" y="9673"/>
                  </a:lnTo>
                  <a:cubicBezTo>
                    <a:pt x="1702" y="9673"/>
                    <a:pt x="1828" y="9547"/>
                    <a:pt x="1891" y="9389"/>
                  </a:cubicBezTo>
                  <a:cubicBezTo>
                    <a:pt x="2017" y="8980"/>
                    <a:pt x="2111" y="8728"/>
                    <a:pt x="2332" y="8476"/>
                  </a:cubicBezTo>
                  <a:cubicBezTo>
                    <a:pt x="2489" y="8728"/>
                    <a:pt x="2678" y="8948"/>
                    <a:pt x="2899" y="9137"/>
                  </a:cubicBezTo>
                  <a:cubicBezTo>
                    <a:pt x="2584" y="9610"/>
                    <a:pt x="2615" y="10082"/>
                    <a:pt x="2647" y="10649"/>
                  </a:cubicBezTo>
                  <a:cubicBezTo>
                    <a:pt x="2647" y="10839"/>
                    <a:pt x="2804" y="10965"/>
                    <a:pt x="2993" y="10965"/>
                  </a:cubicBezTo>
                  <a:lnTo>
                    <a:pt x="3056" y="10965"/>
                  </a:lnTo>
                  <a:cubicBezTo>
                    <a:pt x="3245" y="10965"/>
                    <a:pt x="3371" y="10775"/>
                    <a:pt x="3371" y="10555"/>
                  </a:cubicBezTo>
                  <a:cubicBezTo>
                    <a:pt x="3308" y="10177"/>
                    <a:pt x="3308" y="9862"/>
                    <a:pt x="3434" y="9578"/>
                  </a:cubicBezTo>
                  <a:cubicBezTo>
                    <a:pt x="3686" y="9736"/>
                    <a:pt x="3907" y="9893"/>
                    <a:pt x="4191" y="10019"/>
                  </a:cubicBezTo>
                  <a:cubicBezTo>
                    <a:pt x="4065" y="10555"/>
                    <a:pt x="4222" y="10996"/>
                    <a:pt x="4474" y="11500"/>
                  </a:cubicBezTo>
                  <a:cubicBezTo>
                    <a:pt x="4506" y="11626"/>
                    <a:pt x="4663" y="11721"/>
                    <a:pt x="4789" y="11721"/>
                  </a:cubicBezTo>
                  <a:cubicBezTo>
                    <a:pt x="4821" y="11721"/>
                    <a:pt x="4884" y="11721"/>
                    <a:pt x="4947" y="11658"/>
                  </a:cubicBezTo>
                  <a:cubicBezTo>
                    <a:pt x="5104" y="11595"/>
                    <a:pt x="5167" y="11406"/>
                    <a:pt x="5104" y="11185"/>
                  </a:cubicBezTo>
                  <a:cubicBezTo>
                    <a:pt x="4947" y="10839"/>
                    <a:pt x="4821" y="10555"/>
                    <a:pt x="4852" y="10240"/>
                  </a:cubicBezTo>
                  <a:lnTo>
                    <a:pt x="4852" y="10240"/>
                  </a:lnTo>
                  <a:cubicBezTo>
                    <a:pt x="5136" y="10334"/>
                    <a:pt x="5419" y="10366"/>
                    <a:pt x="5734" y="10397"/>
                  </a:cubicBezTo>
                  <a:cubicBezTo>
                    <a:pt x="5797" y="10965"/>
                    <a:pt x="6112" y="11311"/>
                    <a:pt x="6522" y="11721"/>
                  </a:cubicBezTo>
                  <a:cubicBezTo>
                    <a:pt x="6585" y="11784"/>
                    <a:pt x="6679" y="11815"/>
                    <a:pt x="6742" y="11815"/>
                  </a:cubicBezTo>
                  <a:cubicBezTo>
                    <a:pt x="6837" y="11815"/>
                    <a:pt x="6931" y="11784"/>
                    <a:pt x="6994" y="11721"/>
                  </a:cubicBezTo>
                  <a:cubicBezTo>
                    <a:pt x="7089" y="11595"/>
                    <a:pt x="7089" y="11343"/>
                    <a:pt x="6994" y="11248"/>
                  </a:cubicBezTo>
                  <a:cubicBezTo>
                    <a:pt x="6711" y="10965"/>
                    <a:pt x="6522" y="10712"/>
                    <a:pt x="6427" y="10397"/>
                  </a:cubicBezTo>
                  <a:cubicBezTo>
                    <a:pt x="6711" y="10366"/>
                    <a:pt x="7026" y="10334"/>
                    <a:pt x="7310" y="10240"/>
                  </a:cubicBezTo>
                  <a:cubicBezTo>
                    <a:pt x="7562" y="10775"/>
                    <a:pt x="7971" y="10965"/>
                    <a:pt x="8475" y="11185"/>
                  </a:cubicBezTo>
                  <a:cubicBezTo>
                    <a:pt x="8507" y="11248"/>
                    <a:pt x="8570" y="11248"/>
                    <a:pt x="8633" y="11248"/>
                  </a:cubicBezTo>
                  <a:cubicBezTo>
                    <a:pt x="8759" y="11248"/>
                    <a:pt x="8885" y="11154"/>
                    <a:pt x="8948" y="11028"/>
                  </a:cubicBezTo>
                  <a:cubicBezTo>
                    <a:pt x="9042" y="10870"/>
                    <a:pt x="8948" y="10649"/>
                    <a:pt x="8790" y="10555"/>
                  </a:cubicBezTo>
                  <a:cubicBezTo>
                    <a:pt x="8444" y="10397"/>
                    <a:pt x="8160" y="10240"/>
                    <a:pt x="8003" y="9988"/>
                  </a:cubicBezTo>
                  <a:cubicBezTo>
                    <a:pt x="8286" y="9862"/>
                    <a:pt x="8507" y="9704"/>
                    <a:pt x="8759" y="9547"/>
                  </a:cubicBezTo>
                  <a:cubicBezTo>
                    <a:pt x="9200" y="9925"/>
                    <a:pt x="9672" y="9988"/>
                    <a:pt x="10176" y="10051"/>
                  </a:cubicBezTo>
                  <a:lnTo>
                    <a:pt x="10208" y="10051"/>
                  </a:lnTo>
                  <a:cubicBezTo>
                    <a:pt x="10397" y="10051"/>
                    <a:pt x="10523" y="9925"/>
                    <a:pt x="10555" y="9736"/>
                  </a:cubicBezTo>
                  <a:cubicBezTo>
                    <a:pt x="10555" y="9547"/>
                    <a:pt x="10460" y="9389"/>
                    <a:pt x="10240" y="9358"/>
                  </a:cubicBezTo>
                  <a:cubicBezTo>
                    <a:pt x="9861" y="9295"/>
                    <a:pt x="9578" y="9263"/>
                    <a:pt x="9294" y="9074"/>
                  </a:cubicBezTo>
                  <a:cubicBezTo>
                    <a:pt x="9515" y="8885"/>
                    <a:pt x="9704" y="8633"/>
                    <a:pt x="9861" y="8413"/>
                  </a:cubicBezTo>
                  <a:cubicBezTo>
                    <a:pt x="10082" y="8476"/>
                    <a:pt x="10303" y="8507"/>
                    <a:pt x="10523" y="8507"/>
                  </a:cubicBezTo>
                  <a:cubicBezTo>
                    <a:pt x="10807" y="8507"/>
                    <a:pt x="11090" y="8444"/>
                    <a:pt x="11405" y="8350"/>
                  </a:cubicBezTo>
                  <a:cubicBezTo>
                    <a:pt x="11594" y="8318"/>
                    <a:pt x="11657" y="8129"/>
                    <a:pt x="11626" y="7940"/>
                  </a:cubicBezTo>
                  <a:cubicBezTo>
                    <a:pt x="11599" y="7754"/>
                    <a:pt x="11461" y="7680"/>
                    <a:pt x="11287" y="7680"/>
                  </a:cubicBezTo>
                  <a:cubicBezTo>
                    <a:pt x="11254" y="7680"/>
                    <a:pt x="11220" y="7683"/>
                    <a:pt x="11185" y="7688"/>
                  </a:cubicBezTo>
                  <a:cubicBezTo>
                    <a:pt x="10933" y="7772"/>
                    <a:pt x="10723" y="7814"/>
                    <a:pt x="10517" y="7814"/>
                  </a:cubicBezTo>
                  <a:cubicBezTo>
                    <a:pt x="10415" y="7814"/>
                    <a:pt x="10313" y="7804"/>
                    <a:pt x="10208" y="7783"/>
                  </a:cubicBezTo>
                  <a:cubicBezTo>
                    <a:pt x="10334" y="7499"/>
                    <a:pt x="10460" y="7215"/>
                    <a:pt x="10492" y="6932"/>
                  </a:cubicBezTo>
                  <a:lnTo>
                    <a:pt x="10523" y="6932"/>
                  </a:lnTo>
                  <a:cubicBezTo>
                    <a:pt x="11090" y="6932"/>
                    <a:pt x="11468" y="6711"/>
                    <a:pt x="11909" y="6396"/>
                  </a:cubicBezTo>
                  <a:cubicBezTo>
                    <a:pt x="12004" y="6333"/>
                    <a:pt x="12067" y="6144"/>
                    <a:pt x="11941" y="5987"/>
                  </a:cubicBezTo>
                  <a:cubicBezTo>
                    <a:pt x="11867" y="5895"/>
                    <a:pt x="11773" y="5846"/>
                    <a:pt x="11675" y="5846"/>
                  </a:cubicBezTo>
                  <a:cubicBezTo>
                    <a:pt x="11605" y="5846"/>
                    <a:pt x="11534" y="5871"/>
                    <a:pt x="11468" y="5924"/>
                  </a:cubicBezTo>
                  <a:cubicBezTo>
                    <a:pt x="11153" y="6144"/>
                    <a:pt x="10870" y="6302"/>
                    <a:pt x="10555" y="6302"/>
                  </a:cubicBezTo>
                  <a:lnTo>
                    <a:pt x="10555" y="5924"/>
                  </a:lnTo>
                  <a:cubicBezTo>
                    <a:pt x="10555" y="5766"/>
                    <a:pt x="10555" y="5609"/>
                    <a:pt x="10523" y="5451"/>
                  </a:cubicBezTo>
                  <a:cubicBezTo>
                    <a:pt x="11090" y="5262"/>
                    <a:pt x="11342" y="4884"/>
                    <a:pt x="11657" y="4475"/>
                  </a:cubicBezTo>
                  <a:cubicBezTo>
                    <a:pt x="11783" y="4317"/>
                    <a:pt x="11752" y="4096"/>
                    <a:pt x="11594" y="4002"/>
                  </a:cubicBezTo>
                  <a:cubicBezTo>
                    <a:pt x="11528" y="3949"/>
                    <a:pt x="11457" y="3924"/>
                    <a:pt x="11387" y="3924"/>
                  </a:cubicBezTo>
                  <a:cubicBezTo>
                    <a:pt x="11290" y="3924"/>
                    <a:pt x="11195" y="3973"/>
                    <a:pt x="11122" y="4065"/>
                  </a:cubicBezTo>
                  <a:cubicBezTo>
                    <a:pt x="10870" y="4380"/>
                    <a:pt x="10712" y="4632"/>
                    <a:pt x="10397" y="4727"/>
                  </a:cubicBezTo>
                  <a:cubicBezTo>
                    <a:pt x="10334" y="4475"/>
                    <a:pt x="10240" y="4191"/>
                    <a:pt x="10082" y="3907"/>
                  </a:cubicBezTo>
                  <a:cubicBezTo>
                    <a:pt x="10523" y="3561"/>
                    <a:pt x="10681" y="3120"/>
                    <a:pt x="10838" y="2616"/>
                  </a:cubicBezTo>
                  <a:cubicBezTo>
                    <a:pt x="10870" y="2427"/>
                    <a:pt x="10775" y="2206"/>
                    <a:pt x="10618" y="2175"/>
                  </a:cubicBezTo>
                  <a:cubicBezTo>
                    <a:pt x="10595" y="2171"/>
                    <a:pt x="10572" y="2170"/>
                    <a:pt x="10550" y="2170"/>
                  </a:cubicBezTo>
                  <a:cubicBezTo>
                    <a:pt x="10359" y="2170"/>
                    <a:pt x="10205" y="2286"/>
                    <a:pt x="10176" y="2427"/>
                  </a:cubicBezTo>
                  <a:cubicBezTo>
                    <a:pt x="10050" y="2805"/>
                    <a:pt x="9987" y="3088"/>
                    <a:pt x="9735" y="3309"/>
                  </a:cubicBezTo>
                  <a:cubicBezTo>
                    <a:pt x="9578" y="3088"/>
                    <a:pt x="9389" y="2836"/>
                    <a:pt x="9200" y="2647"/>
                  </a:cubicBezTo>
                  <a:cubicBezTo>
                    <a:pt x="9515" y="2175"/>
                    <a:pt x="9452" y="1702"/>
                    <a:pt x="9420" y="1167"/>
                  </a:cubicBezTo>
                  <a:cubicBezTo>
                    <a:pt x="9420" y="946"/>
                    <a:pt x="9231" y="851"/>
                    <a:pt x="9042" y="851"/>
                  </a:cubicBezTo>
                  <a:cubicBezTo>
                    <a:pt x="8822" y="851"/>
                    <a:pt x="8727" y="1041"/>
                    <a:pt x="8727" y="1230"/>
                  </a:cubicBezTo>
                  <a:cubicBezTo>
                    <a:pt x="8759" y="1639"/>
                    <a:pt x="8759" y="1954"/>
                    <a:pt x="8633" y="2206"/>
                  </a:cubicBezTo>
                  <a:cubicBezTo>
                    <a:pt x="8412" y="2049"/>
                    <a:pt x="8160" y="1891"/>
                    <a:pt x="7877" y="1797"/>
                  </a:cubicBezTo>
                  <a:cubicBezTo>
                    <a:pt x="8003" y="1230"/>
                    <a:pt x="7845" y="788"/>
                    <a:pt x="7625" y="284"/>
                  </a:cubicBezTo>
                  <a:cubicBezTo>
                    <a:pt x="7554" y="168"/>
                    <a:pt x="7432" y="103"/>
                    <a:pt x="7297" y="103"/>
                  </a:cubicBezTo>
                  <a:cubicBezTo>
                    <a:pt x="7250" y="103"/>
                    <a:pt x="7201" y="111"/>
                    <a:pt x="7152" y="127"/>
                  </a:cubicBezTo>
                  <a:cubicBezTo>
                    <a:pt x="6994" y="221"/>
                    <a:pt x="6900" y="410"/>
                    <a:pt x="6994" y="599"/>
                  </a:cubicBezTo>
                  <a:cubicBezTo>
                    <a:pt x="7152" y="946"/>
                    <a:pt x="7247" y="1230"/>
                    <a:pt x="7215" y="1545"/>
                  </a:cubicBezTo>
                  <a:cubicBezTo>
                    <a:pt x="6931" y="1482"/>
                    <a:pt x="6679" y="1419"/>
                    <a:pt x="6364" y="1387"/>
                  </a:cubicBezTo>
                  <a:cubicBezTo>
                    <a:pt x="6270" y="851"/>
                    <a:pt x="5955" y="473"/>
                    <a:pt x="5577" y="95"/>
                  </a:cubicBezTo>
                  <a:cubicBezTo>
                    <a:pt x="5514" y="32"/>
                    <a:pt x="5419" y="1"/>
                    <a:pt x="5329" y="1"/>
                  </a:cubicBezTo>
                  <a:close/>
                </a:path>
              </a:pathLst>
            </a:custGeom>
            <a:grpFill/>
            <a:ln>
              <a:noFill/>
            </a:ln>
          </p:spPr>
          <p:txBody>
            <a:bodyPr spcFirstLastPara="1" wrap="square" lIns="121900" tIns="121900" rIns="121900" bIns="121900" anchor="ctr" anchorCtr="0">
              <a:noAutofit/>
            </a:bodyPr>
            <a:lstStyle/>
            <a:p>
              <a:endParaRPr sz="2400"/>
            </a:p>
          </p:txBody>
        </p:sp>
      </p:grpSp>
      <p:sp>
        <p:nvSpPr>
          <p:cNvPr id="38" name="Rounded Rectangle 37"/>
          <p:cNvSpPr/>
          <p:nvPr/>
        </p:nvSpPr>
        <p:spPr>
          <a:xfrm>
            <a:off x="290945"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INTRODUCTION GENERALE</a:t>
            </a:r>
          </a:p>
        </p:txBody>
      </p:sp>
      <p:sp>
        <p:nvSpPr>
          <p:cNvPr id="39" name="Rounded Rectangle 38"/>
          <p:cNvSpPr/>
          <p:nvPr/>
        </p:nvSpPr>
        <p:spPr>
          <a:xfrm>
            <a:off x="5555674" y="152399"/>
            <a:ext cx="5064702" cy="554183"/>
          </a:xfrm>
          <a:prstGeom prst="roundRect">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PROBLEMATIQUE </a:t>
            </a:r>
            <a:r>
              <a:rPr lang="fr-FR" sz="2400" b="1" dirty="0" smtClean="0"/>
              <a:t>SPECIFIQUE</a:t>
            </a:r>
            <a:endParaRPr lang="fr-FR" sz="2400" b="1" dirty="0"/>
          </a:p>
        </p:txBody>
      </p:sp>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270" y="4185711"/>
            <a:ext cx="3659255" cy="1732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763" y="4185711"/>
            <a:ext cx="3659255" cy="1778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270" y="1281138"/>
            <a:ext cx="3659255" cy="174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763" y="1281138"/>
            <a:ext cx="3659255" cy="174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 name="Right Arrow 51"/>
          <p:cNvSpPr/>
          <p:nvPr/>
        </p:nvSpPr>
        <p:spPr>
          <a:xfrm>
            <a:off x="6342647" y="19005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Left Arrow 52"/>
          <p:cNvSpPr/>
          <p:nvPr/>
        </p:nvSpPr>
        <p:spPr>
          <a:xfrm>
            <a:off x="6330353" y="488770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008575" y="3173695"/>
            <a:ext cx="2391710" cy="39508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dirty="0">
                <a:solidFill>
                  <a:schemeClr val="tx1"/>
                </a:solidFill>
                <a:latin typeface="Times New Roman" panose="02020603050405020304" pitchFamily="18" charset="0"/>
                <a:cs typeface="Times New Roman" panose="02020603050405020304" pitchFamily="18" charset="0"/>
              </a:rPr>
              <a:t>La pandémie</a:t>
            </a:r>
          </a:p>
        </p:txBody>
      </p:sp>
      <p:sp>
        <p:nvSpPr>
          <p:cNvPr id="66" name="Rectangle 65"/>
          <p:cNvSpPr/>
          <p:nvPr/>
        </p:nvSpPr>
        <p:spPr>
          <a:xfrm>
            <a:off x="8503499" y="6055617"/>
            <a:ext cx="2391710" cy="39508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dirty="0">
                <a:solidFill>
                  <a:schemeClr val="tx1"/>
                </a:solidFill>
                <a:latin typeface="Times New Roman" panose="02020603050405020304" pitchFamily="18" charset="0"/>
                <a:cs typeface="Times New Roman" panose="02020603050405020304" pitchFamily="18" charset="0"/>
              </a:rPr>
              <a:t>Le télétravail</a:t>
            </a:r>
          </a:p>
        </p:txBody>
      </p:sp>
      <p:sp>
        <p:nvSpPr>
          <p:cNvPr id="67" name="Rectangle 66"/>
          <p:cNvSpPr/>
          <p:nvPr/>
        </p:nvSpPr>
        <p:spPr>
          <a:xfrm>
            <a:off x="3082897" y="5918041"/>
            <a:ext cx="2391710" cy="39508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dirty="0">
                <a:solidFill>
                  <a:schemeClr val="tx1"/>
                </a:solidFill>
                <a:latin typeface="Times New Roman" panose="02020603050405020304" pitchFamily="18" charset="0"/>
                <a:cs typeface="Times New Roman" panose="02020603050405020304" pitchFamily="18" charset="0"/>
              </a:rPr>
              <a:t>COWORKING</a:t>
            </a:r>
          </a:p>
        </p:txBody>
      </p:sp>
      <p:sp>
        <p:nvSpPr>
          <p:cNvPr id="68" name="Rectangle 67"/>
          <p:cNvSpPr/>
          <p:nvPr/>
        </p:nvSpPr>
        <p:spPr>
          <a:xfrm>
            <a:off x="8157273" y="3144439"/>
            <a:ext cx="2391710" cy="39508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fr-FR" dirty="0">
                <a:solidFill>
                  <a:schemeClr val="tx1"/>
                </a:solidFill>
                <a:latin typeface="Times New Roman" panose="02020603050405020304" pitchFamily="18" charset="0"/>
                <a:cs typeface="Times New Roman" panose="02020603050405020304" pitchFamily="18" charset="0"/>
              </a:rPr>
              <a:t>La compagne</a:t>
            </a:r>
          </a:p>
        </p:txBody>
      </p:sp>
    </p:spTree>
    <p:extLst>
      <p:ext uri="{BB962C8B-B14F-4D97-AF65-F5344CB8AC3E}">
        <p14:creationId xmlns:p14="http://schemas.microsoft.com/office/powerpoint/2010/main" val="2718395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ounded Rectangle 5"/>
          <p:cNvSpPr/>
          <p:nvPr/>
        </p:nvSpPr>
        <p:spPr>
          <a:xfrm>
            <a:off x="1214680" y="162711"/>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7" name="Rounded Rectangle 6"/>
          <p:cNvSpPr/>
          <p:nvPr/>
        </p:nvSpPr>
        <p:spPr>
          <a:xfrm>
            <a:off x="5888182" y="181381"/>
            <a:ext cx="5064702" cy="5541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LES VUES SUR TERRAIN</a:t>
            </a:r>
          </a:p>
        </p:txBody>
      </p:sp>
      <p:sp>
        <p:nvSpPr>
          <p:cNvPr id="8" name="Rectangle 7">
            <a:extLst>
              <a:ext uri="{FF2B5EF4-FFF2-40B4-BE49-F238E27FC236}">
                <a16:creationId xmlns:a16="http://schemas.microsoft.com/office/drawing/2014/main" id="{3CA450CF-60D0-40E6-A11F-B06B70542D7C}"/>
              </a:ext>
            </a:extLst>
          </p:cNvPr>
          <p:cNvSpPr/>
          <p:nvPr/>
        </p:nvSpPr>
        <p:spPr>
          <a:xfrm>
            <a:off x="201880" y="1195975"/>
            <a:ext cx="1377538" cy="834705"/>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TOPOGRAPHIE DU TERRAIN</a:t>
            </a:r>
            <a:endParaRPr lang="en-US" sz="1100" b="1" dirty="0">
              <a:solidFill>
                <a:schemeClr val="tx1"/>
              </a:solidFill>
              <a:latin typeface="Arial Black" panose="020B0A04020102020204" pitchFamily="34" charset="0"/>
            </a:endParaRPr>
          </a:p>
        </p:txBody>
      </p:sp>
      <p:sp>
        <p:nvSpPr>
          <p:cNvPr id="9" name="Rectangle 8">
            <a:extLst>
              <a:ext uri="{FF2B5EF4-FFF2-40B4-BE49-F238E27FC236}">
                <a16:creationId xmlns:a16="http://schemas.microsoft.com/office/drawing/2014/main" id="{3CA450CF-60D0-40E6-A11F-B06B70542D7C}"/>
              </a:ext>
            </a:extLst>
          </p:cNvPr>
          <p:cNvSpPr/>
          <p:nvPr/>
        </p:nvSpPr>
        <p:spPr>
          <a:xfrm>
            <a:off x="154379" y="2802577"/>
            <a:ext cx="1508166" cy="1116279"/>
          </a:xfrm>
          <a:prstGeom prst="rect">
            <a:avLst/>
          </a:prstGeom>
          <a:solidFill>
            <a:schemeClr val="accent1"/>
          </a:solidFill>
          <a:ln>
            <a:solidFill>
              <a:srgbClr val="000000"/>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LES VUES SUR TERRAIN </a:t>
            </a:r>
            <a:endParaRPr lang="en-US" sz="1600" b="1" dirty="0">
              <a:solidFill>
                <a:schemeClr val="tx1"/>
              </a:solidFill>
              <a:latin typeface="Arial Black" panose="020B0A04020102020204" pitchFamily="34" charset="0"/>
            </a:endParaRPr>
          </a:p>
        </p:txBody>
      </p:sp>
      <p:sp>
        <p:nvSpPr>
          <p:cNvPr id="10" name="Rectangle 9">
            <a:extLst>
              <a:ext uri="{FF2B5EF4-FFF2-40B4-BE49-F238E27FC236}">
                <a16:creationId xmlns:a16="http://schemas.microsoft.com/office/drawing/2014/main" id="{3CA450CF-60D0-40E6-A11F-B06B70542D7C}"/>
              </a:ext>
            </a:extLst>
          </p:cNvPr>
          <p:cNvSpPr/>
          <p:nvPr/>
        </p:nvSpPr>
        <p:spPr>
          <a:xfrm>
            <a:off x="154379" y="4453246"/>
            <a:ext cx="1448790" cy="855023"/>
          </a:xfrm>
          <a:prstGeom prst="rect">
            <a:avLst/>
          </a:prstGeom>
          <a:solidFill>
            <a:srgbClr val="0070C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SYNTHÈSE </a:t>
            </a:r>
            <a:endParaRPr lang="en-US" sz="1100" b="1" dirty="0">
              <a:solidFill>
                <a:schemeClr val="tx1"/>
              </a:solidFill>
              <a:latin typeface="Arial Black" panose="020B0A04020102020204" pitchFamily="34" charset="0"/>
            </a:endParaRPr>
          </a:p>
        </p:txBody>
      </p:sp>
      <p:pic>
        <p:nvPicPr>
          <p:cNvPr id="11"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111" y="890649"/>
            <a:ext cx="2873910" cy="1374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433" y="3263086"/>
            <a:ext cx="2580157" cy="1487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423" y="3114466"/>
            <a:ext cx="2479388" cy="1457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111" y="5475982"/>
            <a:ext cx="2907151" cy="1221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
          <p:cNvGrpSpPr/>
          <p:nvPr/>
        </p:nvGrpSpPr>
        <p:grpSpPr>
          <a:xfrm>
            <a:off x="5378218" y="2449186"/>
            <a:ext cx="3260593" cy="2795787"/>
            <a:chOff x="4884404" y="2009798"/>
            <a:chExt cx="3013302" cy="2795787"/>
          </a:xfrm>
        </p:grpSpPr>
        <p:pic>
          <p:nvPicPr>
            <p:cNvPr id="16"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16880" y="2077322"/>
              <a:ext cx="2795787" cy="2660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 28"/>
            <p:cNvGrpSpPr/>
            <p:nvPr/>
          </p:nvGrpSpPr>
          <p:grpSpPr>
            <a:xfrm rot="7742944">
              <a:off x="7000175" y="3111874"/>
              <a:ext cx="867903" cy="927167"/>
              <a:chOff x="3167231" y="65901"/>
              <a:chExt cx="927816" cy="1023266"/>
            </a:xfrm>
          </p:grpSpPr>
          <p:cxnSp>
            <p:nvCxnSpPr>
              <p:cNvPr id="18" name="Straight Connector 29"/>
              <p:cNvCxnSpPr/>
              <p:nvPr/>
            </p:nvCxnSpPr>
            <p:spPr>
              <a:xfrm>
                <a:off x="3749168" y="618993"/>
                <a:ext cx="304800" cy="394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30"/>
              <p:cNvCxnSpPr/>
              <p:nvPr/>
            </p:nvCxnSpPr>
            <p:spPr>
              <a:xfrm>
                <a:off x="3729708" y="596108"/>
                <a:ext cx="0" cy="4930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rot="6400251">
                <a:off x="3226857" y="6275"/>
                <a:ext cx="808564" cy="927816"/>
              </a:xfrm>
              <a:prstGeom prst="arc">
                <a:avLst>
                  <a:gd name="adj1" fmla="val 18339773"/>
                  <a:gd name="adj2" fmla="val 19810547"/>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cxnSp>
        <p:nvCxnSpPr>
          <p:cNvPr id="21" name="Straight Arrow Connector 33"/>
          <p:cNvCxnSpPr/>
          <p:nvPr/>
        </p:nvCxnSpPr>
        <p:spPr>
          <a:xfrm flipH="1" flipV="1">
            <a:off x="6839962" y="4712509"/>
            <a:ext cx="76023" cy="1053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34"/>
          <p:cNvCxnSpPr/>
          <p:nvPr/>
        </p:nvCxnSpPr>
        <p:spPr>
          <a:xfrm flipH="1" flipV="1">
            <a:off x="7863336" y="4057160"/>
            <a:ext cx="1033837" cy="9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35"/>
          <p:cNvCxnSpPr/>
          <p:nvPr/>
        </p:nvCxnSpPr>
        <p:spPr>
          <a:xfrm>
            <a:off x="6439083" y="2230121"/>
            <a:ext cx="97645" cy="603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36"/>
          <p:cNvCxnSpPr/>
          <p:nvPr/>
        </p:nvCxnSpPr>
        <p:spPr>
          <a:xfrm flipV="1">
            <a:off x="4738360" y="4059028"/>
            <a:ext cx="1091522" cy="15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 81"/>
          <p:cNvPicPr>
            <a:picLocks noChangeAspect="1"/>
          </p:cNvPicPr>
          <p:nvPr/>
        </p:nvPicPr>
        <p:blipFill>
          <a:blip r:embed="rId7" cstate="print"/>
          <a:srcRect/>
          <a:stretch>
            <a:fillRect/>
          </a:stretch>
        </p:blipFill>
        <p:spPr>
          <a:xfrm>
            <a:off x="7767596" y="2494130"/>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6" name="Straight Connector 40"/>
          <p:cNvCxnSpPr/>
          <p:nvPr/>
        </p:nvCxnSpPr>
        <p:spPr>
          <a:xfrm>
            <a:off x="6489826" y="2913485"/>
            <a:ext cx="69207" cy="4840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41"/>
          <p:cNvCxnSpPr/>
          <p:nvPr/>
        </p:nvCxnSpPr>
        <p:spPr>
          <a:xfrm flipV="1">
            <a:off x="6559033" y="2988193"/>
            <a:ext cx="209006" cy="4093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rot="19437594">
            <a:off x="6032626" y="3137535"/>
            <a:ext cx="914400" cy="914400"/>
          </a:xfrm>
          <a:prstGeom prst="arc">
            <a:avLst>
              <a:gd name="adj1" fmla="val 18594909"/>
              <a:gd name="adj2" fmla="val 1974996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9" name="Straight Connector 46"/>
          <p:cNvCxnSpPr/>
          <p:nvPr/>
        </p:nvCxnSpPr>
        <p:spPr>
          <a:xfrm rot="2735937">
            <a:off x="5720538" y="3919858"/>
            <a:ext cx="69207" cy="4840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47"/>
          <p:cNvCxnSpPr/>
          <p:nvPr/>
        </p:nvCxnSpPr>
        <p:spPr>
          <a:xfrm rot="2735937" flipV="1">
            <a:off x="5720416" y="4091760"/>
            <a:ext cx="209006" cy="4093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573531">
            <a:off x="4968281" y="4016025"/>
            <a:ext cx="914400" cy="914400"/>
          </a:xfrm>
          <a:prstGeom prst="arc">
            <a:avLst>
              <a:gd name="adj1" fmla="val 18594909"/>
              <a:gd name="adj2" fmla="val 1974996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2" name="Straight Connector 49"/>
          <p:cNvCxnSpPr/>
          <p:nvPr/>
        </p:nvCxnSpPr>
        <p:spPr>
          <a:xfrm>
            <a:off x="6770755" y="4196352"/>
            <a:ext cx="69207" cy="4840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50"/>
          <p:cNvCxnSpPr/>
          <p:nvPr/>
        </p:nvCxnSpPr>
        <p:spPr>
          <a:xfrm flipV="1">
            <a:off x="6839962" y="4271060"/>
            <a:ext cx="209006" cy="4093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rot="19437594">
            <a:off x="6313555" y="4420402"/>
            <a:ext cx="914400" cy="914400"/>
          </a:xfrm>
          <a:prstGeom prst="arc">
            <a:avLst>
              <a:gd name="adj1" fmla="val 18594909"/>
              <a:gd name="adj2" fmla="val 1974996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ectangle 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 name="Rounded Rectangle 5"/>
          <p:cNvSpPr/>
          <p:nvPr/>
        </p:nvSpPr>
        <p:spPr>
          <a:xfrm>
            <a:off x="1214680" y="269589"/>
            <a:ext cx="3990110" cy="554182"/>
          </a:xfrm>
          <a:prstGeom prst="roundRect">
            <a:avLst/>
          </a:prstGeom>
          <a:solidFill>
            <a:srgbClr val="87574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URBAINE</a:t>
            </a:r>
          </a:p>
        </p:txBody>
      </p:sp>
      <p:sp>
        <p:nvSpPr>
          <p:cNvPr id="7" name="Rounded Rectangle 6"/>
          <p:cNvSpPr/>
          <p:nvPr/>
        </p:nvSpPr>
        <p:spPr>
          <a:xfrm>
            <a:off x="5888182" y="288259"/>
            <a:ext cx="5064702" cy="554183"/>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SYNTHESE</a:t>
            </a:r>
          </a:p>
        </p:txBody>
      </p:sp>
      <p:sp>
        <p:nvSpPr>
          <p:cNvPr id="8" name="Rectangle 7"/>
          <p:cNvSpPr/>
          <p:nvPr/>
        </p:nvSpPr>
        <p:spPr>
          <a:xfrm>
            <a:off x="2016552" y="2781045"/>
            <a:ext cx="4893327" cy="1754326"/>
          </a:xfrm>
          <a:prstGeom prst="rect">
            <a:avLst/>
          </a:prstGeom>
          <a:ln w="38100">
            <a:solidFill>
              <a:srgbClr val="0070C0"/>
            </a:solidFill>
          </a:ln>
        </p:spPr>
        <p:txBody>
          <a:bodyPr wrap="none">
            <a:spAutoFit/>
          </a:bodyPr>
          <a:lstStyle/>
          <a:p>
            <a:pPr indent="-285750" defTabSz="1987174">
              <a:buFont typeface="Arial" panose="020B0604020202020204" pitchFamily="34" charset="0"/>
              <a:buChar char="•"/>
            </a:pPr>
            <a:r>
              <a:rPr lang="fr-FR" dirty="0">
                <a:latin typeface="Times New Roman" pitchFamily="18" charset="0"/>
                <a:cs typeface="Times New Roman" pitchFamily="18" charset="0"/>
              </a:rPr>
              <a:t>Le terrain se situe dans une  zone urbaine.</a:t>
            </a:r>
          </a:p>
          <a:p>
            <a:pPr marL="285750" indent="-285750">
              <a:buFont typeface="Arial" panose="020B0604020202020204" pitchFamily="34" charset="0"/>
              <a:buChar char="•"/>
            </a:pPr>
            <a:r>
              <a:rPr lang="fr-FR" dirty="0">
                <a:latin typeface="Times New Roman" pitchFamily="18" charset="0"/>
                <a:cs typeface="Times New Roman" pitchFamily="18" charset="0"/>
              </a:rPr>
              <a:t>Existence de différents services et équipements.</a:t>
            </a:r>
          </a:p>
          <a:p>
            <a:pPr marL="285750" indent="-285750" defTabSz="1987174">
              <a:buFont typeface="Arial" panose="020B0604020202020204" pitchFamily="34" charset="0"/>
              <a:buChar char="•"/>
            </a:pPr>
            <a:r>
              <a:rPr lang="fr-FR" dirty="0">
                <a:latin typeface="Times New Roman" pitchFamily="18" charset="0"/>
                <a:cs typeface="Times New Roman" pitchFamily="18" charset="0"/>
              </a:rPr>
              <a:t>La bonne accessibilité et visibilité  .</a:t>
            </a:r>
          </a:p>
          <a:p>
            <a:pPr marL="285750" indent="-285750" defTabSz="1987174">
              <a:buFont typeface="Arial" panose="020B0604020202020204" pitchFamily="34" charset="0"/>
              <a:buChar char="•"/>
            </a:pPr>
            <a:r>
              <a:rPr lang="fr-FR" dirty="0">
                <a:latin typeface="Times New Roman" pitchFamily="18" charset="0"/>
                <a:cs typeface="Times New Roman" pitchFamily="18" charset="0"/>
              </a:rPr>
              <a:t>Le bon ensoleillement dans tout le terrain.</a:t>
            </a:r>
          </a:p>
          <a:p>
            <a:pPr marL="285750" indent="-285750" defTabSz="1987174">
              <a:buFont typeface="Arial" panose="020B0604020202020204" pitchFamily="34" charset="0"/>
              <a:buChar char="•"/>
            </a:pPr>
            <a:r>
              <a:rPr lang="fr-FR" dirty="0">
                <a:latin typeface="Times New Roman" pitchFamily="18" charset="0"/>
                <a:cs typeface="Times New Roman" pitchFamily="18" charset="0"/>
              </a:rPr>
              <a:t>Surface suffisante pour crée notre projet.</a:t>
            </a:r>
          </a:p>
          <a:p>
            <a:pPr defTabSz="1987174"/>
            <a:endParaRPr lang="fr-FR" dirty="0">
              <a:latin typeface="Times New Roman" pitchFamily="18" charset="0"/>
              <a:cs typeface="Times New Roman" pitchFamily="18" charset="0"/>
            </a:endParaRPr>
          </a:p>
        </p:txBody>
      </p:sp>
      <p:sp>
        <p:nvSpPr>
          <p:cNvPr id="9" name="Rectangle 8"/>
          <p:cNvSpPr/>
          <p:nvPr/>
        </p:nvSpPr>
        <p:spPr>
          <a:xfrm>
            <a:off x="7351641" y="2792920"/>
            <a:ext cx="4320220" cy="1477328"/>
          </a:xfrm>
          <a:prstGeom prst="rect">
            <a:avLst/>
          </a:prstGeom>
          <a:ln w="38100">
            <a:solidFill>
              <a:srgbClr val="FFC50D"/>
            </a:solidFill>
          </a:ln>
        </p:spPr>
        <p:txBody>
          <a:bodyPr wrap="square">
            <a:spAutoFit/>
          </a:bodyPr>
          <a:lstStyle/>
          <a:p>
            <a:pPr marL="285750" lvl="1" indent="-285750">
              <a:buFont typeface="Arial" panose="020B0604020202020204" pitchFamily="34" charset="0"/>
              <a:buChar char="•"/>
            </a:pPr>
            <a:r>
              <a:rPr lang="fr-FR" dirty="0">
                <a:latin typeface="Times New Roman" pitchFamily="18" charset="0"/>
                <a:cs typeface="Times New Roman" pitchFamily="18" charset="0"/>
              </a:rPr>
              <a:t>Les nuisances sonores</a:t>
            </a:r>
          </a:p>
          <a:p>
            <a:pPr marL="285750" lvl="1" indent="-285750">
              <a:buFont typeface="Arial" panose="020B0604020202020204" pitchFamily="34" charset="0"/>
              <a:buChar char="•"/>
            </a:pPr>
            <a:r>
              <a:rPr lang="fr-FR" dirty="0">
                <a:latin typeface="Times New Roman" pitchFamily="18" charset="0"/>
                <a:cs typeface="Times New Roman" pitchFamily="18" charset="0"/>
              </a:rPr>
              <a:t>Remblai de pierre nécessite travaux de terrassement qui cout.</a:t>
            </a:r>
          </a:p>
          <a:p>
            <a:pPr marL="285750" lvl="1" indent="-285750">
              <a:buFont typeface="Arial" panose="020B0604020202020204" pitchFamily="34" charset="0"/>
              <a:buChar char="•"/>
            </a:pPr>
            <a:r>
              <a:rPr lang="fr-FR" dirty="0">
                <a:latin typeface="Times New Roman" pitchFamily="18" charset="0"/>
                <a:cs typeface="Times New Roman" pitchFamily="18" charset="0"/>
              </a:rPr>
              <a:t>L’existence d’un talus au sud du terrain.</a:t>
            </a:r>
          </a:p>
          <a:p>
            <a:pPr marL="0" lvl="1" indent="-571500">
              <a:buFont typeface="Arial" panose="020B0604020202020204" pitchFamily="34" charset="0"/>
              <a:buChar char="•"/>
            </a:pPr>
            <a:endParaRPr lang="fr-FR" dirty="0">
              <a:latin typeface="Times New Roman" pitchFamily="18" charset="0"/>
              <a:cs typeface="Times New Roman" pitchFamily="18" charset="0"/>
            </a:endParaRPr>
          </a:p>
        </p:txBody>
      </p:sp>
      <p:sp>
        <p:nvSpPr>
          <p:cNvPr id="10" name="Rectangle 68"/>
          <p:cNvSpPr/>
          <p:nvPr/>
        </p:nvSpPr>
        <p:spPr>
          <a:xfrm>
            <a:off x="2297708" y="1725427"/>
            <a:ext cx="2438465" cy="476801"/>
          </a:xfrm>
          <a:prstGeom prst="wedgeRectCallout">
            <a:avLst/>
          </a:prstGeom>
          <a:solidFill>
            <a:schemeClr val="accent2">
              <a:lumMod val="20000"/>
              <a:lumOff val="80000"/>
            </a:schemeClr>
          </a:solidFill>
          <a:ln w="60325"/>
        </p:spPr>
        <p:style>
          <a:lnRef idx="2">
            <a:schemeClr val="dk1"/>
          </a:lnRef>
          <a:fillRef idx="1">
            <a:schemeClr val="lt1"/>
          </a:fillRef>
          <a:effectRef idx="0">
            <a:schemeClr val="dk1"/>
          </a:effectRef>
          <a:fontRef idx="minor">
            <a:schemeClr val="dk1"/>
          </a:fontRef>
        </p:style>
        <p:txBody>
          <a:bodyPr rtlCol="0" anchor="ctr"/>
          <a:lstStyle>
            <a:defPPr>
              <a:defRPr lang="fr-FR"/>
            </a:defPPr>
            <a:lvl1pPr marL="0" algn="l" defTabSz="1987174" rtl="0" eaLnBrk="1" latinLnBrk="0" hangingPunct="1">
              <a:defRPr sz="3912" kern="1200">
                <a:solidFill>
                  <a:schemeClr val="dk1"/>
                </a:solidFill>
                <a:latin typeface="+mn-lt"/>
                <a:ea typeface="+mn-ea"/>
                <a:cs typeface="+mn-cs"/>
              </a:defRPr>
            </a:lvl1pPr>
            <a:lvl2pPr marL="993587" algn="l" defTabSz="1987174" rtl="0" eaLnBrk="1" latinLnBrk="0" hangingPunct="1">
              <a:defRPr sz="3912" kern="1200">
                <a:solidFill>
                  <a:schemeClr val="dk1"/>
                </a:solidFill>
                <a:latin typeface="+mn-lt"/>
                <a:ea typeface="+mn-ea"/>
                <a:cs typeface="+mn-cs"/>
              </a:defRPr>
            </a:lvl2pPr>
            <a:lvl3pPr marL="1987174" algn="l" defTabSz="1987174" rtl="0" eaLnBrk="1" latinLnBrk="0" hangingPunct="1">
              <a:defRPr sz="3912" kern="1200">
                <a:solidFill>
                  <a:schemeClr val="dk1"/>
                </a:solidFill>
                <a:latin typeface="+mn-lt"/>
                <a:ea typeface="+mn-ea"/>
                <a:cs typeface="+mn-cs"/>
              </a:defRPr>
            </a:lvl3pPr>
            <a:lvl4pPr marL="2980761" algn="l" defTabSz="1987174" rtl="0" eaLnBrk="1" latinLnBrk="0" hangingPunct="1">
              <a:defRPr sz="3912" kern="1200">
                <a:solidFill>
                  <a:schemeClr val="dk1"/>
                </a:solidFill>
                <a:latin typeface="+mn-lt"/>
                <a:ea typeface="+mn-ea"/>
                <a:cs typeface="+mn-cs"/>
              </a:defRPr>
            </a:lvl4pPr>
            <a:lvl5pPr marL="3974348" algn="l" defTabSz="1987174" rtl="0" eaLnBrk="1" latinLnBrk="0" hangingPunct="1">
              <a:defRPr sz="3912" kern="1200">
                <a:solidFill>
                  <a:schemeClr val="dk1"/>
                </a:solidFill>
                <a:latin typeface="+mn-lt"/>
                <a:ea typeface="+mn-ea"/>
                <a:cs typeface="+mn-cs"/>
              </a:defRPr>
            </a:lvl5pPr>
            <a:lvl6pPr marL="4967935" algn="l" defTabSz="1987174" rtl="0" eaLnBrk="1" latinLnBrk="0" hangingPunct="1">
              <a:defRPr sz="3912" kern="1200">
                <a:solidFill>
                  <a:schemeClr val="dk1"/>
                </a:solidFill>
                <a:latin typeface="+mn-lt"/>
                <a:ea typeface="+mn-ea"/>
                <a:cs typeface="+mn-cs"/>
              </a:defRPr>
            </a:lvl6pPr>
            <a:lvl7pPr marL="5961522" algn="l" defTabSz="1987174" rtl="0" eaLnBrk="1" latinLnBrk="0" hangingPunct="1">
              <a:defRPr sz="3912" kern="1200">
                <a:solidFill>
                  <a:schemeClr val="dk1"/>
                </a:solidFill>
                <a:latin typeface="+mn-lt"/>
                <a:ea typeface="+mn-ea"/>
                <a:cs typeface="+mn-cs"/>
              </a:defRPr>
            </a:lvl7pPr>
            <a:lvl8pPr marL="6955109" algn="l" defTabSz="1987174" rtl="0" eaLnBrk="1" latinLnBrk="0" hangingPunct="1">
              <a:defRPr sz="3912" kern="1200">
                <a:solidFill>
                  <a:schemeClr val="dk1"/>
                </a:solidFill>
                <a:latin typeface="+mn-lt"/>
                <a:ea typeface="+mn-ea"/>
                <a:cs typeface="+mn-cs"/>
              </a:defRPr>
            </a:lvl8pPr>
            <a:lvl9pPr marL="7948696" algn="l" defTabSz="1987174" rtl="0" eaLnBrk="1" latinLnBrk="0" hangingPunct="1">
              <a:defRPr sz="3912" kern="1200">
                <a:solidFill>
                  <a:schemeClr val="dk1"/>
                </a:solidFill>
                <a:latin typeface="+mn-lt"/>
                <a:ea typeface="+mn-ea"/>
                <a:cs typeface="+mn-cs"/>
              </a:defRPr>
            </a:lvl9pPr>
          </a:lstStyle>
          <a:p>
            <a:pPr algn="ctr"/>
            <a:r>
              <a:rPr lang="fr-FR" sz="1800" b="1" dirty="0">
                <a:solidFill>
                  <a:schemeClr val="tx1"/>
                </a:solidFill>
                <a:latin typeface="Times New Roman" pitchFamily="18" charset="0"/>
                <a:cs typeface="Times New Roman" pitchFamily="18" charset="0"/>
              </a:rPr>
              <a:t>Avantages</a:t>
            </a:r>
          </a:p>
        </p:txBody>
      </p:sp>
      <p:sp>
        <p:nvSpPr>
          <p:cNvPr id="11" name="Rectangle 70"/>
          <p:cNvSpPr/>
          <p:nvPr/>
        </p:nvSpPr>
        <p:spPr>
          <a:xfrm>
            <a:off x="7672796" y="1725427"/>
            <a:ext cx="2645257" cy="476801"/>
          </a:xfrm>
          <a:prstGeom prst="wedgeRectCallout">
            <a:avLst/>
          </a:prstGeom>
          <a:solidFill>
            <a:schemeClr val="accent2">
              <a:lumMod val="20000"/>
              <a:lumOff val="80000"/>
            </a:schemeClr>
          </a:solidFill>
          <a:ln w="60325"/>
        </p:spPr>
        <p:style>
          <a:lnRef idx="2">
            <a:schemeClr val="dk1"/>
          </a:lnRef>
          <a:fillRef idx="1">
            <a:schemeClr val="lt1"/>
          </a:fillRef>
          <a:effectRef idx="0">
            <a:schemeClr val="dk1"/>
          </a:effectRef>
          <a:fontRef idx="minor">
            <a:schemeClr val="dk1"/>
          </a:fontRef>
        </p:style>
        <p:txBody>
          <a:bodyPr rtlCol="0" anchor="ctr"/>
          <a:lstStyle>
            <a:defPPr>
              <a:defRPr lang="fr-FR"/>
            </a:defPPr>
            <a:lvl1pPr marL="0" algn="l" defTabSz="1987174" rtl="0" eaLnBrk="1" latinLnBrk="0" hangingPunct="1">
              <a:defRPr sz="3912" kern="1200">
                <a:solidFill>
                  <a:schemeClr val="dk1"/>
                </a:solidFill>
                <a:latin typeface="+mn-lt"/>
                <a:ea typeface="+mn-ea"/>
                <a:cs typeface="+mn-cs"/>
              </a:defRPr>
            </a:lvl1pPr>
            <a:lvl2pPr marL="993587" algn="l" defTabSz="1987174" rtl="0" eaLnBrk="1" latinLnBrk="0" hangingPunct="1">
              <a:defRPr sz="3912" kern="1200">
                <a:solidFill>
                  <a:schemeClr val="dk1"/>
                </a:solidFill>
                <a:latin typeface="+mn-lt"/>
                <a:ea typeface="+mn-ea"/>
                <a:cs typeface="+mn-cs"/>
              </a:defRPr>
            </a:lvl2pPr>
            <a:lvl3pPr marL="1987174" algn="l" defTabSz="1987174" rtl="0" eaLnBrk="1" latinLnBrk="0" hangingPunct="1">
              <a:defRPr sz="3912" kern="1200">
                <a:solidFill>
                  <a:schemeClr val="dk1"/>
                </a:solidFill>
                <a:latin typeface="+mn-lt"/>
                <a:ea typeface="+mn-ea"/>
                <a:cs typeface="+mn-cs"/>
              </a:defRPr>
            </a:lvl3pPr>
            <a:lvl4pPr marL="2980761" algn="l" defTabSz="1987174" rtl="0" eaLnBrk="1" latinLnBrk="0" hangingPunct="1">
              <a:defRPr sz="3912" kern="1200">
                <a:solidFill>
                  <a:schemeClr val="dk1"/>
                </a:solidFill>
                <a:latin typeface="+mn-lt"/>
                <a:ea typeface="+mn-ea"/>
                <a:cs typeface="+mn-cs"/>
              </a:defRPr>
            </a:lvl4pPr>
            <a:lvl5pPr marL="3974348" algn="l" defTabSz="1987174" rtl="0" eaLnBrk="1" latinLnBrk="0" hangingPunct="1">
              <a:defRPr sz="3912" kern="1200">
                <a:solidFill>
                  <a:schemeClr val="dk1"/>
                </a:solidFill>
                <a:latin typeface="+mn-lt"/>
                <a:ea typeface="+mn-ea"/>
                <a:cs typeface="+mn-cs"/>
              </a:defRPr>
            </a:lvl5pPr>
            <a:lvl6pPr marL="4967935" algn="l" defTabSz="1987174" rtl="0" eaLnBrk="1" latinLnBrk="0" hangingPunct="1">
              <a:defRPr sz="3912" kern="1200">
                <a:solidFill>
                  <a:schemeClr val="dk1"/>
                </a:solidFill>
                <a:latin typeface="+mn-lt"/>
                <a:ea typeface="+mn-ea"/>
                <a:cs typeface="+mn-cs"/>
              </a:defRPr>
            </a:lvl6pPr>
            <a:lvl7pPr marL="5961522" algn="l" defTabSz="1987174" rtl="0" eaLnBrk="1" latinLnBrk="0" hangingPunct="1">
              <a:defRPr sz="3912" kern="1200">
                <a:solidFill>
                  <a:schemeClr val="dk1"/>
                </a:solidFill>
                <a:latin typeface="+mn-lt"/>
                <a:ea typeface="+mn-ea"/>
                <a:cs typeface="+mn-cs"/>
              </a:defRPr>
            </a:lvl7pPr>
            <a:lvl8pPr marL="6955109" algn="l" defTabSz="1987174" rtl="0" eaLnBrk="1" latinLnBrk="0" hangingPunct="1">
              <a:defRPr sz="3912" kern="1200">
                <a:solidFill>
                  <a:schemeClr val="dk1"/>
                </a:solidFill>
                <a:latin typeface="+mn-lt"/>
                <a:ea typeface="+mn-ea"/>
                <a:cs typeface="+mn-cs"/>
              </a:defRPr>
            </a:lvl8pPr>
            <a:lvl9pPr marL="7948696" algn="l" defTabSz="1987174" rtl="0" eaLnBrk="1" latinLnBrk="0" hangingPunct="1">
              <a:defRPr sz="3912" kern="1200">
                <a:solidFill>
                  <a:schemeClr val="dk1"/>
                </a:solidFill>
                <a:latin typeface="+mn-lt"/>
                <a:ea typeface="+mn-ea"/>
                <a:cs typeface="+mn-cs"/>
              </a:defRPr>
            </a:lvl9pPr>
          </a:lstStyle>
          <a:p>
            <a:pPr algn="ctr"/>
            <a:r>
              <a:rPr lang="fr-FR" sz="1800" b="1" dirty="0">
                <a:solidFill>
                  <a:schemeClr val="tx1"/>
                </a:solidFill>
                <a:latin typeface="Times New Roman" pitchFamily="18" charset="0"/>
                <a:cs typeface="Times New Roman" pitchFamily="18" charset="0"/>
              </a:rPr>
              <a:t>Inconvénients </a:t>
            </a:r>
          </a:p>
        </p:txBody>
      </p:sp>
      <p:sp>
        <p:nvSpPr>
          <p:cNvPr id="13" name="Rectangle 12">
            <a:extLst>
              <a:ext uri="{FF2B5EF4-FFF2-40B4-BE49-F238E27FC236}">
                <a16:creationId xmlns:a16="http://schemas.microsoft.com/office/drawing/2014/main" id="{3CA450CF-60D0-40E6-A11F-B06B70542D7C}"/>
              </a:ext>
            </a:extLst>
          </p:cNvPr>
          <p:cNvSpPr/>
          <p:nvPr/>
        </p:nvSpPr>
        <p:spPr>
          <a:xfrm>
            <a:off x="134128" y="1205461"/>
            <a:ext cx="1377538" cy="834705"/>
          </a:xfrm>
          <a:prstGeom prst="rect">
            <a:avLst/>
          </a:prstGeom>
          <a:solidFill>
            <a:schemeClr val="accent5">
              <a:lumMod val="75000"/>
            </a:schemeClr>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TOPOGRAPHIE DU TERRAIN</a:t>
            </a:r>
            <a:endParaRPr lang="en-US" sz="1100" b="1" dirty="0">
              <a:solidFill>
                <a:schemeClr val="tx1"/>
              </a:solidFill>
              <a:latin typeface="Arial Black" panose="020B0A04020102020204" pitchFamily="34" charset="0"/>
            </a:endParaRPr>
          </a:p>
        </p:txBody>
      </p:sp>
      <p:sp>
        <p:nvSpPr>
          <p:cNvPr id="15" name="Rectangle 14">
            <a:extLst>
              <a:ext uri="{FF2B5EF4-FFF2-40B4-BE49-F238E27FC236}">
                <a16:creationId xmlns:a16="http://schemas.microsoft.com/office/drawing/2014/main" id="{3CA450CF-60D0-40E6-A11F-B06B70542D7C}"/>
              </a:ext>
            </a:extLst>
          </p:cNvPr>
          <p:cNvSpPr/>
          <p:nvPr/>
        </p:nvSpPr>
        <p:spPr>
          <a:xfrm>
            <a:off x="109034" y="2669793"/>
            <a:ext cx="1440000" cy="790220"/>
          </a:xfrm>
          <a:prstGeom prst="rect">
            <a:avLst/>
          </a:prstGeom>
          <a:solidFill>
            <a:schemeClr val="accent1"/>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100" b="1" dirty="0">
                <a:solidFill>
                  <a:schemeClr val="tx1"/>
                </a:solidFill>
                <a:latin typeface="Arial Black" panose="020B0A04020102020204" pitchFamily="34" charset="0"/>
              </a:rPr>
              <a:t>LES VUES SUR TERRAIN </a:t>
            </a:r>
            <a:endParaRPr lang="en-US" sz="1100" b="1" dirty="0">
              <a:solidFill>
                <a:schemeClr val="tx1"/>
              </a:solidFill>
              <a:latin typeface="Arial Black" panose="020B0A04020102020204" pitchFamily="34" charset="0"/>
            </a:endParaRPr>
          </a:p>
        </p:txBody>
      </p:sp>
      <p:sp>
        <p:nvSpPr>
          <p:cNvPr id="16" name="Rectangle 15">
            <a:extLst>
              <a:ext uri="{FF2B5EF4-FFF2-40B4-BE49-F238E27FC236}">
                <a16:creationId xmlns:a16="http://schemas.microsoft.com/office/drawing/2014/main" id="{3CA450CF-60D0-40E6-A11F-B06B70542D7C}"/>
              </a:ext>
            </a:extLst>
          </p:cNvPr>
          <p:cNvSpPr/>
          <p:nvPr/>
        </p:nvSpPr>
        <p:spPr>
          <a:xfrm>
            <a:off x="74752" y="4128865"/>
            <a:ext cx="1555667" cy="1027813"/>
          </a:xfrm>
          <a:prstGeom prst="rect">
            <a:avLst/>
          </a:prstGeom>
          <a:solidFill>
            <a:srgbClr val="0070C0"/>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1600" b="1" dirty="0">
                <a:solidFill>
                  <a:schemeClr val="tx1"/>
                </a:solidFill>
                <a:latin typeface="Arial Black" panose="020B0A04020102020204" pitchFamily="34" charset="0"/>
              </a:rPr>
              <a:t>SYNTHÈSE</a:t>
            </a:r>
            <a:r>
              <a:rPr lang="fr-FR" sz="1100" b="1" dirty="0">
                <a:solidFill>
                  <a:schemeClr val="tx1"/>
                </a:solidFill>
                <a:latin typeface="Arial Black" panose="020B0A04020102020204" pitchFamily="34" charset="0"/>
              </a:rPr>
              <a:t> </a:t>
            </a:r>
            <a:endParaRPr lang="en-US" sz="1100" b="1" dirty="0">
              <a:solidFill>
                <a:schemeClr val="tx1"/>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5358C09-5821-4CC7-AB56-F49CB2274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a:off x="-1524" y="-33090"/>
            <a:ext cx="12191996" cy="6858000"/>
          </a:xfrm>
          <a:prstGeom prst="rect">
            <a:avLst/>
          </a:prstGeom>
          <a:solidFill>
            <a:srgbClr val="F2F2F2">
              <a:alpha val="27843"/>
            </a:srgb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8" name="Rectangle 6"/>
          <p:cNvSpPr/>
          <p:nvPr/>
        </p:nvSpPr>
        <p:spPr>
          <a:xfrm>
            <a:off x="2926080" y="2487292"/>
            <a:ext cx="9267444" cy="769441"/>
          </a:xfrm>
          <a:prstGeom prst="rect">
            <a:avLst/>
          </a:prstGeom>
          <a:solidFill>
            <a:schemeClr val="bg1"/>
          </a:solidFill>
          <a:ln w="38100" cap="flat">
            <a:solidFill>
              <a:schemeClr val="tx1"/>
            </a:solidFill>
            <a:prstDash val="solid"/>
          </a:ln>
        </p:spPr>
        <p:txBody>
          <a:bodyPr vert="horz" wrap="square" lIns="91440" tIns="45720" rIns="91440" bIns="45720" anchor="t" anchorCtr="1" compatLnSpc="1">
            <a:sp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0" cap="none" spc="0" baseline="0" dirty="0">
                <a:solidFill>
                  <a:srgbClr val="181717"/>
                </a:solidFill>
                <a:uFillTx/>
                <a:latin typeface="Times New Roman" pitchFamily="18"/>
                <a:ea typeface=""/>
                <a:cs typeface="Times New Roman" pitchFamily="18"/>
              </a:rPr>
              <a:t>APPROCHE </a:t>
            </a:r>
            <a:r>
              <a:rPr lang="fr-FR" sz="4400" b="1" kern="0" dirty="0">
                <a:solidFill>
                  <a:srgbClr val="181717"/>
                </a:solidFill>
                <a:latin typeface="Times New Roman" pitchFamily="18"/>
                <a:ea typeface=""/>
                <a:cs typeface="Times New Roman" pitchFamily="18"/>
              </a:rPr>
              <a:t>PROGRAMMATIQUE</a:t>
            </a:r>
            <a:endParaRPr lang="fr-FR" sz="4400" b="1" i="0" u="none" strike="noStrike" kern="0" cap="none" spc="0" baseline="0" dirty="0">
              <a:solidFill>
                <a:srgbClr val="181717"/>
              </a:solidFill>
              <a:uFillTx/>
              <a:latin typeface="Times New Roman" pitchFamily="18"/>
              <a:ea typeface=""/>
              <a:cs typeface="Times New Roman" pitchFamily="18"/>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t>42</a:t>
            </a:fld>
            <a:endParaRPr lang="en-US" dirty="0">
              <a:solidFill>
                <a:srgbClr val="000000"/>
              </a:solidFill>
            </a:endParaRPr>
          </a:p>
        </p:txBody>
      </p:sp>
    </p:spTree>
    <p:extLst>
      <p:ext uri="{BB962C8B-B14F-4D97-AF65-F5344CB8AC3E}">
        <p14:creationId xmlns:p14="http://schemas.microsoft.com/office/powerpoint/2010/main" val="362000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8" name="Rectangle 27">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grpSp>
        <p:nvGrpSpPr>
          <p:cNvPr id="3" name="Group 2"/>
          <p:cNvGrpSpPr/>
          <p:nvPr/>
        </p:nvGrpSpPr>
        <p:grpSpPr>
          <a:xfrm>
            <a:off x="2151514" y="759985"/>
            <a:ext cx="1180994" cy="1264794"/>
            <a:chOff x="368188" y="40318"/>
            <a:chExt cx="1180994" cy="1264794"/>
          </a:xfrm>
        </p:grpSpPr>
        <p:sp>
          <p:nvSpPr>
            <p:cNvPr id="25" name="Chevron 24"/>
            <p:cNvSpPr/>
            <p:nvPr/>
          </p:nvSpPr>
          <p:spPr>
            <a:xfrm rot="5400000">
              <a:off x="326288" y="82218"/>
              <a:ext cx="1264794" cy="1180994"/>
            </a:xfrm>
            <a:prstGeom prst="chevron">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4"/>
            <p:cNvSpPr txBox="1"/>
            <p:nvPr/>
          </p:nvSpPr>
          <p:spPr>
            <a:xfrm>
              <a:off x="368188" y="630815"/>
              <a:ext cx="1180994" cy="83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300000"/>
                </a:lnSpc>
                <a:spcBef>
                  <a:spcPct val="0"/>
                </a:spcBef>
                <a:spcAft>
                  <a:spcPts val="0"/>
                </a:spcAft>
                <a:buClrTx/>
                <a:buSzTx/>
                <a:buFontTx/>
                <a:buNone/>
                <a:tabLst/>
                <a:defRPr/>
              </a:pPr>
              <a:r>
                <a:rPr lang="fr-FR" sz="1200" b="1" u="sng" kern="1200" dirty="0">
                  <a:solidFill>
                    <a:schemeClr val="tx1"/>
                  </a:solidFill>
                  <a:effectLst/>
                  <a:latin typeface="Arial Black" panose="020B0A04020102020204" pitchFamily="34" charset="0"/>
                </a:rPr>
                <a:t>QUOI ?</a:t>
              </a:r>
              <a:endParaRPr lang="fr-FR" sz="1200" b="1" u="sng" kern="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p:txBody>
        </p:sp>
      </p:grpSp>
      <p:grpSp>
        <p:nvGrpSpPr>
          <p:cNvPr id="4" name="Group 3"/>
          <p:cNvGrpSpPr/>
          <p:nvPr/>
        </p:nvGrpSpPr>
        <p:grpSpPr>
          <a:xfrm>
            <a:off x="3699384" y="916305"/>
            <a:ext cx="6325273" cy="648456"/>
            <a:chOff x="1931886" y="127366"/>
            <a:chExt cx="6325273" cy="648456"/>
          </a:xfrm>
        </p:grpSpPr>
        <p:sp>
          <p:nvSpPr>
            <p:cNvPr id="23" name="Round Same Side Corner Rectangle 22"/>
            <p:cNvSpPr/>
            <p:nvPr/>
          </p:nvSpPr>
          <p:spPr>
            <a:xfrm rot="5400000">
              <a:off x="4770295" y="-2711043"/>
              <a:ext cx="648456" cy="632527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 Same Side Corner Rectangle 6"/>
            <p:cNvSpPr txBox="1"/>
            <p:nvPr/>
          </p:nvSpPr>
          <p:spPr>
            <a:xfrm>
              <a:off x="1931887" y="159020"/>
              <a:ext cx="6293618" cy="5851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Char char="••"/>
                <a:tabLst/>
                <a:defRPr/>
              </a:pPr>
              <a:r>
                <a:rPr lang="fr-FR" sz="1600" b="1" kern="1200" dirty="0">
                  <a:effectLst/>
                  <a:latin typeface="Book Antiqua" panose="02040602050305030304" pitchFamily="18" charset="0"/>
                </a:rPr>
                <a:t>Projeter un </a:t>
              </a:r>
              <a:r>
                <a:rPr lang="fr-FR" sz="1600" b="1" dirty="0">
                  <a:latin typeface="Book Antiqua" panose="02040602050305030304" pitchFamily="18" charset="0"/>
                </a:rPr>
                <a:t>équipement du COWORKING dans la ville de </a:t>
              </a:r>
              <a:r>
                <a:rPr lang="fr-FR" sz="1600" b="1" dirty="0" err="1">
                  <a:latin typeface="Book Antiqua" panose="02040602050305030304" pitchFamily="18" charset="0"/>
                </a:rPr>
                <a:t>Remchi</a:t>
              </a:r>
              <a:r>
                <a:rPr lang="fr-FR" sz="1600" b="1" kern="1200" dirty="0">
                  <a:effectLst/>
                  <a:latin typeface="Book Antiqua" panose="02040602050305030304" pitchFamily="18" charset="0"/>
                </a:rPr>
                <a:t>.</a:t>
              </a:r>
              <a:endParaRPr lang="fr-FR" sz="1600" b="1" kern="1200" dirty="0">
                <a:effectLst/>
                <a:latin typeface="Book Antiqua" panose="02040602050305030304" pitchFamily="18" charset="0"/>
                <a:ea typeface="Calibri" panose="020F0502020204030204" pitchFamily="34" charset="0"/>
                <a:cs typeface="Arial" panose="020B0604020202020204" pitchFamily="34" charset="0"/>
              </a:endParaRPr>
            </a:p>
          </p:txBody>
        </p:sp>
      </p:grpSp>
      <p:grpSp>
        <p:nvGrpSpPr>
          <p:cNvPr id="5" name="Group 4"/>
          <p:cNvGrpSpPr/>
          <p:nvPr/>
        </p:nvGrpSpPr>
        <p:grpSpPr>
          <a:xfrm>
            <a:off x="2151514" y="2009962"/>
            <a:ext cx="1162340" cy="1264794"/>
            <a:chOff x="368188" y="1290295"/>
            <a:chExt cx="1162340" cy="1264794"/>
          </a:xfrm>
        </p:grpSpPr>
        <p:sp>
          <p:nvSpPr>
            <p:cNvPr id="21" name="Chevron 20"/>
            <p:cNvSpPr/>
            <p:nvPr/>
          </p:nvSpPr>
          <p:spPr>
            <a:xfrm rot="5400000">
              <a:off x="316961" y="1341522"/>
              <a:ext cx="1264794" cy="1162340"/>
            </a:xfrm>
            <a:prstGeom prst="chevron">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hevron 8"/>
            <p:cNvSpPr txBox="1"/>
            <p:nvPr/>
          </p:nvSpPr>
          <p:spPr>
            <a:xfrm>
              <a:off x="368188" y="1761248"/>
              <a:ext cx="1162340" cy="1024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50000"/>
                </a:lnSpc>
                <a:spcBef>
                  <a:spcPct val="0"/>
                </a:spcBef>
                <a:spcAft>
                  <a:spcPts val="0"/>
                </a:spcAft>
                <a:buClrTx/>
                <a:buSzTx/>
                <a:buFontTx/>
                <a:buNone/>
                <a:tabLst/>
                <a:defRPr/>
              </a:pPr>
              <a:endParaRPr lang="fr-FR" sz="1200" b="1" u="sng" kern="1200" dirty="0">
                <a:solidFill>
                  <a:schemeClr val="tx1"/>
                </a:solidFill>
                <a:effectLst/>
                <a:latin typeface="Arial Black" panose="020B0A04020102020204" pitchFamily="34" charset="0"/>
              </a:endParaRPr>
            </a:p>
            <a:p>
              <a:pPr marL="0" marR="0" lvl="0" indent="0" algn="ctr" defTabSz="914400" eaLnBrk="1" fontAlgn="auto" latinLnBrk="0" hangingPunct="1">
                <a:lnSpc>
                  <a:spcPct val="150000"/>
                </a:lnSpc>
                <a:spcBef>
                  <a:spcPct val="0"/>
                </a:spcBef>
                <a:spcAft>
                  <a:spcPts val="0"/>
                </a:spcAft>
                <a:buClrTx/>
                <a:buSzTx/>
                <a:buFontTx/>
                <a:buNone/>
                <a:tabLst/>
                <a:defRPr/>
              </a:pPr>
              <a:r>
                <a:rPr lang="fr-FR" sz="1200" b="1" u="sng" kern="1200" dirty="0">
                  <a:solidFill>
                    <a:schemeClr val="tx1"/>
                  </a:solidFill>
                  <a:effectLst/>
                  <a:latin typeface="Arial Black" panose="020B0A04020102020204" pitchFamily="34" charset="0"/>
                </a:rPr>
                <a:t>OU ?</a:t>
              </a:r>
              <a:endParaRPr lang="fr-FR" sz="1200" b="1" u="sng" kern="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p:txBody>
        </p:sp>
      </p:grpSp>
      <p:grpSp>
        <p:nvGrpSpPr>
          <p:cNvPr id="6" name="Group 5"/>
          <p:cNvGrpSpPr/>
          <p:nvPr/>
        </p:nvGrpSpPr>
        <p:grpSpPr>
          <a:xfrm>
            <a:off x="3728274" y="2245567"/>
            <a:ext cx="6267496" cy="468351"/>
            <a:chOff x="1934542" y="1356960"/>
            <a:chExt cx="6267496" cy="468351"/>
          </a:xfrm>
        </p:grpSpPr>
        <p:sp>
          <p:nvSpPr>
            <p:cNvPr id="19" name="Round Same Side Corner Rectangle 18"/>
            <p:cNvSpPr/>
            <p:nvPr/>
          </p:nvSpPr>
          <p:spPr>
            <a:xfrm rot="5400000">
              <a:off x="4834114" y="-1542612"/>
              <a:ext cx="468351" cy="626749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10"/>
            <p:cNvSpPr txBox="1"/>
            <p:nvPr/>
          </p:nvSpPr>
          <p:spPr>
            <a:xfrm>
              <a:off x="1934542" y="1379823"/>
              <a:ext cx="6244633" cy="422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Char char="••"/>
                <a:tabLst/>
                <a:defRPr/>
              </a:pPr>
              <a:r>
                <a:rPr lang="fr-FR" sz="1600" b="1" kern="1200" dirty="0">
                  <a:effectLst/>
                  <a:latin typeface="Book Antiqua" panose="02040602050305030304" pitchFamily="18" charset="0"/>
                </a:rPr>
                <a:t>La wilaya de Tlemcen, commune </a:t>
              </a:r>
              <a:r>
                <a:rPr lang="fr-FR" sz="1600" b="1" dirty="0" err="1">
                  <a:latin typeface="Book Antiqua" panose="02040602050305030304" pitchFamily="18" charset="0"/>
                </a:rPr>
                <a:t>Remchi</a:t>
              </a:r>
              <a:r>
                <a:rPr lang="fr-FR" sz="1600" b="1" kern="1200" dirty="0">
                  <a:effectLst/>
                  <a:latin typeface="Book Antiqua" panose="02040602050305030304" pitchFamily="18" charset="0"/>
                </a:rPr>
                <a:t>.</a:t>
              </a:r>
            </a:p>
          </p:txBody>
        </p:sp>
      </p:grpSp>
      <p:grpSp>
        <p:nvGrpSpPr>
          <p:cNvPr id="7" name="Group 6"/>
          <p:cNvGrpSpPr/>
          <p:nvPr/>
        </p:nvGrpSpPr>
        <p:grpSpPr>
          <a:xfrm>
            <a:off x="2095279" y="3336493"/>
            <a:ext cx="1209053" cy="1264794"/>
            <a:chOff x="354535" y="2468298"/>
            <a:chExt cx="1209053" cy="1264794"/>
          </a:xfrm>
        </p:grpSpPr>
        <p:sp>
          <p:nvSpPr>
            <p:cNvPr id="17" name="Chevron 16"/>
            <p:cNvSpPr/>
            <p:nvPr/>
          </p:nvSpPr>
          <p:spPr>
            <a:xfrm rot="5400000">
              <a:off x="319838" y="2502995"/>
              <a:ext cx="1264794" cy="1195399"/>
            </a:xfrm>
            <a:prstGeom prst="chevron">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12"/>
            <p:cNvSpPr txBox="1"/>
            <p:nvPr/>
          </p:nvSpPr>
          <p:spPr>
            <a:xfrm>
              <a:off x="368189" y="3146526"/>
              <a:ext cx="1195399" cy="69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200000"/>
                </a:lnSpc>
                <a:spcBef>
                  <a:spcPct val="0"/>
                </a:spcBef>
                <a:spcAft>
                  <a:spcPts val="0"/>
                </a:spcAft>
                <a:buClrTx/>
                <a:buSzTx/>
                <a:buFontTx/>
                <a:buNone/>
                <a:tabLst/>
                <a:defRPr/>
              </a:pPr>
              <a:r>
                <a:rPr lang="fr-FR" sz="1200" b="1" u="sng" kern="1200" dirty="0">
                  <a:solidFill>
                    <a:schemeClr val="tx1"/>
                  </a:solidFill>
                  <a:effectLst/>
                  <a:latin typeface="Arial Black" panose="020B0A04020102020204" pitchFamily="34" charset="0"/>
                </a:rPr>
                <a:t>POUR QUI ?</a:t>
              </a:r>
              <a:endParaRPr lang="fr-FR" sz="1200" b="1" u="sng" kern="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p:txBody>
        </p:sp>
      </p:grpSp>
      <p:grpSp>
        <p:nvGrpSpPr>
          <p:cNvPr id="8" name="Group 7"/>
          <p:cNvGrpSpPr/>
          <p:nvPr/>
        </p:nvGrpSpPr>
        <p:grpSpPr>
          <a:xfrm>
            <a:off x="3629642" y="3173767"/>
            <a:ext cx="6325274" cy="983105"/>
            <a:chOff x="1978555" y="2319837"/>
            <a:chExt cx="6133522" cy="1280093"/>
          </a:xfrm>
        </p:grpSpPr>
        <p:sp>
          <p:nvSpPr>
            <p:cNvPr id="15" name="Round Same Side Corner Rectangle 14"/>
            <p:cNvSpPr/>
            <p:nvPr/>
          </p:nvSpPr>
          <p:spPr>
            <a:xfrm rot="5400000">
              <a:off x="4405269" y="-106877"/>
              <a:ext cx="1280093" cy="613352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 Same Side Corner Rectangle 14"/>
            <p:cNvSpPr txBox="1"/>
            <p:nvPr/>
          </p:nvSpPr>
          <p:spPr>
            <a:xfrm>
              <a:off x="1978555" y="2382326"/>
              <a:ext cx="6071033" cy="11551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285750" lvl="0" indent="-285750" algn="ctr">
                <a:lnSpc>
                  <a:spcPct val="150000"/>
                </a:lnSpc>
                <a:buFont typeface="Arial" panose="020B0604020202020204" pitchFamily="34" charset="0"/>
                <a:buChar char="•"/>
              </a:pPr>
              <a:r>
                <a:rPr lang="en-US" sz="1600" b="1" dirty="0">
                  <a:latin typeface="Book Antiqua" panose="02040602050305030304" pitchFamily="18" charset="0"/>
                </a:rPr>
                <a:t>Les usages et les utilisateurs :</a:t>
              </a:r>
              <a:r>
                <a:rPr lang="fr-FR" sz="1600" b="1" dirty="0">
                  <a:latin typeface="Book Antiqua" panose="02040602050305030304" pitchFamily="18" charset="0"/>
                </a:rPr>
                <a:t>travailleurs, visiteurs ou contrôleurs</a:t>
              </a:r>
              <a:r>
                <a:rPr lang="en-US" sz="1600" b="1" dirty="0">
                  <a:latin typeface="Book Antiqua" panose="02040602050305030304" pitchFamily="18" charset="0"/>
                </a:rPr>
                <a:t> </a:t>
              </a:r>
              <a:endParaRPr lang="fr-FR" sz="1600" b="1" dirty="0">
                <a:latin typeface="Book Antiqua" panose="02040602050305030304" pitchFamily="18" charset="0"/>
              </a:endParaRPr>
            </a:p>
          </p:txBody>
        </p:sp>
      </p:grpSp>
      <p:grpSp>
        <p:nvGrpSpPr>
          <p:cNvPr id="9" name="Group 8"/>
          <p:cNvGrpSpPr/>
          <p:nvPr/>
        </p:nvGrpSpPr>
        <p:grpSpPr>
          <a:xfrm>
            <a:off x="2151514" y="4833221"/>
            <a:ext cx="1109680" cy="1264794"/>
            <a:chOff x="368188" y="4113554"/>
            <a:chExt cx="1109680" cy="1264794"/>
          </a:xfrm>
        </p:grpSpPr>
        <p:sp>
          <p:nvSpPr>
            <p:cNvPr id="13" name="Chevron 12"/>
            <p:cNvSpPr/>
            <p:nvPr/>
          </p:nvSpPr>
          <p:spPr>
            <a:xfrm rot="5400000">
              <a:off x="290631" y="4191111"/>
              <a:ext cx="1264794" cy="1109679"/>
            </a:xfrm>
            <a:prstGeom prst="chevron">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16"/>
            <p:cNvSpPr txBox="1"/>
            <p:nvPr/>
          </p:nvSpPr>
          <p:spPr>
            <a:xfrm>
              <a:off x="368189" y="4668394"/>
              <a:ext cx="1109679" cy="155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200000"/>
                </a:lnSpc>
                <a:spcBef>
                  <a:spcPct val="0"/>
                </a:spcBef>
                <a:spcAft>
                  <a:spcPts val="0"/>
                </a:spcAft>
                <a:buClrTx/>
                <a:buSzTx/>
                <a:buFontTx/>
                <a:buNone/>
                <a:tabLst/>
                <a:defRPr/>
              </a:pPr>
              <a:r>
                <a:rPr lang="fr-FR" sz="1200" b="1" u="sng" kern="1200" dirty="0">
                  <a:solidFill>
                    <a:schemeClr val="tx1"/>
                  </a:solidFill>
                  <a:effectLst/>
                  <a:latin typeface="Arial Black" panose="020B0A04020102020204" pitchFamily="34" charset="0"/>
                </a:rPr>
                <a:t>POURQUOI ?</a:t>
              </a:r>
              <a:endParaRPr lang="fr-FR" sz="1200" b="1" u="sng" kern="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3662866" y="4390585"/>
            <a:ext cx="6258823" cy="1736528"/>
            <a:chOff x="1920351" y="4322273"/>
            <a:chExt cx="6258823" cy="610621"/>
          </a:xfrm>
        </p:grpSpPr>
        <p:sp>
          <p:nvSpPr>
            <p:cNvPr id="11" name="Round Same Side Corner Rectangle 10"/>
            <p:cNvSpPr/>
            <p:nvPr/>
          </p:nvSpPr>
          <p:spPr>
            <a:xfrm rot="5400000">
              <a:off x="4744452" y="1498172"/>
              <a:ext cx="610621" cy="625882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 Same Side Corner Rectangle 18"/>
            <p:cNvSpPr txBox="1"/>
            <p:nvPr/>
          </p:nvSpPr>
          <p:spPr>
            <a:xfrm>
              <a:off x="1920353" y="4369090"/>
              <a:ext cx="6177200" cy="563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ctr" defTabSz="711200">
                <a:lnSpc>
                  <a:spcPct val="90000"/>
                </a:lnSpc>
                <a:spcBef>
                  <a:spcPct val="0"/>
                </a:spcBef>
                <a:spcAft>
                  <a:spcPct val="15000"/>
                </a:spcAft>
                <a:buChar char="••"/>
              </a:pPr>
              <a:r>
                <a:rPr lang="fr-FR" sz="1600" b="1" dirty="0">
                  <a:latin typeface="Book Antiqua" panose="02040602050305030304" pitchFamily="18" charset="0"/>
                </a:rPr>
                <a:t>Répondre aux besoins conceptuels et spatiaux.</a:t>
              </a:r>
            </a:p>
            <a:p>
              <a:pPr marL="285750" lvl="0" indent="-285750" algn="ctr">
                <a:buFont typeface="Arial" panose="020B0604020202020204" pitchFamily="34" charset="0"/>
                <a:buChar char="•"/>
              </a:pPr>
              <a:r>
                <a:rPr lang="fr-FR" sz="1600" b="1" dirty="0">
                  <a:latin typeface="Book Antiqua" panose="02040602050305030304" pitchFamily="18" charset="0"/>
                </a:rPr>
                <a:t>Avoir une image acceptable pour la ville.</a:t>
              </a:r>
            </a:p>
            <a:p>
              <a:pPr marL="285750" lvl="0" indent="-285750" algn="ctr">
                <a:buFont typeface="Arial" panose="020B0604020202020204" pitchFamily="34" charset="0"/>
                <a:buChar char="•"/>
              </a:pPr>
              <a:r>
                <a:rPr lang="fr-FR" sz="1600" b="1" dirty="0">
                  <a:latin typeface="Book Antiqua" panose="02040602050305030304" pitchFamily="18" charset="0"/>
                </a:rPr>
                <a:t>Renforcer la vie communautaire.</a:t>
              </a:r>
            </a:p>
            <a:p>
              <a:pPr marL="285750" lvl="0" indent="-285750" algn="ctr">
                <a:buFont typeface="Arial" panose="020B0604020202020204" pitchFamily="34" charset="0"/>
                <a:buChar char="•"/>
              </a:pPr>
              <a:r>
                <a:rPr lang="fr-FR" sz="1600" b="1" dirty="0">
                  <a:latin typeface="Book Antiqua" panose="02040602050305030304" pitchFamily="18" charset="0"/>
                </a:rPr>
                <a:t>Concevoir un équipement administratif, sain et confortable.</a:t>
              </a:r>
            </a:p>
            <a:p>
              <a:pPr marL="285750" lvl="0" indent="-285750" algn="ctr">
                <a:buFont typeface="Arial" panose="020B0604020202020204" pitchFamily="34" charset="0"/>
                <a:buChar char="•"/>
              </a:pPr>
              <a:r>
                <a:rPr lang="fr-FR" sz="1600" b="1" dirty="0">
                  <a:latin typeface="Book Antiqua" panose="02040602050305030304" pitchFamily="18" charset="0"/>
                </a:rPr>
                <a:t>pour revitaliser et participer au développement local de la région.</a:t>
              </a:r>
            </a:p>
            <a:p>
              <a:pPr marL="171450" lvl="1" indent="-171450" algn="ctr" defTabSz="711200">
                <a:lnSpc>
                  <a:spcPct val="90000"/>
                </a:lnSpc>
                <a:spcBef>
                  <a:spcPct val="0"/>
                </a:spcBef>
                <a:spcAft>
                  <a:spcPct val="15000"/>
                </a:spcAft>
                <a:buChar char="••"/>
              </a:pPr>
              <a:endParaRPr lang="fr-FR" sz="1600" b="1" dirty="0">
                <a:latin typeface="Book Antiqua" panose="02040602050305030304" pitchFamily="18" charset="0"/>
              </a:endParaRPr>
            </a:p>
          </p:txBody>
        </p:sp>
      </p:grpSp>
      <p:sp>
        <p:nvSpPr>
          <p:cNvPr id="29" name="Rectangle 28">
            <a:extLst>
              <a:ext uri="{FF2B5EF4-FFF2-40B4-BE49-F238E27FC236}">
                <a16:creationId xmlns:a16="http://schemas.microsoft.com/office/drawing/2014/main" id="{29F056F4-CE7C-45FC-AB14-21AD6138D9DC}"/>
              </a:ext>
            </a:extLst>
          </p:cNvPr>
          <p:cNvSpPr/>
          <p:nvPr/>
        </p:nvSpPr>
        <p:spPr>
          <a:xfrm>
            <a:off x="94133" y="1091049"/>
            <a:ext cx="1690506" cy="1154517"/>
          </a:xfrm>
          <a:prstGeom prst="rect">
            <a:avLst/>
          </a:prstGeom>
          <a:solidFill>
            <a:schemeClr val="accent2"/>
          </a:solidFill>
          <a:ln w="38100">
            <a:solidFill>
              <a:srgbClr val="000000"/>
            </a:solidFill>
          </a:ln>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ELABORATION DU PROGRAMME</a:t>
            </a:r>
          </a:p>
        </p:txBody>
      </p:sp>
      <p:sp>
        <p:nvSpPr>
          <p:cNvPr id="30" name="Rectangle 29">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31" name="Rectangle 30">
            <a:extLst>
              <a:ext uri="{FF2B5EF4-FFF2-40B4-BE49-F238E27FC236}">
                <a16:creationId xmlns:a16="http://schemas.microsoft.com/office/drawing/2014/main" id="{29F056F4-CE7C-45FC-AB14-21AD6138D9DC}"/>
              </a:ext>
            </a:extLst>
          </p:cNvPr>
          <p:cNvSpPr/>
          <p:nvPr/>
        </p:nvSpPr>
        <p:spPr>
          <a:xfrm>
            <a:off x="108475" y="4049418"/>
            <a:ext cx="1440000" cy="783802"/>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PROGRAMME GENERAL</a:t>
            </a:r>
          </a:p>
        </p:txBody>
      </p:sp>
      <p:sp>
        <p:nvSpPr>
          <p:cNvPr id="35" name="Rectangle 34">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sp>
        <p:nvSpPr>
          <p:cNvPr id="36" name="Rounded Rectangle 35"/>
          <p:cNvSpPr/>
          <p:nvPr/>
        </p:nvSpPr>
        <p:spPr>
          <a:xfrm>
            <a:off x="943240" y="104478"/>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
        <p:nvSpPr>
          <p:cNvPr id="37" name="Rounded Rectangle 36"/>
          <p:cNvSpPr/>
          <p:nvPr/>
        </p:nvSpPr>
        <p:spPr>
          <a:xfrm>
            <a:off x="5616742" y="123148"/>
            <a:ext cx="5064702" cy="55418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ELABORATION DU PROGRAMME</a:t>
            </a:r>
          </a:p>
        </p:txBody>
      </p:sp>
    </p:spTree>
    <p:extLst>
      <p:ext uri="{BB962C8B-B14F-4D97-AF65-F5344CB8AC3E}">
        <p14:creationId xmlns:p14="http://schemas.microsoft.com/office/powerpoint/2010/main" val="31007579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1218721" y="269590"/>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
        <p:nvSpPr>
          <p:cNvPr id="6" name="Rounded Rectangle 5"/>
          <p:cNvSpPr/>
          <p:nvPr/>
        </p:nvSpPr>
        <p:spPr>
          <a:xfrm>
            <a:off x="5892223" y="288260"/>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PROGRAMME GÉNÉRAL </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8" name="Rectangle 7">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9" name="Rectangle 8">
            <a:extLst>
              <a:ext uri="{FF2B5EF4-FFF2-40B4-BE49-F238E27FC236}">
                <a16:creationId xmlns:a16="http://schemas.microsoft.com/office/drawing/2014/main" id="{29F056F4-CE7C-45FC-AB14-21AD6138D9DC}"/>
              </a:ext>
            </a:extLst>
          </p:cNvPr>
          <p:cNvSpPr/>
          <p:nvPr/>
        </p:nvSpPr>
        <p:spPr>
          <a:xfrm>
            <a:off x="75630" y="3823856"/>
            <a:ext cx="1713981" cy="1177635"/>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PROGRAMME GENERAL</a:t>
            </a:r>
          </a:p>
        </p:txBody>
      </p:sp>
      <p:sp>
        <p:nvSpPr>
          <p:cNvPr id="10" name="Rectangle 9">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graphicFrame>
        <p:nvGraphicFramePr>
          <p:cNvPr id="12" name="Table 11"/>
          <p:cNvGraphicFramePr>
            <a:graphicFrameLocks noGrp="1"/>
          </p:cNvGraphicFramePr>
          <p:nvPr>
            <p:extLst>
              <p:ext uri="{D42A27DB-BD31-4B8C-83A1-F6EECF244321}">
                <p14:modId xmlns:p14="http://schemas.microsoft.com/office/powerpoint/2010/main" val="838905080"/>
              </p:ext>
            </p:extLst>
          </p:nvPr>
        </p:nvGraphicFramePr>
        <p:xfrm>
          <a:off x="2397213" y="1528495"/>
          <a:ext cx="8559712" cy="4476240"/>
        </p:xfrm>
        <a:graphic>
          <a:graphicData uri="http://schemas.openxmlformats.org/drawingml/2006/table">
            <a:tbl>
              <a:tblPr firstRow="1" firstCol="1" bandRow="1">
                <a:tableStyleId>{5940675A-B579-460E-94D1-54222C63F5DA}</a:tableStyleId>
              </a:tblPr>
              <a:tblGrid>
                <a:gridCol w="1403705">
                  <a:extLst>
                    <a:ext uri="{9D8B030D-6E8A-4147-A177-3AD203B41FA5}">
                      <a16:colId xmlns:a16="http://schemas.microsoft.com/office/drawing/2014/main" val="2979820736"/>
                    </a:ext>
                  </a:extLst>
                </a:gridCol>
                <a:gridCol w="1576213">
                  <a:extLst>
                    <a:ext uri="{9D8B030D-6E8A-4147-A177-3AD203B41FA5}">
                      <a16:colId xmlns:a16="http://schemas.microsoft.com/office/drawing/2014/main" val="3773643147"/>
                    </a:ext>
                  </a:extLst>
                </a:gridCol>
                <a:gridCol w="1484267">
                  <a:extLst>
                    <a:ext uri="{9D8B030D-6E8A-4147-A177-3AD203B41FA5}">
                      <a16:colId xmlns:a16="http://schemas.microsoft.com/office/drawing/2014/main" val="2326995862"/>
                    </a:ext>
                  </a:extLst>
                </a:gridCol>
                <a:gridCol w="1737337">
                  <a:extLst>
                    <a:ext uri="{9D8B030D-6E8A-4147-A177-3AD203B41FA5}">
                      <a16:colId xmlns:a16="http://schemas.microsoft.com/office/drawing/2014/main" val="3740880497"/>
                    </a:ext>
                  </a:extLst>
                </a:gridCol>
                <a:gridCol w="903611">
                  <a:extLst>
                    <a:ext uri="{9D8B030D-6E8A-4147-A177-3AD203B41FA5}">
                      <a16:colId xmlns:a16="http://schemas.microsoft.com/office/drawing/2014/main" val="2345124728"/>
                    </a:ext>
                  </a:extLst>
                </a:gridCol>
                <a:gridCol w="1454579">
                  <a:extLst>
                    <a:ext uri="{9D8B030D-6E8A-4147-A177-3AD203B41FA5}">
                      <a16:colId xmlns:a16="http://schemas.microsoft.com/office/drawing/2014/main" val="2861821308"/>
                    </a:ext>
                  </a:extLst>
                </a:gridCol>
              </a:tblGrid>
              <a:tr h="374446">
                <a:tc>
                  <a:txBody>
                    <a:bodyPr/>
                    <a:lstStyle/>
                    <a:p>
                      <a:pPr>
                        <a:lnSpc>
                          <a:spcPct val="107000"/>
                        </a:lnSpc>
                        <a:spcAft>
                          <a:spcPts val="0"/>
                        </a:spcAft>
                      </a:pPr>
                      <a:r>
                        <a:rPr lang="fr-FR" sz="1400" b="1" dirty="0">
                          <a:solidFill>
                            <a:srgbClr val="FF0000"/>
                          </a:solidFill>
                          <a:effectLst/>
                        </a:rPr>
                        <a:t>Fonction principale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b="1" dirty="0">
                          <a:solidFill>
                            <a:srgbClr val="FF0000"/>
                          </a:solidFill>
                          <a:effectLst/>
                        </a:rPr>
                        <a:t>Fonction secondaire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b="1" dirty="0">
                          <a:solidFill>
                            <a:srgbClr val="FF0000"/>
                          </a:solidFill>
                          <a:effectLst/>
                        </a:rPr>
                        <a:t>Espace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b="1" dirty="0">
                          <a:solidFill>
                            <a:srgbClr val="FF0000"/>
                          </a:solidFill>
                          <a:effectLst/>
                        </a:rPr>
                        <a:t>Sous espace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b="1" dirty="0">
                          <a:solidFill>
                            <a:srgbClr val="FF0000"/>
                          </a:solidFill>
                          <a:effectLst/>
                        </a:rPr>
                        <a:t>Surface m²</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b="1" dirty="0">
                          <a:solidFill>
                            <a:srgbClr val="FF0000"/>
                          </a:solidFill>
                          <a:effectLst/>
                        </a:rPr>
                        <a:t>Surface globale m²</a:t>
                      </a:r>
                    </a:p>
                  </a:txBody>
                  <a:tcPr marL="68368" marR="68368" marT="0" marB="0"/>
                </a:tc>
                <a:extLst>
                  <a:ext uri="{0D108BD9-81ED-4DB2-BD59-A6C34878D82A}">
                    <a16:rowId xmlns:a16="http://schemas.microsoft.com/office/drawing/2014/main" val="1751264738"/>
                  </a:ext>
                </a:extLst>
              </a:tr>
              <a:tr h="1254485">
                <a:tc>
                  <a:txBody>
                    <a:bodyPr/>
                    <a:lstStyle/>
                    <a:p>
                      <a:pPr>
                        <a:lnSpc>
                          <a:spcPct val="107000"/>
                        </a:lnSpc>
                        <a:spcAft>
                          <a:spcPts val="0"/>
                        </a:spcAft>
                      </a:pPr>
                      <a:r>
                        <a:rPr lang="fr-FR" sz="1400" b="1" dirty="0">
                          <a:solidFill>
                            <a:srgbClr val="FF0000"/>
                          </a:solidFill>
                          <a:effectLst/>
                        </a:rPr>
                        <a:t>Accueil</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Orientation</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Hall d’accueil</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a:effectLst/>
                        </a:rPr>
                        <a:t>-Réception.</a:t>
                      </a:r>
                    </a:p>
                    <a:p>
                      <a:pPr>
                        <a:lnSpc>
                          <a:spcPct val="107000"/>
                        </a:lnSpc>
                        <a:spcAft>
                          <a:spcPts val="0"/>
                        </a:spcAft>
                      </a:pPr>
                      <a:r>
                        <a:rPr lang="fr-FR" sz="1400">
                          <a:effectLst/>
                        </a:rPr>
                        <a:t>-Espace d’attente</a:t>
                      </a:r>
                    </a:p>
                    <a:p>
                      <a:pPr>
                        <a:lnSpc>
                          <a:spcPct val="107000"/>
                        </a:lnSpc>
                        <a:spcAft>
                          <a:spcPts val="0"/>
                        </a:spcAft>
                      </a:pPr>
                      <a:r>
                        <a:rPr lang="fr-FR" sz="1400">
                          <a:effectLst/>
                        </a:rPr>
                        <a:t>-Bureau de la surveillance.</a:t>
                      </a:r>
                    </a:p>
                    <a:p>
                      <a:pPr>
                        <a:lnSpc>
                          <a:spcPct val="107000"/>
                        </a:lnSpc>
                        <a:spcAft>
                          <a:spcPts val="0"/>
                        </a:spcAft>
                      </a:pPr>
                      <a:r>
                        <a:rPr lang="fr-FR" sz="1400">
                          <a:effectLst/>
                        </a:rPr>
                        <a:t>-hall d’accueil.</a:t>
                      </a:r>
                    </a:p>
                    <a:p>
                      <a:pPr>
                        <a:lnSpc>
                          <a:spcPct val="107000"/>
                        </a:lnSpc>
                        <a:spcAft>
                          <a:spcPts val="0"/>
                        </a:spcAft>
                      </a:pPr>
                      <a:r>
                        <a:rPr lang="en-US" sz="1400">
                          <a:effectLst/>
                        </a:rPr>
                        <a:t> </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a:effectLst/>
                        </a:rPr>
                        <a:t>15</a:t>
                      </a:r>
                    </a:p>
                    <a:p>
                      <a:pPr algn="ctr">
                        <a:lnSpc>
                          <a:spcPct val="107000"/>
                        </a:lnSpc>
                        <a:spcAft>
                          <a:spcPts val="0"/>
                        </a:spcAft>
                      </a:pPr>
                      <a:r>
                        <a:rPr lang="fr-FR" sz="1400">
                          <a:effectLst/>
                        </a:rPr>
                        <a:t>20</a:t>
                      </a:r>
                    </a:p>
                    <a:p>
                      <a:pPr algn="ctr">
                        <a:lnSpc>
                          <a:spcPct val="107000"/>
                        </a:lnSpc>
                        <a:spcAft>
                          <a:spcPts val="0"/>
                        </a:spcAft>
                      </a:pPr>
                      <a:r>
                        <a:rPr lang="fr-FR" sz="1400">
                          <a:effectLst/>
                        </a:rPr>
                        <a:t>18</a:t>
                      </a:r>
                    </a:p>
                    <a:p>
                      <a:pPr algn="ctr">
                        <a:lnSpc>
                          <a:spcPct val="107000"/>
                        </a:lnSpc>
                        <a:spcAft>
                          <a:spcPts val="0"/>
                        </a:spcAft>
                      </a:pPr>
                      <a:r>
                        <a:rPr lang="fr-FR" sz="1400">
                          <a:effectLst/>
                        </a:rPr>
                        <a:t> </a:t>
                      </a:r>
                    </a:p>
                    <a:p>
                      <a:pPr algn="ctr">
                        <a:lnSpc>
                          <a:spcPct val="107000"/>
                        </a:lnSpc>
                        <a:spcAft>
                          <a:spcPts val="0"/>
                        </a:spcAft>
                      </a:pPr>
                      <a:r>
                        <a:rPr lang="fr-FR" sz="1400">
                          <a:effectLst/>
                        </a:rPr>
                        <a:t>100</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153</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extLst>
                  <a:ext uri="{0D108BD9-81ED-4DB2-BD59-A6C34878D82A}">
                    <a16:rowId xmlns:a16="http://schemas.microsoft.com/office/drawing/2014/main" val="514429945"/>
                  </a:ext>
                </a:extLst>
              </a:tr>
              <a:tr h="1875923">
                <a:tc>
                  <a:txBody>
                    <a:bodyPr/>
                    <a:lstStyle/>
                    <a:p>
                      <a:pPr>
                        <a:lnSpc>
                          <a:spcPct val="107000"/>
                        </a:lnSpc>
                        <a:spcAft>
                          <a:spcPts val="0"/>
                        </a:spcAft>
                      </a:pPr>
                      <a:r>
                        <a:rPr lang="fr-FR" sz="1400" b="1" dirty="0">
                          <a:solidFill>
                            <a:srgbClr val="FF0000"/>
                          </a:solidFill>
                          <a:effectLst/>
                        </a:rPr>
                        <a:t>Loisir et détente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Restauration</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-Restaurant et cafétéria.</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-Cuisine.</a:t>
                      </a:r>
                    </a:p>
                    <a:p>
                      <a:pPr>
                        <a:lnSpc>
                          <a:spcPct val="107000"/>
                        </a:lnSpc>
                        <a:spcAft>
                          <a:spcPts val="0"/>
                        </a:spcAft>
                      </a:pPr>
                      <a:r>
                        <a:rPr lang="fr-FR" sz="1400" dirty="0">
                          <a:effectLst/>
                        </a:rPr>
                        <a:t>-Chambre froide.</a:t>
                      </a:r>
                    </a:p>
                    <a:p>
                      <a:pPr>
                        <a:lnSpc>
                          <a:spcPct val="107000"/>
                        </a:lnSpc>
                        <a:spcAft>
                          <a:spcPts val="0"/>
                        </a:spcAft>
                      </a:pPr>
                      <a:r>
                        <a:rPr lang="fr-FR" sz="1400" dirty="0">
                          <a:effectLst/>
                        </a:rPr>
                        <a:t>-Stockage.</a:t>
                      </a:r>
                    </a:p>
                    <a:p>
                      <a:pPr>
                        <a:lnSpc>
                          <a:spcPct val="107000"/>
                        </a:lnSpc>
                        <a:spcAft>
                          <a:spcPts val="0"/>
                        </a:spcAft>
                      </a:pPr>
                      <a:r>
                        <a:rPr lang="fr-FR" sz="1400" dirty="0">
                          <a:effectLst/>
                        </a:rPr>
                        <a:t>-</a:t>
                      </a:r>
                      <a:r>
                        <a:rPr lang="fr-FR" sz="1400" dirty="0" err="1">
                          <a:effectLst/>
                        </a:rPr>
                        <a:t>Vaistaire</a:t>
                      </a:r>
                      <a:r>
                        <a:rPr lang="fr-FR" sz="1400" dirty="0">
                          <a:effectLst/>
                        </a:rPr>
                        <a:t>.</a:t>
                      </a:r>
                    </a:p>
                    <a:p>
                      <a:pPr>
                        <a:lnSpc>
                          <a:spcPct val="107000"/>
                        </a:lnSpc>
                        <a:spcAft>
                          <a:spcPts val="0"/>
                        </a:spcAft>
                      </a:pPr>
                      <a:r>
                        <a:rPr lang="fr-FR" sz="1400" dirty="0">
                          <a:effectLst/>
                        </a:rPr>
                        <a:t>-Salle à manger.</a:t>
                      </a:r>
                    </a:p>
                    <a:p>
                      <a:pPr>
                        <a:lnSpc>
                          <a:spcPct val="107000"/>
                        </a:lnSpc>
                        <a:spcAft>
                          <a:spcPts val="0"/>
                        </a:spcAft>
                      </a:pPr>
                      <a:r>
                        <a:rPr lang="fr-FR" sz="1400" dirty="0">
                          <a:effectLst/>
                        </a:rPr>
                        <a:t>-Sanitaire homme.</a:t>
                      </a:r>
                    </a:p>
                    <a:p>
                      <a:pPr>
                        <a:lnSpc>
                          <a:spcPct val="107000"/>
                        </a:lnSpc>
                        <a:spcAft>
                          <a:spcPts val="0"/>
                        </a:spcAft>
                      </a:pPr>
                      <a:r>
                        <a:rPr lang="fr-FR" sz="1400" dirty="0">
                          <a:effectLst/>
                        </a:rPr>
                        <a:t>-Sanitaire femme.</a:t>
                      </a:r>
                    </a:p>
                    <a:p>
                      <a:pPr>
                        <a:lnSpc>
                          <a:spcPct val="107000"/>
                        </a:lnSpc>
                        <a:spcAft>
                          <a:spcPts val="0"/>
                        </a:spcAft>
                      </a:pPr>
                      <a:r>
                        <a:rPr lang="en-US"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dirty="0">
                          <a:effectLst/>
                        </a:rPr>
                        <a:t>40</a:t>
                      </a:r>
                    </a:p>
                    <a:p>
                      <a:pPr algn="ctr">
                        <a:lnSpc>
                          <a:spcPct val="107000"/>
                        </a:lnSpc>
                        <a:spcAft>
                          <a:spcPts val="0"/>
                        </a:spcAft>
                      </a:pPr>
                      <a:r>
                        <a:rPr lang="fr-FR" sz="1400" dirty="0">
                          <a:effectLst/>
                        </a:rPr>
                        <a:t>09</a:t>
                      </a:r>
                    </a:p>
                    <a:p>
                      <a:pPr algn="ctr">
                        <a:lnSpc>
                          <a:spcPct val="107000"/>
                        </a:lnSpc>
                        <a:spcAft>
                          <a:spcPts val="0"/>
                        </a:spcAft>
                      </a:pPr>
                      <a:r>
                        <a:rPr lang="fr-FR" sz="1400" dirty="0">
                          <a:effectLst/>
                        </a:rPr>
                        <a:t>10</a:t>
                      </a:r>
                    </a:p>
                    <a:p>
                      <a:pPr algn="ctr">
                        <a:lnSpc>
                          <a:spcPct val="107000"/>
                        </a:lnSpc>
                        <a:spcAft>
                          <a:spcPts val="0"/>
                        </a:spcAft>
                      </a:pPr>
                      <a:r>
                        <a:rPr lang="fr-FR" sz="1400" dirty="0">
                          <a:effectLst/>
                        </a:rPr>
                        <a:t>12</a:t>
                      </a:r>
                    </a:p>
                    <a:p>
                      <a:pPr algn="ctr">
                        <a:lnSpc>
                          <a:spcPct val="107000"/>
                        </a:lnSpc>
                        <a:spcAft>
                          <a:spcPts val="0"/>
                        </a:spcAft>
                      </a:pPr>
                      <a:r>
                        <a:rPr lang="fr-FR" sz="1400" dirty="0">
                          <a:effectLst/>
                        </a:rPr>
                        <a:t>50</a:t>
                      </a:r>
                    </a:p>
                    <a:p>
                      <a:pPr algn="ctr">
                        <a:lnSpc>
                          <a:spcPct val="107000"/>
                        </a:lnSpc>
                        <a:spcAft>
                          <a:spcPts val="0"/>
                        </a:spcAft>
                      </a:pPr>
                      <a:r>
                        <a:rPr lang="fr-FR" sz="1400" dirty="0">
                          <a:effectLst/>
                        </a:rPr>
                        <a:t>10</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10</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extLst>
                  <a:ext uri="{0D108BD9-81ED-4DB2-BD59-A6C34878D82A}">
                    <a16:rowId xmlns:a16="http://schemas.microsoft.com/office/drawing/2014/main" val="1142223486"/>
                  </a:ext>
                </a:extLst>
              </a:tr>
              <a:tr h="545774">
                <a:tc>
                  <a:txBody>
                    <a:bodyPr/>
                    <a:lstStyle/>
                    <a:p>
                      <a:pPr>
                        <a:lnSpc>
                          <a:spcPct val="107000"/>
                        </a:lnSpc>
                        <a:spcAft>
                          <a:spcPts val="0"/>
                        </a:spcAft>
                      </a:pPr>
                      <a:r>
                        <a:rPr lang="fr-FR" sz="1400">
                          <a:effectLst/>
                        </a:rPr>
                        <a:t> </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a:effectLst/>
                        </a:rPr>
                        <a:t> </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a:effectLst/>
                        </a:rPr>
                        <a:t>-Espace de repos.</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nSpc>
                          <a:spcPct val="107000"/>
                        </a:lnSpc>
                        <a:spcAft>
                          <a:spcPts val="0"/>
                        </a:spcAft>
                      </a:pPr>
                      <a:r>
                        <a:rPr lang="fr-FR" sz="1400" dirty="0">
                          <a:effectLst/>
                        </a:rPr>
                        <a:t>-Espace de repos + coin café.</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dirty="0">
                          <a:effectLst/>
                        </a:rPr>
                        <a:t>94</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tc>
                  <a:txBody>
                    <a:bodyPr/>
                    <a:lstStyle/>
                    <a:p>
                      <a:pPr algn="ctr">
                        <a:lnSpc>
                          <a:spcPct val="107000"/>
                        </a:lnSpc>
                        <a:spcAft>
                          <a:spcPts val="0"/>
                        </a:spcAft>
                      </a:pPr>
                      <a:r>
                        <a:rPr lang="fr-FR" sz="1400" dirty="0">
                          <a:effectLst/>
                        </a:rPr>
                        <a:t>94</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368" marR="68368" marT="0" marB="0"/>
                </a:tc>
                <a:extLst>
                  <a:ext uri="{0D108BD9-81ED-4DB2-BD59-A6C34878D82A}">
                    <a16:rowId xmlns:a16="http://schemas.microsoft.com/office/drawing/2014/main" val="3322236732"/>
                  </a:ext>
                </a:extLst>
              </a:tr>
            </a:tbl>
          </a:graphicData>
        </a:graphic>
      </p:graphicFrame>
    </p:spTree>
    <p:extLst>
      <p:ext uri="{BB962C8B-B14F-4D97-AF65-F5344CB8AC3E}">
        <p14:creationId xmlns:p14="http://schemas.microsoft.com/office/powerpoint/2010/main" val="4076406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1218721" y="269590"/>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8" name="Rectangle 7">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10" name="Rectangle 9">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graphicFrame>
        <p:nvGraphicFramePr>
          <p:cNvPr id="11" name="Table 10"/>
          <p:cNvGraphicFramePr>
            <a:graphicFrameLocks noGrp="1"/>
          </p:cNvGraphicFramePr>
          <p:nvPr>
            <p:extLst>
              <p:ext uri="{D42A27DB-BD31-4B8C-83A1-F6EECF244321}">
                <p14:modId xmlns:p14="http://schemas.microsoft.com/office/powerpoint/2010/main" val="4019750208"/>
              </p:ext>
            </p:extLst>
          </p:nvPr>
        </p:nvGraphicFramePr>
        <p:xfrm>
          <a:off x="2483711" y="888294"/>
          <a:ext cx="8473214" cy="5955668"/>
        </p:xfrm>
        <a:graphic>
          <a:graphicData uri="http://schemas.openxmlformats.org/drawingml/2006/table">
            <a:tbl>
              <a:tblPr firstRow="1" firstCol="1" bandRow="1">
                <a:tableStyleId>{5940675A-B579-460E-94D1-54222C63F5DA}</a:tableStyleId>
              </a:tblPr>
              <a:tblGrid>
                <a:gridCol w="1414149">
                  <a:extLst>
                    <a:ext uri="{9D8B030D-6E8A-4147-A177-3AD203B41FA5}">
                      <a16:colId xmlns:a16="http://schemas.microsoft.com/office/drawing/2014/main" val="2887642795"/>
                    </a:ext>
                  </a:extLst>
                </a:gridCol>
                <a:gridCol w="1501751">
                  <a:extLst>
                    <a:ext uri="{9D8B030D-6E8A-4147-A177-3AD203B41FA5}">
                      <a16:colId xmlns:a16="http://schemas.microsoft.com/office/drawing/2014/main" val="447434193"/>
                    </a:ext>
                  </a:extLst>
                </a:gridCol>
                <a:gridCol w="1655264">
                  <a:extLst>
                    <a:ext uri="{9D8B030D-6E8A-4147-A177-3AD203B41FA5}">
                      <a16:colId xmlns:a16="http://schemas.microsoft.com/office/drawing/2014/main" val="355351759"/>
                    </a:ext>
                  </a:extLst>
                </a:gridCol>
                <a:gridCol w="1655264">
                  <a:extLst>
                    <a:ext uri="{9D8B030D-6E8A-4147-A177-3AD203B41FA5}">
                      <a16:colId xmlns:a16="http://schemas.microsoft.com/office/drawing/2014/main" val="2281826210"/>
                    </a:ext>
                  </a:extLst>
                </a:gridCol>
                <a:gridCol w="1039545">
                  <a:extLst>
                    <a:ext uri="{9D8B030D-6E8A-4147-A177-3AD203B41FA5}">
                      <a16:colId xmlns:a16="http://schemas.microsoft.com/office/drawing/2014/main" val="1425354171"/>
                    </a:ext>
                  </a:extLst>
                </a:gridCol>
                <a:gridCol w="1207241">
                  <a:extLst>
                    <a:ext uri="{9D8B030D-6E8A-4147-A177-3AD203B41FA5}">
                      <a16:colId xmlns:a16="http://schemas.microsoft.com/office/drawing/2014/main" val="2347245901"/>
                    </a:ext>
                  </a:extLst>
                </a:gridCol>
              </a:tblGrid>
              <a:tr h="363704">
                <a:tc rowSpan="6">
                  <a:txBody>
                    <a:bodyPr/>
                    <a:lstStyle/>
                    <a:p>
                      <a:pPr>
                        <a:lnSpc>
                          <a:spcPct val="107000"/>
                        </a:lnSpc>
                        <a:spcAft>
                          <a:spcPts val="0"/>
                        </a:spcAft>
                      </a:pPr>
                      <a:r>
                        <a:rPr lang="fr-FR" sz="1400" b="1" dirty="0" err="1">
                          <a:solidFill>
                            <a:srgbClr val="FF0000"/>
                          </a:solidFill>
                          <a:effectLst/>
                        </a:rPr>
                        <a:t>Coworking</a:t>
                      </a:r>
                      <a:endParaRPr lang="fr-FR" sz="1400" b="1" dirty="0">
                        <a:solidFill>
                          <a:srgbClr val="FF0000"/>
                        </a:solidFill>
                        <a:effectLst/>
                      </a:endParaRP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rowSpan="6">
                  <a:txBody>
                    <a:bodyPr/>
                    <a:lstStyle/>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-Bureaux partagées.</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-3 type 01.</a:t>
                      </a:r>
                    </a:p>
                    <a:p>
                      <a:pPr>
                        <a:lnSpc>
                          <a:spcPct val="107000"/>
                        </a:lnSpc>
                        <a:spcAft>
                          <a:spcPts val="0"/>
                        </a:spcAft>
                      </a:pPr>
                      <a:r>
                        <a:rPr lang="fr-FR" sz="1400">
                          <a:effectLst/>
                        </a:rPr>
                        <a:t>-type 02.</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46*3.</a:t>
                      </a:r>
                    </a:p>
                    <a:p>
                      <a:pPr algn="ctr">
                        <a:lnSpc>
                          <a:spcPct val="107000"/>
                        </a:lnSpc>
                        <a:spcAft>
                          <a:spcPts val="0"/>
                        </a:spcAft>
                      </a:pPr>
                      <a:r>
                        <a:rPr lang="fr-FR" sz="1400">
                          <a:effectLst/>
                        </a:rPr>
                        <a:t>142.</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rowSpan="6">
                  <a:txBody>
                    <a:bodyPr/>
                    <a:lstStyle/>
                    <a:p>
                      <a:pPr algn="ctr">
                        <a:lnSpc>
                          <a:spcPct val="107000"/>
                        </a:lnSpc>
                        <a:spcAft>
                          <a:spcPts val="0"/>
                        </a:spcAft>
                      </a:pPr>
                      <a:r>
                        <a:rPr lang="fr-FR" sz="1400">
                          <a:effectLst/>
                        </a:rPr>
                        <a:t>1052</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extLst>
                  <a:ext uri="{0D108BD9-81ED-4DB2-BD59-A6C34878D82A}">
                    <a16:rowId xmlns:a16="http://schemas.microsoft.com/office/drawing/2014/main" val="1591270698"/>
                  </a:ext>
                </a:extLst>
              </a:tr>
              <a:tr h="545556">
                <a:tc vMerge="1">
                  <a:txBody>
                    <a:bodyPr/>
                    <a:lstStyle/>
                    <a:p>
                      <a:endParaRPr lang="fr-FR"/>
                    </a:p>
                  </a:txBody>
                  <a:tcPr/>
                </a:tc>
                <a:tc vMerge="1">
                  <a:txBody>
                    <a:bodyPr/>
                    <a:lstStyle/>
                    <a:p>
                      <a:endParaRPr lang="fr-FR"/>
                    </a:p>
                  </a:txBody>
                  <a:tcPr/>
                </a:tc>
                <a:tc>
                  <a:txBody>
                    <a:bodyPr/>
                    <a:lstStyle/>
                    <a:p>
                      <a:pPr>
                        <a:lnSpc>
                          <a:spcPct val="107000"/>
                        </a:lnSpc>
                        <a:spcAft>
                          <a:spcPts val="0"/>
                        </a:spcAft>
                      </a:pPr>
                      <a:r>
                        <a:rPr lang="fr-FR" sz="1400">
                          <a:effectLst/>
                        </a:rPr>
                        <a:t>-bureaux privées.</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-10 type 01.</a:t>
                      </a:r>
                    </a:p>
                    <a:p>
                      <a:pPr>
                        <a:lnSpc>
                          <a:spcPct val="107000"/>
                        </a:lnSpc>
                        <a:spcAft>
                          <a:spcPts val="0"/>
                        </a:spcAft>
                      </a:pPr>
                      <a:r>
                        <a:rPr lang="fr-FR" sz="1400">
                          <a:effectLst/>
                        </a:rPr>
                        <a:t>-3 type 02.</a:t>
                      </a:r>
                    </a:p>
                    <a:p>
                      <a:pPr>
                        <a:lnSpc>
                          <a:spcPct val="107000"/>
                        </a:lnSpc>
                        <a:spcAft>
                          <a:spcPts val="0"/>
                        </a:spcAft>
                      </a:pPr>
                      <a:r>
                        <a:rPr lang="fr-FR" sz="1400">
                          <a:effectLst/>
                        </a:rPr>
                        <a:t>-5 type 03.</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23*10</a:t>
                      </a:r>
                    </a:p>
                    <a:p>
                      <a:pPr algn="ctr">
                        <a:lnSpc>
                          <a:spcPct val="107000"/>
                        </a:lnSpc>
                        <a:spcAft>
                          <a:spcPts val="0"/>
                        </a:spcAft>
                      </a:pPr>
                      <a:r>
                        <a:rPr lang="fr-FR" sz="1400">
                          <a:effectLst/>
                        </a:rPr>
                        <a:t>20*3</a:t>
                      </a:r>
                    </a:p>
                    <a:p>
                      <a:pPr algn="ctr">
                        <a:lnSpc>
                          <a:spcPct val="107000"/>
                        </a:lnSpc>
                        <a:spcAft>
                          <a:spcPts val="0"/>
                        </a:spcAft>
                      </a:pPr>
                      <a:r>
                        <a:rPr lang="fr-FR" sz="1400">
                          <a:effectLst/>
                        </a:rPr>
                        <a:t>25.5*5</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vMerge="1">
                  <a:txBody>
                    <a:bodyPr/>
                    <a:lstStyle/>
                    <a:p>
                      <a:endParaRPr lang="fr-FR"/>
                    </a:p>
                  </a:txBody>
                  <a:tcPr/>
                </a:tc>
                <a:extLst>
                  <a:ext uri="{0D108BD9-81ED-4DB2-BD59-A6C34878D82A}">
                    <a16:rowId xmlns:a16="http://schemas.microsoft.com/office/drawing/2014/main" val="1772504906"/>
                  </a:ext>
                </a:extLst>
              </a:tr>
              <a:tr h="290497">
                <a:tc vMerge="1">
                  <a:txBody>
                    <a:bodyPr/>
                    <a:lstStyle/>
                    <a:p>
                      <a:endParaRPr lang="fr-FR"/>
                    </a:p>
                  </a:txBody>
                  <a:tcPr/>
                </a:tc>
                <a:tc vMerge="1">
                  <a:txBody>
                    <a:bodyPr/>
                    <a:lstStyle/>
                    <a:p>
                      <a:endParaRPr lang="fr-FR"/>
                    </a:p>
                  </a:txBody>
                  <a:tcPr/>
                </a:tc>
                <a:tc>
                  <a:txBody>
                    <a:bodyPr/>
                    <a:lstStyle/>
                    <a:p>
                      <a:pPr>
                        <a:lnSpc>
                          <a:spcPct val="107000"/>
                        </a:lnSpc>
                        <a:spcAft>
                          <a:spcPts val="0"/>
                        </a:spcAft>
                      </a:pPr>
                      <a:r>
                        <a:rPr lang="fr-FR" sz="1400">
                          <a:effectLst/>
                        </a:rPr>
                        <a:t>-3 Espaces de repos.</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 </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32*3</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vMerge="1">
                  <a:txBody>
                    <a:bodyPr/>
                    <a:lstStyle/>
                    <a:p>
                      <a:endParaRPr lang="fr-FR"/>
                    </a:p>
                  </a:txBody>
                  <a:tcPr/>
                </a:tc>
                <a:extLst>
                  <a:ext uri="{0D108BD9-81ED-4DB2-BD59-A6C34878D82A}">
                    <a16:rowId xmlns:a16="http://schemas.microsoft.com/office/drawing/2014/main" val="4254421282"/>
                  </a:ext>
                </a:extLst>
              </a:tr>
              <a:tr h="545556">
                <a:tc vMerge="1">
                  <a:txBody>
                    <a:bodyPr/>
                    <a:lstStyle/>
                    <a:p>
                      <a:endParaRPr lang="fr-FR"/>
                    </a:p>
                  </a:txBody>
                  <a:tcPr/>
                </a:tc>
                <a:tc vMerge="1">
                  <a:txBody>
                    <a:bodyPr/>
                    <a:lstStyle/>
                    <a:p>
                      <a:endParaRPr lang="fr-FR"/>
                    </a:p>
                  </a:txBody>
                  <a:tcPr/>
                </a:tc>
                <a:tc>
                  <a:txBody>
                    <a:bodyPr/>
                    <a:lstStyle/>
                    <a:p>
                      <a:pPr>
                        <a:lnSpc>
                          <a:spcPct val="107000"/>
                        </a:lnSpc>
                        <a:spcAft>
                          <a:spcPts val="0"/>
                        </a:spcAft>
                      </a:pPr>
                      <a:r>
                        <a:rPr lang="fr-FR" sz="1400" dirty="0">
                          <a:effectLst/>
                        </a:rPr>
                        <a:t>-Salle de réunion.</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-1 type 01.</a:t>
                      </a:r>
                    </a:p>
                    <a:p>
                      <a:pPr>
                        <a:lnSpc>
                          <a:spcPct val="107000"/>
                        </a:lnSpc>
                        <a:spcAft>
                          <a:spcPts val="0"/>
                        </a:spcAft>
                      </a:pPr>
                      <a:r>
                        <a:rPr lang="fr-FR" sz="1400">
                          <a:effectLst/>
                        </a:rPr>
                        <a:t>-4 type 02.</a:t>
                      </a:r>
                    </a:p>
                    <a:p>
                      <a:pPr>
                        <a:lnSpc>
                          <a:spcPct val="107000"/>
                        </a:lnSpc>
                        <a:spcAft>
                          <a:spcPts val="0"/>
                        </a:spcAft>
                      </a:pPr>
                      <a:r>
                        <a:rPr lang="fr-FR" sz="1400">
                          <a:effectLst/>
                        </a:rPr>
                        <a:t>-1 type 03.</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28.5</a:t>
                      </a:r>
                    </a:p>
                    <a:p>
                      <a:pPr algn="ctr">
                        <a:lnSpc>
                          <a:spcPct val="107000"/>
                        </a:lnSpc>
                        <a:spcAft>
                          <a:spcPts val="0"/>
                        </a:spcAft>
                      </a:pPr>
                      <a:r>
                        <a:rPr lang="fr-FR" sz="1400">
                          <a:effectLst/>
                        </a:rPr>
                        <a:t>17*4</a:t>
                      </a:r>
                    </a:p>
                    <a:p>
                      <a:pPr algn="ctr">
                        <a:lnSpc>
                          <a:spcPct val="107000"/>
                        </a:lnSpc>
                        <a:spcAft>
                          <a:spcPts val="0"/>
                        </a:spcAft>
                      </a:pPr>
                      <a:r>
                        <a:rPr lang="fr-FR" sz="1400">
                          <a:effectLst/>
                        </a:rPr>
                        <a:t>23</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vMerge="1">
                  <a:txBody>
                    <a:bodyPr/>
                    <a:lstStyle/>
                    <a:p>
                      <a:endParaRPr lang="fr-FR"/>
                    </a:p>
                  </a:txBody>
                  <a:tcPr/>
                </a:tc>
                <a:extLst>
                  <a:ext uri="{0D108BD9-81ED-4DB2-BD59-A6C34878D82A}">
                    <a16:rowId xmlns:a16="http://schemas.microsoft.com/office/drawing/2014/main" val="386591963"/>
                  </a:ext>
                </a:extLst>
              </a:tr>
              <a:tr h="290497">
                <a:tc vMerge="1">
                  <a:txBody>
                    <a:bodyPr/>
                    <a:lstStyle/>
                    <a:p>
                      <a:endParaRPr lang="fr-FR"/>
                    </a:p>
                  </a:txBody>
                  <a:tcPr/>
                </a:tc>
                <a:tc vMerge="1">
                  <a:txBody>
                    <a:bodyPr/>
                    <a:lstStyle/>
                    <a:p>
                      <a:endParaRPr lang="fr-FR"/>
                    </a:p>
                  </a:txBody>
                  <a:tcPr/>
                </a:tc>
                <a:tc>
                  <a:txBody>
                    <a:bodyPr/>
                    <a:lstStyle/>
                    <a:p>
                      <a:pPr>
                        <a:lnSpc>
                          <a:spcPct val="107000"/>
                        </a:lnSpc>
                        <a:spcAft>
                          <a:spcPts val="0"/>
                        </a:spcAft>
                      </a:pPr>
                      <a:r>
                        <a:rPr lang="fr-FR" sz="1400" dirty="0">
                          <a:effectLst/>
                        </a:rPr>
                        <a:t>-3 Salles de créativité.</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a:effectLst/>
                        </a:rPr>
                        <a:t> </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23*3</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vMerge="1">
                  <a:txBody>
                    <a:bodyPr/>
                    <a:lstStyle/>
                    <a:p>
                      <a:endParaRPr lang="fr-FR"/>
                    </a:p>
                  </a:txBody>
                  <a:tcPr/>
                </a:tc>
                <a:extLst>
                  <a:ext uri="{0D108BD9-81ED-4DB2-BD59-A6C34878D82A}">
                    <a16:rowId xmlns:a16="http://schemas.microsoft.com/office/drawing/2014/main" val="3315602748"/>
                  </a:ext>
                </a:extLst>
              </a:tr>
              <a:tr h="580992">
                <a:tc vMerge="1">
                  <a:txBody>
                    <a:bodyPr/>
                    <a:lstStyle/>
                    <a:p>
                      <a:endParaRPr lang="fr-FR"/>
                    </a:p>
                  </a:txBody>
                  <a:tcPr/>
                </a:tc>
                <a:tc vMerge="1">
                  <a:txBody>
                    <a:bodyPr/>
                    <a:lstStyle/>
                    <a:p>
                      <a:endParaRPr lang="fr-FR"/>
                    </a:p>
                  </a:txBody>
                  <a:tcPr/>
                </a:tc>
                <a:tc>
                  <a:txBody>
                    <a:bodyPr/>
                    <a:lstStyle/>
                    <a:p>
                      <a:pPr>
                        <a:lnSpc>
                          <a:spcPct val="107000"/>
                        </a:lnSpc>
                        <a:spcAft>
                          <a:spcPts val="0"/>
                        </a:spcAft>
                      </a:pPr>
                      <a:r>
                        <a:rPr lang="fr-FR" sz="1400" dirty="0">
                          <a:effectLst/>
                        </a:rPr>
                        <a:t>-3 Salles de conférence.</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dirty="0">
                          <a:effectLst/>
                        </a:rPr>
                        <a:t>-2 Salles de conférence.</a:t>
                      </a:r>
                    </a:p>
                    <a:p>
                      <a:pPr>
                        <a:lnSpc>
                          <a:spcPct val="107000"/>
                        </a:lnSpc>
                        <a:spcAft>
                          <a:spcPts val="0"/>
                        </a:spcAft>
                      </a:pPr>
                      <a:r>
                        <a:rPr lang="fr-FR" sz="1400" dirty="0">
                          <a:effectLst/>
                        </a:rPr>
                        <a:t>-1 salle de conférence.</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a:effectLst/>
                        </a:rPr>
                        <a:t>22*2</a:t>
                      </a:r>
                    </a:p>
                    <a:p>
                      <a:pPr algn="ctr">
                        <a:lnSpc>
                          <a:spcPct val="107000"/>
                        </a:lnSpc>
                        <a:spcAft>
                          <a:spcPts val="0"/>
                        </a:spcAft>
                      </a:pPr>
                      <a:r>
                        <a:rPr lang="fr-FR" sz="1400">
                          <a:effectLst/>
                        </a:rPr>
                        <a:t> </a:t>
                      </a:r>
                    </a:p>
                    <a:p>
                      <a:pPr algn="ctr">
                        <a:lnSpc>
                          <a:spcPct val="107000"/>
                        </a:lnSpc>
                        <a:spcAft>
                          <a:spcPts val="0"/>
                        </a:spcAft>
                      </a:pPr>
                      <a:r>
                        <a:rPr lang="fr-FR" sz="1400">
                          <a:effectLst/>
                        </a:rPr>
                        <a:t>26</a:t>
                      </a:r>
                      <a:endParaRPr lang="fr-FR"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vMerge="1">
                  <a:txBody>
                    <a:bodyPr/>
                    <a:lstStyle/>
                    <a:p>
                      <a:endParaRPr lang="fr-FR"/>
                    </a:p>
                  </a:txBody>
                  <a:tcPr/>
                </a:tc>
                <a:extLst>
                  <a:ext uri="{0D108BD9-81ED-4DB2-BD59-A6C34878D82A}">
                    <a16:rowId xmlns:a16="http://schemas.microsoft.com/office/drawing/2014/main" val="586352432"/>
                  </a:ext>
                </a:extLst>
              </a:tr>
              <a:tr h="2469215">
                <a:tc>
                  <a:txBody>
                    <a:bodyPr/>
                    <a:lstStyle/>
                    <a:p>
                      <a:pPr>
                        <a:lnSpc>
                          <a:spcPct val="107000"/>
                        </a:lnSpc>
                        <a:spcAft>
                          <a:spcPts val="0"/>
                        </a:spcAft>
                      </a:pPr>
                      <a:r>
                        <a:rPr lang="fr-FR" sz="1400" b="1" dirty="0">
                          <a:solidFill>
                            <a:srgbClr val="FF0000"/>
                          </a:solidFill>
                          <a:effectLst/>
                        </a:rPr>
                        <a:t>Culture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dirty="0">
                          <a:effectLst/>
                        </a:rPr>
                        <a:t>Formation et création</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dirty="0">
                          <a:effectLst/>
                        </a:rPr>
                        <a:t>-Atelier</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nSpc>
                          <a:spcPct val="107000"/>
                        </a:lnSpc>
                        <a:spcAft>
                          <a:spcPts val="0"/>
                        </a:spcAft>
                      </a:pPr>
                      <a:r>
                        <a:rPr lang="fr-FR" sz="1400" dirty="0">
                          <a:effectLst/>
                        </a:rPr>
                        <a:t>-Atelier de musique.</a:t>
                      </a:r>
                    </a:p>
                    <a:p>
                      <a:pPr>
                        <a:lnSpc>
                          <a:spcPct val="107000"/>
                        </a:lnSpc>
                        <a:spcAft>
                          <a:spcPts val="0"/>
                        </a:spcAft>
                      </a:pPr>
                      <a:r>
                        <a:rPr lang="fr-FR" sz="1400" dirty="0">
                          <a:effectLst/>
                        </a:rPr>
                        <a:t>-Atelier de travaux manuels+ stockage.</a:t>
                      </a:r>
                    </a:p>
                    <a:p>
                      <a:pPr>
                        <a:lnSpc>
                          <a:spcPct val="107000"/>
                        </a:lnSpc>
                        <a:spcAft>
                          <a:spcPts val="0"/>
                        </a:spcAft>
                      </a:pPr>
                      <a:r>
                        <a:rPr lang="fr-FR" sz="1400" dirty="0">
                          <a:effectLst/>
                        </a:rPr>
                        <a:t>-Atelier de sculpture plâtre.</a:t>
                      </a:r>
                    </a:p>
                    <a:p>
                      <a:pPr>
                        <a:lnSpc>
                          <a:spcPct val="107000"/>
                        </a:lnSpc>
                        <a:spcAft>
                          <a:spcPts val="0"/>
                        </a:spcAft>
                      </a:pPr>
                      <a:r>
                        <a:rPr lang="fr-FR" sz="1400" dirty="0">
                          <a:effectLst/>
                        </a:rPr>
                        <a:t>-Atelier de dessin. </a:t>
                      </a:r>
                    </a:p>
                    <a:p>
                      <a:pPr>
                        <a:lnSpc>
                          <a:spcPct val="107000"/>
                        </a:lnSpc>
                        <a:spcAft>
                          <a:spcPts val="0"/>
                        </a:spcAft>
                      </a:pPr>
                      <a:r>
                        <a:rPr lang="fr-FR" sz="1400" dirty="0">
                          <a:effectLst/>
                        </a:rPr>
                        <a:t>-Atelier de couture + stockage.</a:t>
                      </a:r>
                    </a:p>
                    <a:p>
                      <a:pPr>
                        <a:lnSpc>
                          <a:spcPct val="107000"/>
                        </a:lnSpc>
                        <a:spcAft>
                          <a:spcPts val="0"/>
                        </a:spcAft>
                      </a:pPr>
                      <a:r>
                        <a:rPr lang="fr-FR" sz="1400" dirty="0">
                          <a:effectLst/>
                        </a:rPr>
                        <a:t>-Atelier de coiffure.</a:t>
                      </a:r>
                    </a:p>
                    <a:p>
                      <a:pPr>
                        <a:lnSpc>
                          <a:spcPct val="107000"/>
                        </a:lnSpc>
                        <a:spcAft>
                          <a:spcPts val="0"/>
                        </a:spcAft>
                      </a:pPr>
                      <a:r>
                        <a:rPr lang="fr-FR" sz="1400" dirty="0">
                          <a:effectLst/>
                        </a:rPr>
                        <a:t>-Sanitaire.</a:t>
                      </a:r>
                      <a:endParaRPr lang="fr-FR" sz="1400" dirty="0">
                        <a:solidFill>
                          <a:schemeClr val="tx1"/>
                        </a:solidFill>
                        <a:effectLst/>
                      </a:endParaRPr>
                    </a:p>
                  </a:txBody>
                  <a:tcPr marL="42717" marR="42717" marT="0" marB="0"/>
                </a:tc>
                <a:tc>
                  <a:txBody>
                    <a:bodyPr/>
                    <a:lstStyle/>
                    <a:p>
                      <a:pPr algn="ctr">
                        <a:lnSpc>
                          <a:spcPct val="107000"/>
                        </a:lnSpc>
                        <a:spcAft>
                          <a:spcPts val="0"/>
                        </a:spcAft>
                      </a:pPr>
                      <a:r>
                        <a:rPr lang="fr-FR" sz="1400" dirty="0">
                          <a:effectLst/>
                        </a:rPr>
                        <a:t>40</a:t>
                      </a:r>
                    </a:p>
                    <a:p>
                      <a:pPr algn="ctr">
                        <a:lnSpc>
                          <a:spcPct val="107000"/>
                        </a:lnSpc>
                        <a:spcAft>
                          <a:spcPts val="0"/>
                        </a:spcAft>
                      </a:pPr>
                      <a:r>
                        <a:rPr lang="fr-FR" sz="1400" dirty="0">
                          <a:effectLst/>
                        </a:rPr>
                        <a:t>50+15 </a:t>
                      </a:r>
                    </a:p>
                    <a:p>
                      <a:pPr algn="ctr">
                        <a:lnSpc>
                          <a:spcPct val="107000"/>
                        </a:lnSpc>
                        <a:spcAft>
                          <a:spcPts val="0"/>
                        </a:spcAft>
                      </a:pPr>
                      <a:r>
                        <a:rPr lang="fr-FR" sz="1400" dirty="0">
                          <a:effectLst/>
                        </a:rPr>
                        <a:t>38 </a:t>
                      </a:r>
                    </a:p>
                    <a:p>
                      <a:pPr algn="ctr">
                        <a:lnSpc>
                          <a:spcPct val="107000"/>
                        </a:lnSpc>
                        <a:spcAft>
                          <a:spcPts val="0"/>
                        </a:spcAft>
                      </a:pPr>
                      <a:r>
                        <a:rPr lang="fr-FR" sz="1400" dirty="0">
                          <a:effectLst/>
                        </a:rPr>
                        <a:t>38</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50+15  </a:t>
                      </a:r>
                    </a:p>
                    <a:p>
                      <a:pPr algn="ctr">
                        <a:lnSpc>
                          <a:spcPct val="107000"/>
                        </a:lnSpc>
                        <a:spcAft>
                          <a:spcPts val="0"/>
                        </a:spcAft>
                      </a:pPr>
                      <a:r>
                        <a:rPr lang="fr-FR" sz="1400" dirty="0">
                          <a:effectLst/>
                        </a:rPr>
                        <a:t>40</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30</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tc>
                  <a:txBody>
                    <a:bodyPr/>
                    <a:lstStyle/>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391</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717" marR="42717" marT="0" marB="0"/>
                </a:tc>
                <a:extLst>
                  <a:ext uri="{0D108BD9-81ED-4DB2-BD59-A6C34878D82A}">
                    <a16:rowId xmlns:a16="http://schemas.microsoft.com/office/drawing/2014/main" val="1932778705"/>
                  </a:ext>
                </a:extLst>
              </a:tr>
            </a:tbl>
          </a:graphicData>
        </a:graphic>
      </p:graphicFrame>
      <p:sp>
        <p:nvSpPr>
          <p:cNvPr id="12" name="Rounded Rectangle 11"/>
          <p:cNvSpPr/>
          <p:nvPr/>
        </p:nvSpPr>
        <p:spPr>
          <a:xfrm>
            <a:off x="5892223" y="288260"/>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PROGRAMME GÉNÉRAL </a:t>
            </a:r>
          </a:p>
        </p:txBody>
      </p:sp>
      <p:sp>
        <p:nvSpPr>
          <p:cNvPr id="13" name="Rectangle 12">
            <a:extLst>
              <a:ext uri="{FF2B5EF4-FFF2-40B4-BE49-F238E27FC236}">
                <a16:creationId xmlns:a16="http://schemas.microsoft.com/office/drawing/2014/main" id="{29F056F4-CE7C-45FC-AB14-21AD6138D9DC}"/>
              </a:ext>
            </a:extLst>
          </p:cNvPr>
          <p:cNvSpPr/>
          <p:nvPr/>
        </p:nvSpPr>
        <p:spPr>
          <a:xfrm>
            <a:off x="75630" y="3823856"/>
            <a:ext cx="1713981" cy="1177635"/>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PROGRAMME GENERAL</a:t>
            </a:r>
          </a:p>
        </p:txBody>
      </p:sp>
    </p:spTree>
    <p:extLst>
      <p:ext uri="{BB962C8B-B14F-4D97-AF65-F5344CB8AC3E}">
        <p14:creationId xmlns:p14="http://schemas.microsoft.com/office/powerpoint/2010/main" val="1163914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8" name="Rectangle 7">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10" name="Rectangle 9">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graphicFrame>
        <p:nvGraphicFramePr>
          <p:cNvPr id="11" name="Table 10"/>
          <p:cNvGraphicFramePr>
            <a:graphicFrameLocks noGrp="1"/>
          </p:cNvGraphicFramePr>
          <p:nvPr>
            <p:extLst>
              <p:ext uri="{D42A27DB-BD31-4B8C-83A1-F6EECF244321}">
                <p14:modId xmlns:p14="http://schemas.microsoft.com/office/powerpoint/2010/main" val="654397869"/>
              </p:ext>
            </p:extLst>
          </p:nvPr>
        </p:nvGraphicFramePr>
        <p:xfrm>
          <a:off x="2409568" y="1278348"/>
          <a:ext cx="8822723" cy="3962968"/>
        </p:xfrm>
        <a:graphic>
          <a:graphicData uri="http://schemas.openxmlformats.org/drawingml/2006/table">
            <a:tbl>
              <a:tblPr firstRow="1" firstCol="1" bandRow="1">
                <a:tableStyleId>{5940675A-B579-460E-94D1-54222C63F5DA}</a:tableStyleId>
              </a:tblPr>
              <a:tblGrid>
                <a:gridCol w="1446836">
                  <a:extLst>
                    <a:ext uri="{9D8B030D-6E8A-4147-A177-3AD203B41FA5}">
                      <a16:colId xmlns:a16="http://schemas.microsoft.com/office/drawing/2014/main" val="3310774113"/>
                    </a:ext>
                  </a:extLst>
                </a:gridCol>
                <a:gridCol w="1624646">
                  <a:extLst>
                    <a:ext uri="{9D8B030D-6E8A-4147-A177-3AD203B41FA5}">
                      <a16:colId xmlns:a16="http://schemas.microsoft.com/office/drawing/2014/main" val="3675206377"/>
                    </a:ext>
                  </a:extLst>
                </a:gridCol>
                <a:gridCol w="1529876">
                  <a:extLst>
                    <a:ext uri="{9D8B030D-6E8A-4147-A177-3AD203B41FA5}">
                      <a16:colId xmlns:a16="http://schemas.microsoft.com/office/drawing/2014/main" val="295286581"/>
                    </a:ext>
                  </a:extLst>
                </a:gridCol>
                <a:gridCol w="2219571">
                  <a:extLst>
                    <a:ext uri="{9D8B030D-6E8A-4147-A177-3AD203B41FA5}">
                      <a16:colId xmlns:a16="http://schemas.microsoft.com/office/drawing/2014/main" val="4285929155"/>
                    </a:ext>
                  </a:extLst>
                </a:gridCol>
                <a:gridCol w="1161535">
                  <a:extLst>
                    <a:ext uri="{9D8B030D-6E8A-4147-A177-3AD203B41FA5}">
                      <a16:colId xmlns:a16="http://schemas.microsoft.com/office/drawing/2014/main" val="2270093841"/>
                    </a:ext>
                  </a:extLst>
                </a:gridCol>
                <a:gridCol w="840259">
                  <a:extLst>
                    <a:ext uri="{9D8B030D-6E8A-4147-A177-3AD203B41FA5}">
                      <a16:colId xmlns:a16="http://schemas.microsoft.com/office/drawing/2014/main" val="447191213"/>
                    </a:ext>
                  </a:extLst>
                </a:gridCol>
              </a:tblGrid>
              <a:tr h="995295">
                <a:tc>
                  <a:txBody>
                    <a:bodyPr/>
                    <a:lstStyle/>
                    <a:p>
                      <a:pPr>
                        <a:lnSpc>
                          <a:spcPct val="107000"/>
                        </a:lnSpc>
                        <a:spcAft>
                          <a:spcPts val="0"/>
                        </a:spcAft>
                      </a:pPr>
                      <a:r>
                        <a:rPr lang="fr-FR" sz="1400" b="1" dirty="0">
                          <a:solidFill>
                            <a:srgbClr val="FF0000"/>
                          </a:solidFill>
                          <a:effectLst/>
                        </a:rPr>
                        <a:t>Education</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Lecture publique et communication. </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-Bibliothèque.</a:t>
                      </a:r>
                    </a:p>
                    <a:p>
                      <a:pP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-Bureau d’orientation.</a:t>
                      </a:r>
                    </a:p>
                    <a:p>
                      <a:pPr>
                        <a:lnSpc>
                          <a:spcPct val="107000"/>
                        </a:lnSpc>
                        <a:spcAft>
                          <a:spcPts val="0"/>
                        </a:spcAft>
                      </a:pPr>
                      <a:r>
                        <a:rPr lang="fr-FR" sz="1400" dirty="0">
                          <a:effectLst/>
                        </a:rPr>
                        <a:t>-Bureau d’archive.</a:t>
                      </a:r>
                    </a:p>
                    <a:p>
                      <a:pPr>
                        <a:lnSpc>
                          <a:spcPct val="107000"/>
                        </a:lnSpc>
                        <a:spcAft>
                          <a:spcPts val="0"/>
                        </a:spcAft>
                      </a:pPr>
                      <a:r>
                        <a:rPr lang="fr-FR" sz="1400" dirty="0">
                          <a:effectLst/>
                        </a:rPr>
                        <a:t>-Espace de lecture.</a:t>
                      </a:r>
                    </a:p>
                    <a:p>
                      <a:pPr>
                        <a:lnSpc>
                          <a:spcPct val="107000"/>
                        </a:lnSpc>
                        <a:spcAft>
                          <a:spcPts val="0"/>
                        </a:spcAft>
                      </a:pPr>
                      <a:r>
                        <a:rPr lang="fr-FR" sz="1400" dirty="0">
                          <a:effectLst/>
                        </a:rPr>
                        <a:t>-Sanitaire.</a:t>
                      </a:r>
                    </a:p>
                  </a:txBody>
                  <a:tcPr marL="50345" marR="50345" marT="0" marB="0"/>
                </a:tc>
                <a:tc>
                  <a:txBody>
                    <a:bodyPr/>
                    <a:lstStyle/>
                    <a:p>
                      <a:pPr algn="ctr">
                        <a:lnSpc>
                          <a:spcPct val="107000"/>
                        </a:lnSpc>
                        <a:spcAft>
                          <a:spcPts val="0"/>
                        </a:spcAft>
                      </a:pPr>
                      <a:r>
                        <a:rPr lang="fr-FR" sz="1400" dirty="0">
                          <a:effectLst/>
                        </a:rPr>
                        <a:t>14 </a:t>
                      </a:r>
                    </a:p>
                    <a:p>
                      <a:pPr algn="ctr">
                        <a:lnSpc>
                          <a:spcPct val="107000"/>
                        </a:lnSpc>
                        <a:spcAft>
                          <a:spcPts val="0"/>
                        </a:spcAft>
                      </a:pPr>
                      <a:r>
                        <a:rPr lang="fr-FR" sz="1400" dirty="0">
                          <a:effectLst/>
                        </a:rPr>
                        <a:t>23 </a:t>
                      </a:r>
                    </a:p>
                    <a:p>
                      <a:pPr algn="ctr">
                        <a:lnSpc>
                          <a:spcPct val="107000"/>
                        </a:lnSpc>
                        <a:spcAft>
                          <a:spcPts val="0"/>
                        </a:spcAft>
                      </a:pPr>
                      <a:r>
                        <a:rPr lang="fr-FR" sz="1400" dirty="0">
                          <a:effectLst/>
                        </a:rPr>
                        <a:t>295</a:t>
                      </a:r>
                    </a:p>
                    <a:p>
                      <a:pPr algn="ctr">
                        <a:lnSpc>
                          <a:spcPct val="107000"/>
                        </a:lnSpc>
                        <a:spcAft>
                          <a:spcPts val="0"/>
                        </a:spcAft>
                      </a:pPr>
                      <a:r>
                        <a:rPr lang="fr-FR" sz="1400" dirty="0">
                          <a:effectLst/>
                        </a:rPr>
                        <a:t>20</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  </a:t>
                      </a:r>
                      <a:endParaRPr lang="fr-FR"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extLst>
                  <a:ext uri="{0D108BD9-81ED-4DB2-BD59-A6C34878D82A}">
                    <a16:rowId xmlns:a16="http://schemas.microsoft.com/office/drawing/2014/main" val="3895361914"/>
                  </a:ext>
                </a:extLst>
              </a:tr>
              <a:tr h="2873375">
                <a:tc>
                  <a:txBody>
                    <a:bodyPr/>
                    <a:lstStyle/>
                    <a:p>
                      <a:pPr>
                        <a:lnSpc>
                          <a:spcPct val="107000"/>
                        </a:lnSpc>
                        <a:spcAft>
                          <a:spcPts val="0"/>
                        </a:spcAft>
                      </a:pPr>
                      <a:r>
                        <a:rPr lang="fr-FR" sz="1400" b="1" dirty="0">
                          <a:solidFill>
                            <a:srgbClr val="FF0000"/>
                          </a:solidFill>
                          <a:effectLst/>
                        </a:rPr>
                        <a:t>Commerce</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-Boutiques de commerce</a:t>
                      </a:r>
                    </a:p>
                    <a:p>
                      <a:pPr>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 Boutique articles de sport.</a:t>
                      </a:r>
                    </a:p>
                    <a:p>
                      <a:pPr>
                        <a:lnSpc>
                          <a:spcPct val="107000"/>
                        </a:lnSpc>
                        <a:spcAft>
                          <a:spcPts val="0"/>
                        </a:spcAft>
                      </a:pPr>
                      <a:r>
                        <a:rPr lang="fr-FR" sz="1400" dirty="0">
                          <a:effectLst/>
                        </a:rPr>
                        <a:t>-salon de coiffure homme.</a:t>
                      </a:r>
                    </a:p>
                    <a:p>
                      <a:pPr>
                        <a:lnSpc>
                          <a:spcPct val="107000"/>
                        </a:lnSpc>
                        <a:spcAft>
                          <a:spcPts val="0"/>
                        </a:spcAft>
                      </a:pPr>
                      <a:r>
                        <a:rPr lang="fr-FR" sz="1400" dirty="0">
                          <a:effectLst/>
                        </a:rPr>
                        <a:t>-salon de coiffure femme.</a:t>
                      </a:r>
                    </a:p>
                    <a:p>
                      <a:pPr>
                        <a:lnSpc>
                          <a:spcPct val="107000"/>
                        </a:lnSpc>
                        <a:spcAft>
                          <a:spcPts val="0"/>
                        </a:spcAft>
                      </a:pPr>
                      <a:r>
                        <a:rPr lang="fr-FR" sz="1400" dirty="0">
                          <a:effectLst/>
                        </a:rPr>
                        <a:t>-Librairie.</a:t>
                      </a:r>
                    </a:p>
                    <a:p>
                      <a:pPr>
                        <a:lnSpc>
                          <a:spcPct val="107000"/>
                        </a:lnSpc>
                        <a:spcAft>
                          <a:spcPts val="0"/>
                        </a:spcAft>
                      </a:pPr>
                      <a:r>
                        <a:rPr lang="fr-FR" sz="1400" dirty="0">
                          <a:effectLst/>
                        </a:rPr>
                        <a:t>-Superette.</a:t>
                      </a:r>
                    </a:p>
                    <a:p>
                      <a:pPr>
                        <a:lnSpc>
                          <a:spcPct val="107000"/>
                        </a:lnSpc>
                        <a:spcAft>
                          <a:spcPts val="0"/>
                        </a:spcAft>
                      </a:pPr>
                      <a:r>
                        <a:rPr lang="fr-FR" sz="1400" dirty="0">
                          <a:effectLst/>
                        </a:rPr>
                        <a:t>- boucherie.</a:t>
                      </a:r>
                    </a:p>
                    <a:p>
                      <a:pPr>
                        <a:lnSpc>
                          <a:spcPct val="107000"/>
                        </a:lnSpc>
                        <a:spcAft>
                          <a:spcPts val="0"/>
                        </a:spcAft>
                      </a:pPr>
                      <a:r>
                        <a:rPr lang="fr-FR" sz="1400" dirty="0">
                          <a:effectLst/>
                        </a:rPr>
                        <a:t>-Boulangerie et pâtisserie.</a:t>
                      </a:r>
                    </a:p>
                    <a:p>
                      <a:pPr>
                        <a:lnSpc>
                          <a:spcPct val="107000"/>
                        </a:lnSpc>
                        <a:spcAft>
                          <a:spcPts val="0"/>
                        </a:spcAft>
                      </a:pPr>
                      <a:r>
                        <a:rPr lang="fr-FR" sz="1400" dirty="0">
                          <a:effectLst/>
                        </a:rPr>
                        <a:t>-habillement homme.</a:t>
                      </a:r>
                    </a:p>
                    <a:p>
                      <a:pPr>
                        <a:lnSpc>
                          <a:spcPct val="107000"/>
                        </a:lnSpc>
                        <a:spcAft>
                          <a:spcPts val="0"/>
                        </a:spcAft>
                      </a:pPr>
                      <a:r>
                        <a:rPr lang="fr-FR" sz="1400" dirty="0">
                          <a:effectLst/>
                        </a:rPr>
                        <a:t>-habillement femme.</a:t>
                      </a:r>
                    </a:p>
                    <a:p>
                      <a:pPr>
                        <a:lnSpc>
                          <a:spcPct val="107000"/>
                        </a:lnSpc>
                        <a:spcAft>
                          <a:spcPts val="0"/>
                        </a:spcAft>
                      </a:pPr>
                      <a:r>
                        <a:rPr lang="fr-FR" sz="1400" dirty="0">
                          <a:effectLst/>
                        </a:rPr>
                        <a:t>-habillement enfants.</a:t>
                      </a:r>
                    </a:p>
                    <a:p>
                      <a:pPr>
                        <a:lnSpc>
                          <a:spcPct val="107000"/>
                        </a:lnSpc>
                        <a:spcAft>
                          <a:spcPts val="0"/>
                        </a:spcAft>
                      </a:pPr>
                      <a:r>
                        <a:rPr lang="fr-FR" sz="1400" dirty="0">
                          <a:effectLst/>
                        </a:rPr>
                        <a:t>-chaussure.</a:t>
                      </a:r>
                    </a:p>
                    <a:p>
                      <a:pPr>
                        <a:lnSpc>
                          <a:spcPct val="107000"/>
                        </a:lnSpc>
                        <a:spcAft>
                          <a:spcPts val="0"/>
                        </a:spcAft>
                      </a:pPr>
                      <a:r>
                        <a:rPr lang="fr-FR" sz="1400" dirty="0">
                          <a:effectLst/>
                        </a:rPr>
                        <a:t>-cosmétique.</a:t>
                      </a:r>
                    </a:p>
                    <a:p>
                      <a:pPr>
                        <a:lnSpc>
                          <a:spcPct val="107000"/>
                        </a:lnSpc>
                        <a:spcAft>
                          <a:spcPts val="0"/>
                        </a:spcAft>
                      </a:pPr>
                      <a:r>
                        <a:rPr lang="fr-FR" sz="1400" dirty="0">
                          <a:effectLst/>
                        </a:rPr>
                        <a:t>-Sanitaire.</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gn="ctr">
                        <a:lnSpc>
                          <a:spcPct val="107000"/>
                        </a:lnSpc>
                        <a:spcAft>
                          <a:spcPts val="0"/>
                        </a:spcAft>
                      </a:pPr>
                      <a:r>
                        <a:rPr lang="fr-FR" sz="1400" dirty="0">
                          <a:effectLst/>
                        </a:rPr>
                        <a:t>118.5 </a:t>
                      </a:r>
                    </a:p>
                    <a:p>
                      <a:pPr algn="ctr">
                        <a:lnSpc>
                          <a:spcPct val="107000"/>
                        </a:lnSpc>
                        <a:spcAft>
                          <a:spcPts val="0"/>
                        </a:spcAft>
                      </a:pPr>
                      <a:r>
                        <a:rPr lang="fr-FR" sz="1400" dirty="0">
                          <a:effectLst/>
                        </a:rPr>
                        <a:t>45.5 </a:t>
                      </a:r>
                    </a:p>
                    <a:p>
                      <a:pPr algn="ctr">
                        <a:lnSpc>
                          <a:spcPct val="107000"/>
                        </a:lnSpc>
                        <a:spcAft>
                          <a:spcPts val="0"/>
                        </a:spcAft>
                      </a:pPr>
                      <a:r>
                        <a:rPr lang="fr-FR" sz="1400" dirty="0">
                          <a:effectLst/>
                        </a:rPr>
                        <a:t>52 </a:t>
                      </a:r>
                    </a:p>
                    <a:p>
                      <a:pPr algn="ctr">
                        <a:lnSpc>
                          <a:spcPct val="107000"/>
                        </a:lnSpc>
                        <a:spcAft>
                          <a:spcPts val="0"/>
                        </a:spcAft>
                      </a:pPr>
                      <a:r>
                        <a:rPr lang="fr-FR" sz="1400" dirty="0">
                          <a:effectLst/>
                        </a:rPr>
                        <a:t>80.5</a:t>
                      </a:r>
                    </a:p>
                    <a:p>
                      <a:pPr algn="ctr">
                        <a:lnSpc>
                          <a:spcPct val="107000"/>
                        </a:lnSpc>
                        <a:spcAft>
                          <a:spcPts val="0"/>
                        </a:spcAft>
                      </a:pPr>
                      <a:r>
                        <a:rPr lang="fr-FR" sz="1400" dirty="0">
                          <a:effectLst/>
                        </a:rPr>
                        <a:t>90</a:t>
                      </a:r>
                    </a:p>
                    <a:p>
                      <a:pPr algn="ctr">
                        <a:lnSpc>
                          <a:spcPct val="107000"/>
                        </a:lnSpc>
                        <a:spcAft>
                          <a:spcPts val="0"/>
                        </a:spcAft>
                      </a:pPr>
                      <a:r>
                        <a:rPr lang="fr-FR" sz="1400" dirty="0">
                          <a:effectLst/>
                        </a:rPr>
                        <a:t>72.5</a:t>
                      </a:r>
                    </a:p>
                    <a:p>
                      <a:pPr algn="ctr">
                        <a:lnSpc>
                          <a:spcPct val="107000"/>
                        </a:lnSpc>
                        <a:spcAft>
                          <a:spcPts val="0"/>
                        </a:spcAft>
                      </a:pPr>
                      <a:r>
                        <a:rPr lang="fr-FR" sz="1400" dirty="0">
                          <a:effectLst/>
                        </a:rPr>
                        <a:t>97 </a:t>
                      </a:r>
                    </a:p>
                    <a:p>
                      <a:pPr algn="ctr">
                        <a:lnSpc>
                          <a:spcPct val="107000"/>
                        </a:lnSpc>
                        <a:spcAft>
                          <a:spcPts val="0"/>
                        </a:spcAft>
                      </a:pPr>
                      <a:r>
                        <a:rPr lang="fr-FR" sz="1400" dirty="0">
                          <a:effectLst/>
                        </a:rPr>
                        <a:t>62</a:t>
                      </a:r>
                    </a:p>
                    <a:p>
                      <a:pPr algn="ctr">
                        <a:lnSpc>
                          <a:spcPct val="107000"/>
                        </a:lnSpc>
                        <a:spcAft>
                          <a:spcPts val="0"/>
                        </a:spcAft>
                      </a:pPr>
                      <a:r>
                        <a:rPr lang="fr-FR" sz="1400" dirty="0">
                          <a:effectLst/>
                        </a:rPr>
                        <a:t>87</a:t>
                      </a:r>
                    </a:p>
                    <a:p>
                      <a:pPr algn="ctr">
                        <a:lnSpc>
                          <a:spcPct val="107000"/>
                        </a:lnSpc>
                        <a:spcAft>
                          <a:spcPts val="0"/>
                        </a:spcAft>
                      </a:pPr>
                      <a:r>
                        <a:rPr lang="fr-FR" sz="1400" dirty="0">
                          <a:effectLst/>
                        </a:rPr>
                        <a:t>82 </a:t>
                      </a:r>
                    </a:p>
                    <a:p>
                      <a:pPr algn="ctr">
                        <a:lnSpc>
                          <a:spcPct val="107000"/>
                        </a:lnSpc>
                        <a:spcAft>
                          <a:spcPts val="0"/>
                        </a:spcAft>
                      </a:pPr>
                      <a:r>
                        <a:rPr lang="fr-FR" sz="1400" dirty="0">
                          <a:effectLst/>
                        </a:rPr>
                        <a:t>51</a:t>
                      </a:r>
                    </a:p>
                    <a:p>
                      <a:pPr algn="ctr">
                        <a:lnSpc>
                          <a:spcPct val="107000"/>
                        </a:lnSpc>
                        <a:spcAft>
                          <a:spcPts val="0"/>
                        </a:spcAft>
                      </a:pPr>
                      <a:r>
                        <a:rPr lang="fr-FR" sz="1400" dirty="0">
                          <a:effectLst/>
                        </a:rPr>
                        <a:t>76</a:t>
                      </a:r>
                    </a:p>
                    <a:p>
                      <a:pPr algn="ctr">
                        <a:lnSpc>
                          <a:spcPct val="107000"/>
                        </a:lnSpc>
                        <a:spcAft>
                          <a:spcPts val="0"/>
                        </a:spcAft>
                      </a:pPr>
                      <a:r>
                        <a:rPr lang="fr-FR" sz="1400" dirty="0">
                          <a:effectLst/>
                        </a:rPr>
                        <a:t>56</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tc>
                  <a:txBody>
                    <a:bodyPr/>
                    <a:lstStyle/>
                    <a:p>
                      <a:pPr>
                        <a:lnSpc>
                          <a:spcPct val="107000"/>
                        </a:lnSpc>
                        <a:spcAft>
                          <a:spcPts val="0"/>
                        </a:spcAft>
                      </a:pPr>
                      <a:r>
                        <a:rPr lang="fr-FR" sz="1400" dirty="0">
                          <a:effectLst/>
                        </a:rPr>
                        <a:t> </a:t>
                      </a:r>
                    </a:p>
                    <a:p>
                      <a:pPr>
                        <a:lnSpc>
                          <a:spcPct val="107000"/>
                        </a:lnSpc>
                        <a:spcAft>
                          <a:spcPts val="0"/>
                        </a:spcAft>
                      </a:pPr>
                      <a:r>
                        <a:rPr lang="fr-FR" sz="1400" dirty="0">
                          <a:effectLst/>
                        </a:rPr>
                        <a:t>     970</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50345" marR="50345" marT="0" marB="0"/>
                </a:tc>
                <a:extLst>
                  <a:ext uri="{0D108BD9-81ED-4DB2-BD59-A6C34878D82A}">
                    <a16:rowId xmlns:a16="http://schemas.microsoft.com/office/drawing/2014/main" val="1660482590"/>
                  </a:ext>
                </a:extLst>
              </a:tr>
            </a:tbl>
          </a:graphicData>
        </a:graphic>
      </p:graphicFrame>
      <p:sp>
        <p:nvSpPr>
          <p:cNvPr id="12" name="Rounded Rectangle 11"/>
          <p:cNvSpPr/>
          <p:nvPr/>
        </p:nvSpPr>
        <p:spPr>
          <a:xfrm>
            <a:off x="5892223" y="288260"/>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PROGRAMME GÉNÉRAL </a:t>
            </a:r>
          </a:p>
        </p:txBody>
      </p:sp>
      <p:sp>
        <p:nvSpPr>
          <p:cNvPr id="13" name="Rectangle 12">
            <a:extLst>
              <a:ext uri="{FF2B5EF4-FFF2-40B4-BE49-F238E27FC236}">
                <a16:creationId xmlns:a16="http://schemas.microsoft.com/office/drawing/2014/main" id="{29F056F4-CE7C-45FC-AB14-21AD6138D9DC}"/>
              </a:ext>
            </a:extLst>
          </p:cNvPr>
          <p:cNvSpPr/>
          <p:nvPr/>
        </p:nvSpPr>
        <p:spPr>
          <a:xfrm>
            <a:off x="75630" y="3823856"/>
            <a:ext cx="1713981" cy="1177635"/>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PROGRAMME GENERAL</a:t>
            </a:r>
          </a:p>
        </p:txBody>
      </p:sp>
      <p:sp>
        <p:nvSpPr>
          <p:cNvPr id="15" name="Rounded Rectangle 14"/>
          <p:cNvSpPr/>
          <p:nvPr/>
        </p:nvSpPr>
        <p:spPr>
          <a:xfrm>
            <a:off x="1218721" y="269590"/>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Tree>
    <p:extLst>
      <p:ext uri="{BB962C8B-B14F-4D97-AF65-F5344CB8AC3E}">
        <p14:creationId xmlns:p14="http://schemas.microsoft.com/office/powerpoint/2010/main" val="2261447606"/>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8" name="Rectangle 7">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10" name="Rectangle 9">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graphicFrame>
        <p:nvGraphicFramePr>
          <p:cNvPr id="11" name="Table 10"/>
          <p:cNvGraphicFramePr>
            <a:graphicFrameLocks noGrp="1"/>
          </p:cNvGraphicFramePr>
          <p:nvPr>
            <p:extLst>
              <p:ext uri="{D42A27DB-BD31-4B8C-83A1-F6EECF244321}">
                <p14:modId xmlns:p14="http://schemas.microsoft.com/office/powerpoint/2010/main" val="2504437413"/>
              </p:ext>
            </p:extLst>
          </p:nvPr>
        </p:nvGraphicFramePr>
        <p:xfrm>
          <a:off x="2743201" y="1758151"/>
          <a:ext cx="8213724" cy="3880804"/>
        </p:xfrm>
        <a:graphic>
          <a:graphicData uri="http://schemas.openxmlformats.org/drawingml/2006/table">
            <a:tbl>
              <a:tblPr firstRow="1" firstCol="1" bandRow="1">
                <a:tableStyleId>{5940675A-B579-460E-94D1-54222C63F5DA}</a:tableStyleId>
              </a:tblPr>
              <a:tblGrid>
                <a:gridCol w="1346966">
                  <a:extLst>
                    <a:ext uri="{9D8B030D-6E8A-4147-A177-3AD203B41FA5}">
                      <a16:colId xmlns:a16="http://schemas.microsoft.com/office/drawing/2014/main" val="3120286427"/>
                    </a:ext>
                  </a:extLst>
                </a:gridCol>
                <a:gridCol w="1512502">
                  <a:extLst>
                    <a:ext uri="{9D8B030D-6E8A-4147-A177-3AD203B41FA5}">
                      <a16:colId xmlns:a16="http://schemas.microsoft.com/office/drawing/2014/main" val="3711432163"/>
                    </a:ext>
                  </a:extLst>
                </a:gridCol>
                <a:gridCol w="1424273">
                  <a:extLst>
                    <a:ext uri="{9D8B030D-6E8A-4147-A177-3AD203B41FA5}">
                      <a16:colId xmlns:a16="http://schemas.microsoft.com/office/drawing/2014/main" val="1080243545"/>
                    </a:ext>
                  </a:extLst>
                </a:gridCol>
                <a:gridCol w="1667112">
                  <a:extLst>
                    <a:ext uri="{9D8B030D-6E8A-4147-A177-3AD203B41FA5}">
                      <a16:colId xmlns:a16="http://schemas.microsoft.com/office/drawing/2014/main" val="1852097484"/>
                    </a:ext>
                  </a:extLst>
                </a:gridCol>
                <a:gridCol w="1046988">
                  <a:extLst>
                    <a:ext uri="{9D8B030D-6E8A-4147-A177-3AD203B41FA5}">
                      <a16:colId xmlns:a16="http://schemas.microsoft.com/office/drawing/2014/main" val="2394137112"/>
                    </a:ext>
                  </a:extLst>
                </a:gridCol>
                <a:gridCol w="1215883">
                  <a:extLst>
                    <a:ext uri="{9D8B030D-6E8A-4147-A177-3AD203B41FA5}">
                      <a16:colId xmlns:a16="http://schemas.microsoft.com/office/drawing/2014/main" val="453979792"/>
                    </a:ext>
                  </a:extLst>
                </a:gridCol>
              </a:tblGrid>
              <a:tr h="0">
                <a:tc>
                  <a:txBody>
                    <a:bodyPr/>
                    <a:lstStyle/>
                    <a:p>
                      <a:pPr>
                        <a:lnSpc>
                          <a:spcPct val="107000"/>
                        </a:lnSpc>
                        <a:spcAft>
                          <a:spcPts val="0"/>
                        </a:spcAft>
                      </a:pPr>
                      <a:r>
                        <a:rPr lang="fr-FR" sz="1400" b="1" dirty="0">
                          <a:solidFill>
                            <a:srgbClr val="FF0000"/>
                          </a:solidFill>
                          <a:effectLst/>
                        </a:rPr>
                        <a:t>Gestion</a:t>
                      </a:r>
                    </a:p>
                    <a:p>
                      <a:pPr>
                        <a:lnSpc>
                          <a:spcPct val="107000"/>
                        </a:lnSpc>
                        <a:spcAft>
                          <a:spcPts val="0"/>
                        </a:spcAft>
                      </a:pPr>
                      <a:r>
                        <a:rPr lang="fr-FR" sz="1400" b="1" dirty="0">
                          <a:solidFill>
                            <a:srgbClr val="FF0000"/>
                          </a:solidFill>
                          <a:effectLst/>
                        </a:rPr>
                        <a:t> </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dirty="0">
                          <a:effectLst/>
                        </a:rPr>
                        <a:t>Administration</a:t>
                      </a:r>
                    </a:p>
                    <a:p>
                      <a:pPr>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dirty="0">
                          <a:effectLst/>
                        </a:rPr>
                        <a:t>-Direction</a:t>
                      </a:r>
                    </a:p>
                    <a:p>
                      <a:pPr>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dirty="0">
                          <a:effectLst/>
                        </a:rPr>
                        <a:t>-Bureau du secrétaire.</a:t>
                      </a:r>
                    </a:p>
                    <a:p>
                      <a:pPr>
                        <a:lnSpc>
                          <a:spcPct val="107000"/>
                        </a:lnSpc>
                        <a:spcAft>
                          <a:spcPts val="0"/>
                        </a:spcAft>
                      </a:pPr>
                      <a:r>
                        <a:rPr lang="fr-FR" sz="1400" dirty="0">
                          <a:effectLst/>
                        </a:rPr>
                        <a:t>-Bureau du directeur.</a:t>
                      </a:r>
                    </a:p>
                    <a:p>
                      <a:pPr>
                        <a:lnSpc>
                          <a:spcPct val="107000"/>
                        </a:lnSpc>
                        <a:spcAft>
                          <a:spcPts val="0"/>
                        </a:spcAft>
                      </a:pPr>
                      <a:r>
                        <a:rPr lang="fr-FR" sz="1400" dirty="0">
                          <a:effectLst/>
                        </a:rPr>
                        <a:t>-Salle d’attente.</a:t>
                      </a:r>
                    </a:p>
                    <a:p>
                      <a:pPr>
                        <a:lnSpc>
                          <a:spcPct val="107000"/>
                        </a:lnSpc>
                        <a:spcAft>
                          <a:spcPts val="0"/>
                        </a:spcAft>
                      </a:pPr>
                      <a:r>
                        <a:rPr lang="fr-FR" sz="1400" dirty="0">
                          <a:effectLst/>
                        </a:rPr>
                        <a:t>-Chef de service.</a:t>
                      </a:r>
                    </a:p>
                    <a:p>
                      <a:pPr>
                        <a:lnSpc>
                          <a:spcPct val="107000"/>
                        </a:lnSpc>
                        <a:spcAft>
                          <a:spcPts val="0"/>
                        </a:spcAft>
                      </a:pPr>
                      <a:r>
                        <a:rPr lang="fr-FR" sz="1400" dirty="0">
                          <a:effectLst/>
                        </a:rPr>
                        <a:t>-Bureau de comptable.</a:t>
                      </a:r>
                    </a:p>
                    <a:p>
                      <a:pPr>
                        <a:lnSpc>
                          <a:spcPct val="107000"/>
                        </a:lnSpc>
                        <a:spcAft>
                          <a:spcPts val="0"/>
                        </a:spcAft>
                      </a:pPr>
                      <a:r>
                        <a:rPr lang="fr-FR" sz="1400" dirty="0">
                          <a:effectLst/>
                        </a:rPr>
                        <a:t>-Bureau de personnel.</a:t>
                      </a:r>
                    </a:p>
                    <a:p>
                      <a:pPr>
                        <a:lnSpc>
                          <a:spcPct val="107000"/>
                        </a:lnSpc>
                        <a:spcAft>
                          <a:spcPts val="0"/>
                        </a:spcAft>
                      </a:pPr>
                      <a:r>
                        <a:rPr lang="fr-FR" sz="1400" dirty="0">
                          <a:effectLst/>
                        </a:rPr>
                        <a:t>-Salle de réunion.</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1400" dirty="0">
                          <a:effectLst/>
                        </a:rPr>
                        <a:t>14</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20</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15</a:t>
                      </a:r>
                    </a:p>
                    <a:p>
                      <a:pPr algn="ctr">
                        <a:lnSpc>
                          <a:spcPct val="107000"/>
                        </a:lnSpc>
                        <a:spcAft>
                          <a:spcPts val="0"/>
                        </a:spcAft>
                      </a:pPr>
                      <a:r>
                        <a:rPr lang="fr-FR" sz="1400" dirty="0">
                          <a:effectLst/>
                        </a:rPr>
                        <a:t>19</a:t>
                      </a:r>
                    </a:p>
                    <a:p>
                      <a:pPr algn="ctr">
                        <a:lnSpc>
                          <a:spcPct val="107000"/>
                        </a:lnSpc>
                        <a:spcAft>
                          <a:spcPts val="0"/>
                        </a:spcAft>
                      </a:pPr>
                      <a:r>
                        <a:rPr lang="fr-FR" sz="1400" dirty="0">
                          <a:effectLst/>
                        </a:rPr>
                        <a:t>22</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22</a:t>
                      </a:r>
                    </a:p>
                    <a:p>
                      <a:pPr algn="ctr">
                        <a:lnSpc>
                          <a:spcPct val="107000"/>
                        </a:lnSpc>
                        <a:spcAft>
                          <a:spcPts val="0"/>
                        </a:spcAft>
                      </a:pPr>
                      <a:r>
                        <a:rPr lang="fr-FR" sz="1400" dirty="0">
                          <a:effectLst/>
                        </a:rPr>
                        <a:t> </a:t>
                      </a:r>
                    </a:p>
                    <a:p>
                      <a:pPr algn="ctr">
                        <a:lnSpc>
                          <a:spcPct val="107000"/>
                        </a:lnSpc>
                        <a:spcAft>
                          <a:spcPts val="0"/>
                        </a:spcAft>
                      </a:pPr>
                      <a:r>
                        <a:rPr lang="fr-FR" sz="1400" dirty="0">
                          <a:effectLst/>
                        </a:rPr>
                        <a:t>34</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 </a:t>
                      </a:r>
                    </a:p>
                    <a:p>
                      <a:pPr>
                        <a:lnSpc>
                          <a:spcPct val="107000"/>
                        </a:lnSpc>
                        <a:spcAft>
                          <a:spcPts val="0"/>
                        </a:spcAft>
                      </a:pPr>
                      <a:r>
                        <a:rPr lang="fr-FR" sz="1400">
                          <a:effectLst/>
                        </a:rPr>
                        <a:t> </a:t>
                      </a:r>
                    </a:p>
                    <a:p>
                      <a:pPr algn="ctr">
                        <a:lnSpc>
                          <a:spcPct val="107000"/>
                        </a:lnSpc>
                        <a:spcAft>
                          <a:spcPts val="0"/>
                        </a:spcAft>
                      </a:pPr>
                      <a:r>
                        <a:rPr lang="fr-FR" sz="1400">
                          <a:effectLst/>
                        </a:rPr>
                        <a:t>146</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75478791"/>
                  </a:ext>
                </a:extLst>
              </a:tr>
              <a:tr h="0">
                <a:tc>
                  <a:txBody>
                    <a:bodyPr/>
                    <a:lstStyle/>
                    <a:p>
                      <a:pPr>
                        <a:lnSpc>
                          <a:spcPct val="107000"/>
                        </a:lnSpc>
                        <a:spcAft>
                          <a:spcPts val="0"/>
                        </a:spcAft>
                      </a:pPr>
                      <a:r>
                        <a:rPr lang="fr-FR" sz="1400" b="1">
                          <a:solidFill>
                            <a:srgbClr val="FF0000"/>
                          </a:solidFill>
                          <a:effectLst/>
                        </a:rPr>
                        <a:t>Technique</a:t>
                      </a:r>
                    </a:p>
                    <a:p>
                      <a:pPr>
                        <a:lnSpc>
                          <a:spcPct val="107000"/>
                        </a:lnSpc>
                        <a:spcAft>
                          <a:spcPts val="0"/>
                        </a:spcAft>
                      </a:pPr>
                      <a:r>
                        <a:rPr lang="fr-FR" sz="1400" b="1">
                          <a:solidFill>
                            <a:srgbClr val="FF0000"/>
                          </a:solidFill>
                          <a:effectLst/>
                        </a:rPr>
                        <a:t> </a:t>
                      </a:r>
                      <a:endParaRPr lang="fr-FR" sz="1400" b="1">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Espace technique</a:t>
                      </a:r>
                    </a:p>
                    <a:p>
                      <a:pPr>
                        <a:lnSpc>
                          <a:spcPct val="107000"/>
                        </a:lnSpc>
                        <a:spcAft>
                          <a:spcPts val="0"/>
                        </a:spcAft>
                      </a:pPr>
                      <a:r>
                        <a:rPr lang="fr-FR" sz="1400">
                          <a:effectLst/>
                        </a:rPr>
                        <a:t> </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Locaux techniques</a:t>
                      </a:r>
                    </a:p>
                    <a:p>
                      <a:pPr>
                        <a:lnSpc>
                          <a:spcPct val="107000"/>
                        </a:lnSpc>
                        <a:spcAft>
                          <a:spcPts val="0"/>
                        </a:spcAft>
                      </a:pPr>
                      <a:r>
                        <a:rPr lang="fr-FR" sz="1400">
                          <a:effectLst/>
                        </a:rPr>
                        <a:t> </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-Chaufferie.</a:t>
                      </a:r>
                    </a:p>
                    <a:p>
                      <a:pPr>
                        <a:lnSpc>
                          <a:spcPct val="107000"/>
                        </a:lnSpc>
                        <a:spcAft>
                          <a:spcPts val="0"/>
                        </a:spcAft>
                      </a:pPr>
                      <a:r>
                        <a:rPr lang="fr-FR" sz="1400">
                          <a:effectLst/>
                        </a:rPr>
                        <a:t>-Groupe électrogène.</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1400" dirty="0">
                          <a:effectLst/>
                        </a:rPr>
                        <a:t>13</a:t>
                      </a:r>
                    </a:p>
                    <a:p>
                      <a:pPr algn="ctr">
                        <a:lnSpc>
                          <a:spcPct val="107000"/>
                        </a:lnSpc>
                        <a:spcAft>
                          <a:spcPts val="0"/>
                        </a:spcAft>
                      </a:pPr>
                      <a:r>
                        <a:rPr lang="fr-FR" sz="1400" dirty="0">
                          <a:effectLst/>
                        </a:rPr>
                        <a:t>13</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dirty="0">
                          <a:effectLst/>
                        </a:rPr>
                        <a:t>26</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24910566"/>
                  </a:ext>
                </a:extLst>
              </a:tr>
              <a:tr h="0">
                <a:tc>
                  <a:txBody>
                    <a:bodyPr/>
                    <a:lstStyle/>
                    <a:p>
                      <a:pPr>
                        <a:lnSpc>
                          <a:spcPct val="107000"/>
                        </a:lnSpc>
                        <a:spcAft>
                          <a:spcPts val="0"/>
                        </a:spcAft>
                      </a:pPr>
                      <a:r>
                        <a:rPr lang="fr-FR" sz="1400" b="1" dirty="0">
                          <a:solidFill>
                            <a:srgbClr val="FF0000"/>
                          </a:solidFill>
                          <a:effectLst/>
                        </a:rPr>
                        <a:t>Stationnement</a:t>
                      </a:r>
                      <a:endParaRPr lang="fr-FR"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Parking</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fr-FR" sz="1400">
                          <a:effectLst/>
                        </a:rPr>
                        <a:t> </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400">
                          <a:effectLst/>
                        </a:rPr>
                        <a:t>-Parking voiture 74 places.</a:t>
                      </a:r>
                      <a:endParaRPr lang="fr-FR" sz="1400">
                        <a:effectLst/>
                      </a:endParaRPr>
                    </a:p>
                    <a:p>
                      <a:pPr>
                        <a:lnSpc>
                          <a:spcPct val="107000"/>
                        </a:lnSpc>
                        <a:spcAft>
                          <a:spcPts val="0"/>
                        </a:spcAft>
                      </a:pPr>
                      <a:r>
                        <a:rPr lang="en-US" sz="1400">
                          <a:effectLst/>
                        </a:rPr>
                        <a:t> </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1400">
                          <a:effectLst/>
                        </a:rPr>
                        <a:t>12,5 m2 pour 1 </a:t>
                      </a:r>
                    </a:p>
                    <a:p>
                      <a:pPr algn="ctr">
                        <a:lnSpc>
                          <a:spcPct val="107000"/>
                        </a:lnSpc>
                        <a:spcAft>
                          <a:spcPts val="0"/>
                        </a:spcAft>
                      </a:pPr>
                      <a:r>
                        <a:rPr lang="en-US" sz="1400">
                          <a:effectLst/>
                        </a:rPr>
                        <a:t> </a:t>
                      </a:r>
                      <a:endParaRPr lang="fr-F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400" dirty="0">
                          <a:effectLst/>
                        </a:rPr>
                        <a:t>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72010956"/>
                  </a:ext>
                </a:extLst>
              </a:tr>
            </a:tbl>
          </a:graphicData>
        </a:graphic>
      </p:graphicFrame>
      <p:sp>
        <p:nvSpPr>
          <p:cNvPr id="12" name="Rounded Rectangle 11"/>
          <p:cNvSpPr/>
          <p:nvPr/>
        </p:nvSpPr>
        <p:spPr>
          <a:xfrm>
            <a:off x="5892223" y="288260"/>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PROGRAMME GÉNÉRAL </a:t>
            </a:r>
          </a:p>
        </p:txBody>
      </p:sp>
      <p:sp>
        <p:nvSpPr>
          <p:cNvPr id="13" name="Rectangle 12">
            <a:extLst>
              <a:ext uri="{FF2B5EF4-FFF2-40B4-BE49-F238E27FC236}">
                <a16:creationId xmlns:a16="http://schemas.microsoft.com/office/drawing/2014/main" id="{29F056F4-CE7C-45FC-AB14-21AD6138D9DC}"/>
              </a:ext>
            </a:extLst>
          </p:cNvPr>
          <p:cNvSpPr/>
          <p:nvPr/>
        </p:nvSpPr>
        <p:spPr>
          <a:xfrm>
            <a:off x="75630" y="3823856"/>
            <a:ext cx="1713981" cy="1177635"/>
          </a:xfrm>
          <a:prstGeom prst="rect">
            <a:avLst/>
          </a:prstGeom>
          <a:solidFill>
            <a:schemeClr val="accent6"/>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PROGRAMME GENERAL</a:t>
            </a:r>
          </a:p>
        </p:txBody>
      </p:sp>
      <p:sp>
        <p:nvSpPr>
          <p:cNvPr id="14" name="Rounded Rectangle 13"/>
          <p:cNvSpPr/>
          <p:nvPr/>
        </p:nvSpPr>
        <p:spPr>
          <a:xfrm>
            <a:off x="1218721" y="269590"/>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Tree>
    <p:extLst>
      <p:ext uri="{BB962C8B-B14F-4D97-AF65-F5344CB8AC3E}">
        <p14:creationId xmlns:p14="http://schemas.microsoft.com/office/powerpoint/2010/main" val="40218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3" name="Rectangle 1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1" name="Rounded Rectangle 10"/>
          <p:cNvSpPr/>
          <p:nvPr/>
        </p:nvSpPr>
        <p:spPr>
          <a:xfrm>
            <a:off x="5555674" y="152399"/>
            <a:ext cx="5064702" cy="554183"/>
          </a:xfrm>
          <a:prstGeom prst="roundRect">
            <a:avLst/>
          </a:prstGeom>
          <a:solidFill>
            <a:srgbClr val="92D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PROBLEMATIQUE GENERALE</a:t>
            </a:r>
          </a:p>
        </p:txBody>
      </p:sp>
      <p:sp>
        <p:nvSpPr>
          <p:cNvPr id="15" name="Rectangle 14">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16" name="Rectangle 15">
            <a:extLst>
              <a:ext uri="{FF2B5EF4-FFF2-40B4-BE49-F238E27FC236}">
                <a16:creationId xmlns:a16="http://schemas.microsoft.com/office/drawing/2014/main" id="{3CA450CF-60D0-40E6-A11F-B06B70542D7C}"/>
              </a:ext>
            </a:extLst>
          </p:cNvPr>
          <p:cNvSpPr/>
          <p:nvPr/>
        </p:nvSpPr>
        <p:spPr>
          <a:xfrm>
            <a:off x="100446" y="2587153"/>
            <a:ext cx="1462371"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CAPACITE D’ACCEUIL</a:t>
            </a:r>
          </a:p>
        </p:txBody>
      </p:sp>
      <p:sp>
        <p:nvSpPr>
          <p:cNvPr id="17" name="Rectangle 16">
            <a:extLst>
              <a:ext uri="{FF2B5EF4-FFF2-40B4-BE49-F238E27FC236}">
                <a16:creationId xmlns:a16="http://schemas.microsoft.com/office/drawing/2014/main" id="{29F056F4-CE7C-45FC-AB14-21AD6138D9DC}"/>
              </a:ext>
            </a:extLst>
          </p:cNvPr>
          <p:cNvSpPr/>
          <p:nvPr/>
        </p:nvSpPr>
        <p:spPr>
          <a:xfrm>
            <a:off x="0" y="5239265"/>
            <a:ext cx="1789611" cy="1010154"/>
          </a:xfrm>
          <a:prstGeom prst="rect">
            <a:avLst/>
          </a:prstGeom>
          <a:solidFill>
            <a:srgbClr val="92D050"/>
          </a:solidFill>
          <a:ln>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ORGANIGRAMME FONCTIONNEL</a:t>
            </a:r>
          </a:p>
        </p:txBody>
      </p:sp>
      <p:sp>
        <p:nvSpPr>
          <p:cNvPr id="19" name="Rectangle 18">
            <a:extLst>
              <a:ext uri="{FF2B5EF4-FFF2-40B4-BE49-F238E27FC236}">
                <a16:creationId xmlns:a16="http://schemas.microsoft.com/office/drawing/2014/main" id="{29F056F4-CE7C-45FC-AB14-21AD6138D9DC}"/>
              </a:ext>
            </a:extLst>
          </p:cNvPr>
          <p:cNvSpPr/>
          <p:nvPr/>
        </p:nvSpPr>
        <p:spPr>
          <a:xfrm>
            <a:off x="75630" y="4109112"/>
            <a:ext cx="1458503" cy="747921"/>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PROGRAMME GENERAL</a:t>
            </a:r>
          </a:p>
        </p:txBody>
      </p:sp>
      <p:sp>
        <p:nvSpPr>
          <p:cNvPr id="66" name="Ellipse 71"/>
          <p:cNvSpPr/>
          <p:nvPr/>
        </p:nvSpPr>
        <p:spPr>
          <a:xfrm>
            <a:off x="7613967" y="1741455"/>
            <a:ext cx="1207135" cy="1120775"/>
          </a:xfrm>
          <a:prstGeom prst="ellipse">
            <a:avLst/>
          </a:prstGeom>
          <a:solidFill>
            <a:srgbClr val="00B0F0"/>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Loisir et détente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67" name="Ellipse 72"/>
          <p:cNvSpPr/>
          <p:nvPr/>
        </p:nvSpPr>
        <p:spPr>
          <a:xfrm>
            <a:off x="5042852" y="4673250"/>
            <a:ext cx="1507490" cy="548640"/>
          </a:xfrm>
          <a:prstGeom prst="ellipse">
            <a:avLst/>
          </a:prstGeom>
          <a:solidFill>
            <a:srgbClr val="FFFF00"/>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Accueil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68" name="Ellipse 73"/>
          <p:cNvSpPr/>
          <p:nvPr/>
        </p:nvSpPr>
        <p:spPr>
          <a:xfrm>
            <a:off x="5420677" y="1098200"/>
            <a:ext cx="1163320" cy="645160"/>
          </a:xfrm>
          <a:prstGeom prst="ellipse">
            <a:avLst/>
          </a:prstGeom>
          <a:solidFill>
            <a:srgbClr val="92D050"/>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Culture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69" name="Connecteur droit 78"/>
          <p:cNvCxnSpPr/>
          <p:nvPr/>
        </p:nvCxnSpPr>
        <p:spPr>
          <a:xfrm flipH="1" flipV="1">
            <a:off x="6577012" y="1526190"/>
            <a:ext cx="1032510" cy="582930"/>
          </a:xfrm>
          <a:prstGeom prst="line">
            <a:avLst/>
          </a:prstGeom>
          <a:noFill/>
          <a:ln w="28575" cap="flat" cmpd="sng" algn="ctr">
            <a:solidFill>
              <a:sysClr val="windowText" lastClr="000000"/>
            </a:solidFill>
            <a:prstDash val="dash"/>
            <a:miter lim="800000"/>
          </a:ln>
          <a:effectLst/>
        </p:spPr>
      </p:cxnSp>
      <p:sp>
        <p:nvSpPr>
          <p:cNvPr id="70" name="Triangle isocèle 80"/>
          <p:cNvSpPr/>
          <p:nvPr/>
        </p:nvSpPr>
        <p:spPr>
          <a:xfrm>
            <a:off x="5658167" y="5484780"/>
            <a:ext cx="497205" cy="314325"/>
          </a:xfrm>
          <a:prstGeom prst="triangle">
            <a:avLst/>
          </a:prstGeom>
          <a:solidFill>
            <a:sysClr val="windowText" lastClr="000000"/>
          </a:solidFill>
          <a:ln w="12700" cap="flat" cmpd="sng" algn="ctr">
            <a:solidFill>
              <a:sysClr val="windowText" lastClr="000000"/>
            </a:solidFill>
            <a:prstDash val="solid"/>
            <a:miter lim="800000"/>
          </a:ln>
          <a:effectLst/>
        </p:spPr>
        <p:txBody>
          <a:bodyPr lIns="130366" tIns="65183" rIns="130366" bIns="65183" rtlCol="0" anchor="ctr"/>
          <a:lstStyle/>
          <a:p>
            <a:endParaRPr lang="fr-FR"/>
          </a:p>
        </p:txBody>
      </p:sp>
      <p:sp>
        <p:nvSpPr>
          <p:cNvPr id="71" name="Ellipse 82"/>
          <p:cNvSpPr/>
          <p:nvPr/>
        </p:nvSpPr>
        <p:spPr>
          <a:xfrm>
            <a:off x="3266122" y="1945925"/>
            <a:ext cx="1287145" cy="631825"/>
          </a:xfrm>
          <a:prstGeom prst="ellipse">
            <a:avLst/>
          </a:prstGeom>
          <a:solidFill>
            <a:srgbClr val="FF99FF"/>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Gestion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72" name="Ellipse 83"/>
          <p:cNvSpPr/>
          <p:nvPr/>
        </p:nvSpPr>
        <p:spPr>
          <a:xfrm>
            <a:off x="7501572" y="4740560"/>
            <a:ext cx="1623695" cy="548640"/>
          </a:xfrm>
          <a:prstGeom prst="ellipse">
            <a:avLst/>
          </a:prstGeom>
          <a:solidFill>
            <a:srgbClr val="ED7D31">
              <a:lumMod val="60000"/>
              <a:lumOff val="40000"/>
            </a:srgbClr>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Stationnement</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73" name="Connecteur droit 84"/>
          <p:cNvCxnSpPr/>
          <p:nvPr/>
        </p:nvCxnSpPr>
        <p:spPr>
          <a:xfrm flipH="1">
            <a:off x="4435792" y="1526190"/>
            <a:ext cx="878840" cy="497205"/>
          </a:xfrm>
          <a:prstGeom prst="line">
            <a:avLst/>
          </a:prstGeom>
          <a:noFill/>
          <a:ln w="28575" cap="flat" cmpd="sng" algn="ctr">
            <a:solidFill>
              <a:sysClr val="windowText" lastClr="000000"/>
            </a:solidFill>
            <a:prstDash val="dash"/>
            <a:miter lim="800000"/>
          </a:ln>
          <a:effectLst/>
        </p:spPr>
      </p:cxnSp>
      <p:sp>
        <p:nvSpPr>
          <p:cNvPr id="74" name="Oval 73"/>
          <p:cNvSpPr/>
          <p:nvPr/>
        </p:nvSpPr>
        <p:spPr>
          <a:xfrm>
            <a:off x="5256212" y="2796190"/>
            <a:ext cx="1621155" cy="1056640"/>
          </a:xfrm>
          <a:prstGeom prst="ellipse">
            <a:avLst/>
          </a:prstGeom>
          <a:solidFill>
            <a:srgbClr val="FF0000"/>
          </a:solidFill>
          <a:ln w="19050" cap="flat" cmpd="sng" algn="ctr">
            <a:solidFill>
              <a:sysClr val="windowText" lastClr="000000"/>
            </a:solidFill>
            <a:prstDash val="solid"/>
            <a:miter lim="800000"/>
          </a:ln>
          <a:effectLst/>
        </p:spPr>
        <p:txBody>
          <a:bodyPr wrap="square"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Coworking</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75" name="Ellipse 83"/>
          <p:cNvSpPr/>
          <p:nvPr/>
        </p:nvSpPr>
        <p:spPr>
          <a:xfrm>
            <a:off x="7507922" y="3306730"/>
            <a:ext cx="1600200" cy="892810"/>
          </a:xfrm>
          <a:prstGeom prst="ellipse">
            <a:avLst/>
          </a:prstGeom>
          <a:solidFill>
            <a:srgbClr val="FF9999"/>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Commerce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76" name="Ellipse 82"/>
          <p:cNvSpPr/>
          <p:nvPr/>
        </p:nvSpPr>
        <p:spPr>
          <a:xfrm>
            <a:off x="3147377" y="3207670"/>
            <a:ext cx="1400175" cy="647700"/>
          </a:xfrm>
          <a:prstGeom prst="ellipse">
            <a:avLst/>
          </a:prstGeom>
          <a:solidFill>
            <a:srgbClr val="FFC000">
              <a:lumMod val="75000"/>
            </a:srgbClr>
          </a:solidFill>
          <a:ln w="19050" cap="flat" cmpd="sng" algn="ctr">
            <a:solidFill>
              <a:sysClr val="windowText" lastClr="000000"/>
            </a:solidFill>
            <a:prstDash val="solid"/>
            <a:miter lim="800000"/>
          </a:ln>
          <a:effectLst/>
        </p:spPr>
        <p:txBody>
          <a:bodyPr wrap="square" lIns="130366" tIns="65183" rIns="130366" bIns="65183" rtlCol="0" anchor="ctr">
            <a:noAutofit/>
          </a:bodyPr>
          <a:lstStyle/>
          <a:p>
            <a:pPr algn="ctr">
              <a:lnSpc>
                <a:spcPct val="107000"/>
              </a:lnSpc>
              <a:spcAft>
                <a:spcPts val="800"/>
              </a:spcAft>
            </a:pPr>
            <a:r>
              <a:rPr lang="fr-FR" sz="14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Education</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77" name="Straight Arrow Connector 76"/>
          <p:cNvCxnSpPr/>
          <p:nvPr/>
        </p:nvCxnSpPr>
        <p:spPr>
          <a:xfrm>
            <a:off x="4438332" y="2419635"/>
            <a:ext cx="986790" cy="626110"/>
          </a:xfrm>
          <a:prstGeom prst="straightConnector1">
            <a:avLst/>
          </a:prstGeom>
          <a:noFill/>
          <a:ln w="38100" cap="flat" cmpd="sng" algn="ctr">
            <a:solidFill>
              <a:sysClr val="windowText" lastClr="000000"/>
            </a:solidFill>
            <a:prstDash val="solid"/>
            <a:miter lim="800000"/>
            <a:tailEnd type="triangle"/>
          </a:ln>
          <a:effectLst/>
        </p:spPr>
      </p:cxnSp>
      <p:cxnSp>
        <p:nvCxnSpPr>
          <p:cNvPr id="78" name="Straight Arrow Connector 77"/>
          <p:cNvCxnSpPr/>
          <p:nvPr/>
        </p:nvCxnSpPr>
        <p:spPr>
          <a:xfrm flipH="1" flipV="1">
            <a:off x="6582092" y="4938680"/>
            <a:ext cx="921385" cy="72390"/>
          </a:xfrm>
          <a:prstGeom prst="straightConnector1">
            <a:avLst/>
          </a:prstGeom>
          <a:noFill/>
          <a:ln w="38100" cap="flat" cmpd="sng" algn="ctr">
            <a:solidFill>
              <a:sysClr val="windowText" lastClr="000000"/>
            </a:solidFill>
            <a:prstDash val="solid"/>
            <a:miter lim="800000"/>
            <a:tailEnd type="triangle"/>
          </a:ln>
          <a:effectLst/>
        </p:spPr>
      </p:cxnSp>
      <p:cxnSp>
        <p:nvCxnSpPr>
          <p:cNvPr id="79" name="Straight Arrow Connector 78"/>
          <p:cNvCxnSpPr/>
          <p:nvPr/>
        </p:nvCxnSpPr>
        <p:spPr>
          <a:xfrm flipV="1">
            <a:off x="4556442" y="3455955"/>
            <a:ext cx="761365" cy="74295"/>
          </a:xfrm>
          <a:prstGeom prst="straightConnector1">
            <a:avLst/>
          </a:prstGeom>
          <a:noFill/>
          <a:ln w="38100" cap="flat" cmpd="sng" algn="ctr">
            <a:solidFill>
              <a:sysClr val="windowText" lastClr="000000"/>
            </a:solidFill>
            <a:prstDash val="solid"/>
            <a:miter lim="800000"/>
            <a:tailEnd type="triangle"/>
          </a:ln>
          <a:effectLst/>
        </p:spPr>
      </p:cxnSp>
      <p:cxnSp>
        <p:nvCxnSpPr>
          <p:cNvPr id="80" name="Connecteur droit 84"/>
          <p:cNvCxnSpPr/>
          <p:nvPr/>
        </p:nvCxnSpPr>
        <p:spPr>
          <a:xfrm>
            <a:off x="8450897" y="2796190"/>
            <a:ext cx="118110" cy="537845"/>
          </a:xfrm>
          <a:prstGeom prst="line">
            <a:avLst/>
          </a:prstGeom>
          <a:noFill/>
          <a:ln w="28575" cap="flat" cmpd="sng" algn="ctr">
            <a:solidFill>
              <a:sysClr val="windowText" lastClr="000000"/>
            </a:solidFill>
            <a:prstDash val="dash"/>
            <a:miter lim="800000"/>
          </a:ln>
          <a:effectLst/>
        </p:spPr>
      </p:cxnSp>
      <p:cxnSp>
        <p:nvCxnSpPr>
          <p:cNvPr id="81" name="Connecteur droit 84"/>
          <p:cNvCxnSpPr/>
          <p:nvPr/>
        </p:nvCxnSpPr>
        <p:spPr>
          <a:xfrm flipH="1" flipV="1">
            <a:off x="4016692" y="3855370"/>
            <a:ext cx="1018540" cy="1014730"/>
          </a:xfrm>
          <a:prstGeom prst="line">
            <a:avLst/>
          </a:prstGeom>
          <a:noFill/>
          <a:ln w="28575" cap="flat" cmpd="sng" algn="ctr">
            <a:solidFill>
              <a:sysClr val="windowText" lastClr="000000"/>
            </a:solidFill>
            <a:prstDash val="dash"/>
            <a:miter lim="800000"/>
          </a:ln>
          <a:effectLst/>
        </p:spPr>
      </p:cxnSp>
      <p:grpSp>
        <p:nvGrpSpPr>
          <p:cNvPr id="82" name="Group 81"/>
          <p:cNvGrpSpPr/>
          <p:nvPr/>
        </p:nvGrpSpPr>
        <p:grpSpPr>
          <a:xfrm>
            <a:off x="9257467" y="5479547"/>
            <a:ext cx="2213610" cy="529590"/>
            <a:chOff x="0" y="507736"/>
            <a:chExt cx="4235306" cy="1086735"/>
          </a:xfrm>
          <a:solidFill>
            <a:schemeClr val="accent1">
              <a:lumMod val="40000"/>
              <a:lumOff val="60000"/>
            </a:schemeClr>
          </a:solidFill>
        </p:grpSpPr>
        <p:sp>
          <p:nvSpPr>
            <p:cNvPr id="84" name="Rectangle 83"/>
            <p:cNvSpPr/>
            <p:nvPr/>
          </p:nvSpPr>
          <p:spPr>
            <a:xfrm>
              <a:off x="0" y="507736"/>
              <a:ext cx="4235306" cy="1086735"/>
            </a:xfrm>
            <a:prstGeom prst="rect">
              <a:avLst/>
            </a:prstGeom>
            <a:grpFill/>
            <a:ln w="57150" cap="flat" cmpd="sng" algn="ctr">
              <a:solidFill>
                <a:sysClr val="windowText" lastClr="000000"/>
              </a:solidFill>
              <a:prstDash val="solid"/>
              <a:miter lim="800000"/>
            </a:ln>
            <a:effectLst/>
          </p:spPr>
          <p:txBody>
            <a:bodyPr rtlCol="0" anchor="ctr"/>
            <a:lstStyle/>
            <a:p>
              <a:endParaRPr lang="fr-FR" dirty="0"/>
            </a:p>
          </p:txBody>
        </p:sp>
        <p:cxnSp>
          <p:nvCxnSpPr>
            <p:cNvPr id="85" name="Connecteur droit avec flèche 163"/>
            <p:cNvCxnSpPr/>
            <p:nvPr/>
          </p:nvCxnSpPr>
          <p:spPr>
            <a:xfrm>
              <a:off x="218529" y="881295"/>
              <a:ext cx="789880" cy="6360"/>
            </a:xfrm>
            <a:prstGeom prst="straightConnector1">
              <a:avLst/>
            </a:prstGeom>
            <a:grpFill/>
            <a:ln w="28575" cap="flat" cmpd="sng" algn="ctr">
              <a:solidFill>
                <a:sysClr val="windowText" lastClr="000000"/>
              </a:solidFill>
              <a:prstDash val="solid"/>
              <a:miter lim="800000"/>
              <a:headEnd type="arrow"/>
              <a:tailEnd type="arrow"/>
            </a:ln>
            <a:effectLst/>
          </p:spPr>
        </p:cxnSp>
        <p:cxnSp>
          <p:nvCxnSpPr>
            <p:cNvPr id="86" name="Connecteur droit 164"/>
            <p:cNvCxnSpPr/>
            <p:nvPr/>
          </p:nvCxnSpPr>
          <p:spPr>
            <a:xfrm flipV="1">
              <a:off x="175775" y="1329102"/>
              <a:ext cx="798466" cy="28877"/>
            </a:xfrm>
            <a:prstGeom prst="line">
              <a:avLst/>
            </a:prstGeom>
            <a:grpFill/>
            <a:ln w="28575" cap="flat" cmpd="sng" algn="ctr">
              <a:solidFill>
                <a:sysClr val="windowText" lastClr="000000"/>
              </a:solidFill>
              <a:prstDash val="dash"/>
              <a:miter lim="800000"/>
            </a:ln>
            <a:effectLst/>
          </p:spPr>
        </p:cxnSp>
        <p:sp>
          <p:nvSpPr>
            <p:cNvPr id="87" name="ZoneTexte 27"/>
            <p:cNvSpPr txBox="1"/>
            <p:nvPr/>
          </p:nvSpPr>
          <p:spPr>
            <a:xfrm>
              <a:off x="1189780" y="507736"/>
              <a:ext cx="2399877" cy="592095"/>
            </a:xfrm>
            <a:prstGeom prst="rect">
              <a:avLst/>
            </a:prstGeom>
            <a:grpFill/>
            <a:ln>
              <a:noFill/>
            </a:ln>
          </p:spPr>
          <p:txBody>
            <a:bodyPr wrap="square" lIns="130366" tIns="65183" rIns="130366" bIns="65183" rtlCol="0">
              <a:noAutofit/>
            </a:bodyPr>
            <a:lstStyle/>
            <a:p>
              <a:pPr>
                <a:lnSpc>
                  <a:spcPct val="107000"/>
                </a:lnSpc>
                <a:spcAft>
                  <a:spcPts val="800"/>
                </a:spcAft>
              </a:pPr>
              <a:r>
                <a:rPr lang="fr-FR" sz="12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Relation forte</a:t>
              </a:r>
              <a:endParaRPr lang="fr-FR"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8" name="Rectangle 87"/>
            <p:cNvSpPr/>
            <p:nvPr/>
          </p:nvSpPr>
          <p:spPr>
            <a:xfrm>
              <a:off x="1268453" y="1017869"/>
              <a:ext cx="2498295" cy="573797"/>
            </a:xfrm>
            <a:prstGeom prst="rect">
              <a:avLst/>
            </a:prstGeom>
            <a:grpFill/>
          </p:spPr>
          <p:txBody>
            <a:bodyPr wrap="square" lIns="130366" tIns="65183" rIns="130366" bIns="65183">
              <a:noAutofit/>
            </a:bodyPr>
            <a:lstStyle/>
            <a:p>
              <a:pPr>
                <a:lnSpc>
                  <a:spcPct val="107000"/>
                </a:lnSpc>
                <a:spcAft>
                  <a:spcPts val="800"/>
                </a:spcAft>
              </a:pPr>
              <a:r>
                <a:rPr lang="fr-FR" sz="12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Relation faible</a:t>
              </a:r>
              <a:endParaRPr lang="fr-FR" sz="1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83" name="Rectangle 82"/>
          <p:cNvSpPr/>
          <p:nvPr/>
        </p:nvSpPr>
        <p:spPr>
          <a:xfrm>
            <a:off x="9579483" y="5011070"/>
            <a:ext cx="1375410" cy="320040"/>
          </a:xfrm>
          <a:prstGeom prst="rect">
            <a:avLst/>
          </a:prstGeom>
        </p:spPr>
        <p:txBody>
          <a:bodyPr wrap="square" lIns="130366" tIns="65183" rIns="130366" bIns="65183">
            <a:noAutofit/>
          </a:bodyPr>
          <a:lstStyle/>
          <a:p>
            <a:pPr>
              <a:lnSpc>
                <a:spcPct val="107000"/>
              </a:lnSpc>
              <a:spcAft>
                <a:spcPts val="800"/>
              </a:spcAft>
            </a:pPr>
            <a:r>
              <a:rPr lang="fr-FR" sz="1200" b="1" u="sng" kern="1200">
                <a:solidFill>
                  <a:srgbClr val="00B050"/>
                </a:solidFill>
                <a:effectLst/>
                <a:latin typeface="Times New Roman" panose="02020603050405020304" pitchFamily="18" charset="0"/>
                <a:ea typeface="Calibri" panose="020F0502020204030204" pitchFamily="34" charset="0"/>
                <a:cs typeface="Arial" panose="020B0604020202020204" pitchFamily="34" charset="0"/>
              </a:rPr>
              <a:t>Légende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89" name="Rounded Rectangle 88"/>
          <p:cNvSpPr/>
          <p:nvPr/>
        </p:nvSpPr>
        <p:spPr>
          <a:xfrm>
            <a:off x="1202026" y="148063"/>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Tree>
    <p:extLst>
      <p:ext uri="{BB962C8B-B14F-4D97-AF65-F5344CB8AC3E}">
        <p14:creationId xmlns:p14="http://schemas.microsoft.com/office/powerpoint/2010/main" val="271419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1218721" y="269590"/>
            <a:ext cx="3990110" cy="554182"/>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PROGRAMMATIQUE</a:t>
            </a:r>
          </a:p>
        </p:txBody>
      </p:sp>
      <p:sp>
        <p:nvSpPr>
          <p:cNvPr id="6" name="Rounded Rectangle 5"/>
          <p:cNvSpPr/>
          <p:nvPr/>
        </p:nvSpPr>
        <p:spPr>
          <a:xfrm>
            <a:off x="5892223" y="288260"/>
            <a:ext cx="5064702" cy="5541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400" b="1" dirty="0"/>
              <a:t>CAPACITE D’ACCEUL</a:t>
            </a:r>
          </a:p>
        </p:txBody>
      </p:sp>
      <p:sp>
        <p:nvSpPr>
          <p:cNvPr id="7" name="Rectangle 6">
            <a:extLst>
              <a:ext uri="{FF2B5EF4-FFF2-40B4-BE49-F238E27FC236}">
                <a16:creationId xmlns:a16="http://schemas.microsoft.com/office/drawing/2014/main" id="{29F056F4-CE7C-45FC-AB14-21AD6138D9DC}"/>
              </a:ext>
            </a:extLst>
          </p:cNvPr>
          <p:cNvSpPr/>
          <p:nvPr/>
        </p:nvSpPr>
        <p:spPr>
          <a:xfrm>
            <a:off x="94133" y="1091050"/>
            <a:ext cx="1468684" cy="815990"/>
          </a:xfrm>
          <a:prstGeom prst="rect">
            <a:avLst/>
          </a:prstGeom>
          <a:solidFill>
            <a:schemeClr val="accent2"/>
          </a:solidFill>
          <a:ln w="38100">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ELABORATION DU PROGRAMME</a:t>
            </a:r>
          </a:p>
        </p:txBody>
      </p:sp>
      <p:sp>
        <p:nvSpPr>
          <p:cNvPr id="8" name="Rectangle 7">
            <a:extLst>
              <a:ext uri="{FF2B5EF4-FFF2-40B4-BE49-F238E27FC236}">
                <a16:creationId xmlns:a16="http://schemas.microsoft.com/office/drawing/2014/main" id="{3CA450CF-60D0-40E6-A11F-B06B70542D7C}"/>
              </a:ext>
            </a:extLst>
          </p:cNvPr>
          <p:cNvSpPr/>
          <p:nvPr/>
        </p:nvSpPr>
        <p:spPr>
          <a:xfrm>
            <a:off x="100445" y="2410690"/>
            <a:ext cx="1689165" cy="1136074"/>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CAPACITE D’ACCEUIL</a:t>
            </a:r>
          </a:p>
        </p:txBody>
      </p:sp>
      <p:sp>
        <p:nvSpPr>
          <p:cNvPr id="9" name="Rectangle 8">
            <a:extLst>
              <a:ext uri="{FF2B5EF4-FFF2-40B4-BE49-F238E27FC236}">
                <a16:creationId xmlns:a16="http://schemas.microsoft.com/office/drawing/2014/main" id="{29F056F4-CE7C-45FC-AB14-21AD6138D9DC}"/>
              </a:ext>
            </a:extLst>
          </p:cNvPr>
          <p:cNvSpPr/>
          <p:nvPr/>
        </p:nvSpPr>
        <p:spPr>
          <a:xfrm>
            <a:off x="108475" y="4049418"/>
            <a:ext cx="1440000" cy="783802"/>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PROGRAMME GENERAL</a:t>
            </a:r>
          </a:p>
        </p:txBody>
      </p:sp>
      <p:sp>
        <p:nvSpPr>
          <p:cNvPr id="10" name="Rectangle 9">
            <a:extLst>
              <a:ext uri="{FF2B5EF4-FFF2-40B4-BE49-F238E27FC236}">
                <a16:creationId xmlns:a16="http://schemas.microsoft.com/office/drawing/2014/main" id="{29F056F4-CE7C-45FC-AB14-21AD6138D9DC}"/>
              </a:ext>
            </a:extLst>
          </p:cNvPr>
          <p:cNvSpPr/>
          <p:nvPr/>
        </p:nvSpPr>
        <p:spPr>
          <a:xfrm>
            <a:off x="94133" y="5465617"/>
            <a:ext cx="1440000" cy="783802"/>
          </a:xfrm>
          <a:prstGeom prst="rect">
            <a:avLst/>
          </a:prstGeom>
          <a:solidFill>
            <a:srgbClr val="92D050"/>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ORGANIGRAMME FONCTIONNEL</a:t>
            </a:r>
          </a:p>
        </p:txBody>
      </p:sp>
      <p:sp>
        <p:nvSpPr>
          <p:cNvPr id="11" name="Rectangle 3"/>
          <p:cNvSpPr/>
          <p:nvPr/>
        </p:nvSpPr>
        <p:spPr>
          <a:xfrm>
            <a:off x="1952696" y="2913980"/>
            <a:ext cx="3766063" cy="1047979"/>
          </a:xfrm>
          <a:prstGeom prst="rect">
            <a:avLst/>
          </a:prstGeom>
          <a:noFill/>
          <a:ln cap="flat">
            <a:noFill/>
            <a:prstDash val="solid"/>
          </a:ln>
        </p:spPr>
        <p:txBody>
          <a:bodyPr vert="horz" wrap="square" lIns="91440" tIns="45720" rIns="91440" bIns="45720" anchor="t" anchorCtr="0" compatLnSpc="1">
            <a:spAutoFit/>
          </a:bodyPr>
          <a:lstStyle/>
          <a:p>
            <a:pPr marL="342909" marR="0" lvl="0" indent="-342909" algn="l" defTabSz="457209" rtl="0" fontAlgn="auto" hangingPunct="1">
              <a:lnSpc>
                <a:spcPct val="115000"/>
              </a:lnSpc>
              <a:spcBef>
                <a:spcPts val="0"/>
              </a:spcBef>
              <a:spcAft>
                <a:spcPts val="1000"/>
              </a:spcAft>
              <a:buSzPct val="100000"/>
              <a:buFont typeface="Symbol" pitchFamily="18"/>
              <a:buChar char=""/>
              <a:tabLst/>
              <a:defRPr sz="1800" b="0" i="0" u="none" strike="noStrike" kern="0" cap="none" spc="0" baseline="0">
                <a:solidFill>
                  <a:srgbClr val="000000"/>
                </a:solidFill>
                <a:uFillTx/>
              </a:defRPr>
            </a:pPr>
            <a:r>
              <a:rPr lang="fr-FR" b="1" i="0" u="none" strike="noStrike" kern="0" cap="none" spc="0" baseline="0" dirty="0">
                <a:solidFill>
                  <a:srgbClr val="000000"/>
                </a:solidFill>
                <a:uFillTx/>
                <a:latin typeface="Book Antiqua" panose="02040602050305030304" pitchFamily="18" charset="0"/>
                <a:ea typeface="Calibri" pitchFamily="34"/>
                <a:cs typeface="Arial" pitchFamily="34"/>
              </a:rPr>
              <a:t>D’après l’étude comparative des </a:t>
            </a:r>
            <a:r>
              <a:rPr lang="fr-FR" b="1" i="0" u="none" strike="noStrike" kern="0" cap="none" spc="0" baseline="0" dirty="0" smtClean="0">
                <a:solidFill>
                  <a:srgbClr val="000000"/>
                </a:solidFill>
                <a:uFillTx/>
                <a:latin typeface="Book Antiqua" panose="02040602050305030304" pitchFamily="18" charset="0"/>
                <a:ea typeface="Calibri" pitchFamily="34"/>
                <a:cs typeface="Arial" pitchFamily="34"/>
              </a:rPr>
              <a:t>exemples</a:t>
            </a:r>
            <a:r>
              <a:rPr lang="fr-FR" b="1" i="0" u="none" strike="noStrike" kern="0" cap="none" spc="0" dirty="0" smtClean="0">
                <a:solidFill>
                  <a:srgbClr val="000000"/>
                </a:solidFill>
                <a:uFillTx/>
                <a:latin typeface="Book Antiqua" panose="02040602050305030304" pitchFamily="18" charset="0"/>
                <a:ea typeface="Calibri" pitchFamily="34"/>
                <a:cs typeface="Arial" pitchFamily="34"/>
              </a:rPr>
              <a:t> et le programme générale.</a:t>
            </a:r>
            <a:endParaRPr lang="fr-FR" b="1" i="0" u="none" strike="noStrike" kern="0" cap="none" spc="0" baseline="0" dirty="0">
              <a:solidFill>
                <a:srgbClr val="000000"/>
              </a:solidFill>
              <a:uFillTx/>
              <a:latin typeface="Book Antiqua" panose="02040602050305030304" pitchFamily="18" charset="0"/>
              <a:ea typeface="Calibri" pitchFamily="34"/>
              <a:cs typeface="Arial" pitchFamily="34"/>
            </a:endParaRPr>
          </a:p>
        </p:txBody>
      </p:sp>
      <p:sp>
        <p:nvSpPr>
          <p:cNvPr id="14" name="Flèche vers le bas 3"/>
          <p:cNvSpPr/>
          <p:nvPr/>
        </p:nvSpPr>
        <p:spPr>
          <a:xfrm rot="16200000">
            <a:off x="5902524" y="2903680"/>
            <a:ext cx="632783" cy="65338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8FAADC"/>
          </a:solidFill>
          <a:ln cap="flat">
            <a:noFill/>
            <a:prstDash val="solid"/>
          </a:ln>
          <a:effectLst>
            <a:outerShdw dist="27944" dir="5400000" algn="tl">
              <a:srgbClr val="000000">
                <a:alpha val="32000"/>
              </a:srgbClr>
            </a:outerShdw>
          </a:effectLst>
        </p:spPr>
        <p:txBody>
          <a:bodyPr vert="horz" wrap="square" lIns="91440" tIns="45720" rIns="91440" bIns="45720" anchor="ctr" anchorCtr="1" compatLnSpc="1">
            <a:no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FFFFFF"/>
              </a:solidFill>
              <a:uFillTx/>
              <a:latin typeface="Century Gothic"/>
            </a:endParaRPr>
          </a:p>
        </p:txBody>
      </p:sp>
      <p:graphicFrame>
        <p:nvGraphicFramePr>
          <p:cNvPr id="15" name="Tableau 10"/>
          <p:cNvGraphicFramePr>
            <a:graphicFrameLocks noGrp="1"/>
          </p:cNvGraphicFramePr>
          <p:nvPr>
            <p:extLst>
              <p:ext uri="{D42A27DB-BD31-4B8C-83A1-F6EECF244321}">
                <p14:modId xmlns:p14="http://schemas.microsoft.com/office/powerpoint/2010/main" val="308558059"/>
              </p:ext>
            </p:extLst>
          </p:nvPr>
        </p:nvGraphicFramePr>
        <p:xfrm>
          <a:off x="6892535" y="2000025"/>
          <a:ext cx="4064390" cy="4102899"/>
        </p:xfrm>
        <a:graphic>
          <a:graphicData uri="http://schemas.openxmlformats.org/drawingml/2006/table">
            <a:tbl>
              <a:tblPr firstRow="1" firstCol="1" bandRow="1">
                <a:effectLst/>
              </a:tblPr>
              <a:tblGrid>
                <a:gridCol w="2075834">
                  <a:extLst>
                    <a:ext uri="{9D8B030D-6E8A-4147-A177-3AD203B41FA5}">
                      <a16:colId xmlns:a16="http://schemas.microsoft.com/office/drawing/2014/main" val="20000"/>
                    </a:ext>
                  </a:extLst>
                </a:gridCol>
                <a:gridCol w="1988556">
                  <a:extLst>
                    <a:ext uri="{9D8B030D-6E8A-4147-A177-3AD203B41FA5}">
                      <a16:colId xmlns:a16="http://schemas.microsoft.com/office/drawing/2014/main" val="20001"/>
                    </a:ext>
                  </a:extLst>
                </a:gridCol>
              </a:tblGrid>
              <a:tr h="411626">
                <a:tc>
                  <a:txBody>
                    <a:bodyPr/>
                    <a:lstStyle/>
                    <a:p>
                      <a:pPr marL="457200" lvl="0">
                        <a:lnSpc>
                          <a:spcPct val="115000"/>
                        </a:lnSpc>
                        <a:spcAft>
                          <a:spcPts val="0"/>
                        </a:spcAft>
                      </a:pPr>
                      <a:r>
                        <a:rPr lang="fr-FR" sz="1800" b="1" dirty="0">
                          <a:solidFill>
                            <a:srgbClr val="181717"/>
                          </a:solidFill>
                          <a:latin typeface="Times New Roman" pitchFamily="18"/>
                          <a:ea typeface="Calibri" pitchFamily="34"/>
                          <a:cs typeface="Times New Roman" pitchFamily="18"/>
                        </a:rPr>
                        <a:t>Désignation </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8CBAD"/>
                    </a:solidFill>
                  </a:tcPr>
                </a:tc>
                <a:tc>
                  <a:txBody>
                    <a:bodyPr/>
                    <a:lstStyle/>
                    <a:p>
                      <a:pPr marL="457200" lvl="0">
                        <a:lnSpc>
                          <a:spcPct val="115000"/>
                        </a:lnSpc>
                        <a:spcAft>
                          <a:spcPts val="0"/>
                        </a:spcAft>
                      </a:pPr>
                      <a:r>
                        <a:rPr lang="fr-FR" sz="1800" b="1" dirty="0">
                          <a:latin typeface="Times New Roman" pitchFamily="18"/>
                          <a:ea typeface="Calibri" pitchFamily="34"/>
                          <a:cs typeface="Times New Roman" pitchFamily="18"/>
                        </a:rPr>
                        <a:t>Surface</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729289">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fr-FR" sz="1800" b="1" dirty="0" smtClean="0">
                          <a:solidFill>
                            <a:srgbClr val="181717"/>
                          </a:solidFill>
                          <a:latin typeface="Times New Roman" pitchFamily="18"/>
                          <a:ea typeface="Calibri" pitchFamily="34"/>
                          <a:cs typeface="Times New Roman" pitchFamily="18"/>
                        </a:rPr>
                        <a:t>Surface du terrain</a:t>
                      </a:r>
                    </a:p>
                    <a:p>
                      <a:pPr marL="457200" marR="0" lvl="0" indent="0" algn="l" defTabSz="914400" rtl="0" fontAlgn="auto" hangingPunct="1">
                        <a:lnSpc>
                          <a:spcPct val="115000"/>
                        </a:lnSpc>
                        <a:spcBef>
                          <a:spcPts val="0"/>
                        </a:spcBef>
                        <a:spcAft>
                          <a:spcPts val="0"/>
                        </a:spcAft>
                        <a:buNone/>
                        <a:tabLst/>
                      </a:pPr>
                      <a:r>
                        <a:rPr lang="fr-FR" sz="1800" b="1" dirty="0" smtClean="0">
                          <a:solidFill>
                            <a:srgbClr val="181717"/>
                          </a:solidFill>
                          <a:latin typeface="Times New Roman" pitchFamily="18"/>
                          <a:ea typeface="Calibri" pitchFamily="34"/>
                          <a:cs typeface="Times New Roman" pitchFamily="18"/>
                        </a:rPr>
                        <a:t> </a:t>
                      </a:r>
                      <a:endParaRPr lang="fr-FR" sz="1800" b="1" dirty="0">
                        <a:solidFill>
                          <a:srgbClr val="181717"/>
                        </a:solidFill>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E2F0D9"/>
                    </a:solidFill>
                  </a:tcPr>
                </a:tc>
                <a:tc>
                  <a:txBody>
                    <a:bodyPr/>
                    <a:lstStyle/>
                    <a:p>
                      <a:pPr marL="457200" lvl="0">
                        <a:lnSpc>
                          <a:spcPct val="115000"/>
                        </a:lnSpc>
                        <a:spcAft>
                          <a:spcPts val="0"/>
                        </a:spcAft>
                      </a:pPr>
                      <a:r>
                        <a:rPr lang="fr-FR" sz="1800" b="1" kern="1200" dirty="0" smtClean="0">
                          <a:solidFill>
                            <a:schemeClr val="tx1"/>
                          </a:solidFill>
                          <a:latin typeface="Times New Roman" pitchFamily="18"/>
                          <a:ea typeface="Calibri" pitchFamily="34"/>
                          <a:cs typeface="Times New Roman" pitchFamily="18"/>
                        </a:rPr>
                        <a:t>10760 m²</a:t>
                      </a:r>
                      <a:endParaRPr lang="fr-FR" sz="1800" b="1" dirty="0">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3708">
                <a:tc>
                  <a:txBody>
                    <a:bodyPr/>
                    <a:lstStyle/>
                    <a:p>
                      <a:pPr marL="457200" lvl="0">
                        <a:lnSpc>
                          <a:spcPct val="115000"/>
                        </a:lnSpc>
                        <a:spcAft>
                          <a:spcPts val="0"/>
                        </a:spcAft>
                      </a:pPr>
                      <a:r>
                        <a:rPr lang="fr-FR" sz="1800" b="1" dirty="0" smtClean="0">
                          <a:solidFill>
                            <a:srgbClr val="181717"/>
                          </a:solidFill>
                          <a:latin typeface="Times New Roman" pitchFamily="18"/>
                          <a:ea typeface="Calibri" pitchFamily="34"/>
                          <a:cs typeface="Times New Roman" pitchFamily="18"/>
                        </a:rPr>
                        <a:t>Surface Totale</a:t>
                      </a:r>
                      <a:endParaRPr lang="fr-FR" sz="1800" b="1" dirty="0">
                        <a:solidFill>
                          <a:srgbClr val="181717"/>
                        </a:solidFill>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E2F0D9"/>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fr-FR" sz="1800" b="1" kern="1200" dirty="0" smtClean="0">
                          <a:solidFill>
                            <a:schemeClr val="tx1"/>
                          </a:solidFill>
                          <a:effectLst/>
                          <a:latin typeface="+mn-lt"/>
                          <a:ea typeface="+mn-ea"/>
                          <a:cs typeface="+mn-cs"/>
                        </a:rPr>
                        <a:t>5616 m</a:t>
                      </a:r>
                      <a:r>
                        <a:rPr lang="fr-FR" sz="1800" kern="1200" dirty="0" smtClean="0">
                          <a:solidFill>
                            <a:schemeClr val="tx1"/>
                          </a:solidFill>
                          <a:effectLst/>
                          <a:latin typeface="+mn-lt"/>
                          <a:ea typeface="+mn-ea"/>
                          <a:cs typeface="+mn-cs"/>
                        </a:rPr>
                        <a:t>²</a:t>
                      </a:r>
                      <a:endParaRPr lang="fr-FR" sz="1800" b="1" dirty="0" smtClean="0">
                        <a:latin typeface="Times New Roman" pitchFamily="18"/>
                        <a:ea typeface="Calibri" pitchFamily="34"/>
                        <a:cs typeface="Times New Roman" pitchFamily="18"/>
                      </a:endParaRPr>
                    </a:p>
                    <a:p>
                      <a:pPr marL="457200" lvl="0">
                        <a:lnSpc>
                          <a:spcPct val="115000"/>
                        </a:lnSpc>
                        <a:spcAft>
                          <a:spcPts val="0"/>
                        </a:spcAft>
                      </a:pPr>
                      <a:endParaRPr lang="fr-FR" sz="1800" b="1" kern="1200" dirty="0">
                        <a:solidFill>
                          <a:schemeClr val="tx1"/>
                        </a:solidFill>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29289">
                <a:tc>
                  <a:txBody>
                    <a:bodyPr/>
                    <a:lstStyle/>
                    <a:p>
                      <a:pPr marL="457200" lvl="0">
                        <a:lnSpc>
                          <a:spcPct val="115000"/>
                        </a:lnSpc>
                        <a:spcAft>
                          <a:spcPts val="0"/>
                        </a:spcAft>
                      </a:pPr>
                      <a:r>
                        <a:rPr lang="fr-FR" sz="1800" b="1" dirty="0">
                          <a:solidFill>
                            <a:srgbClr val="181717"/>
                          </a:solidFill>
                          <a:latin typeface="Times New Roman" pitchFamily="18"/>
                          <a:ea typeface="Calibri" pitchFamily="34"/>
                          <a:cs typeface="Times New Roman" pitchFamily="18"/>
                        </a:rPr>
                        <a:t>Emprise de sol</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E2F0D9"/>
                    </a:solidFill>
                  </a:tcPr>
                </a:tc>
                <a:tc>
                  <a:txBody>
                    <a:bodyPr/>
                    <a:lstStyle/>
                    <a:p>
                      <a:pPr marL="457200" lvl="0">
                        <a:lnSpc>
                          <a:spcPct val="115000"/>
                        </a:lnSpc>
                        <a:spcAft>
                          <a:spcPts val="0"/>
                        </a:spcAft>
                      </a:pPr>
                      <a:r>
                        <a:rPr lang="fr-FR" sz="1800" b="1" kern="1200" dirty="0">
                          <a:solidFill>
                            <a:schemeClr val="tx1"/>
                          </a:solidFill>
                          <a:effectLst/>
                          <a:latin typeface="+mn-lt"/>
                          <a:ea typeface="+mn-ea"/>
                          <a:cs typeface="+mn-cs"/>
                        </a:rPr>
                        <a:t>1872</a:t>
                      </a:r>
                      <a:r>
                        <a:rPr lang="fr-FR" sz="1800" kern="1200" dirty="0">
                          <a:solidFill>
                            <a:schemeClr val="tx1"/>
                          </a:solidFill>
                          <a:effectLst/>
                          <a:latin typeface="+mn-lt"/>
                          <a:ea typeface="+mn-ea"/>
                          <a:cs typeface="+mn-cs"/>
                        </a:rPr>
                        <a:t> </a:t>
                      </a:r>
                      <a:r>
                        <a:rPr lang="fr-FR" sz="1800" b="1" kern="1200" dirty="0">
                          <a:solidFill>
                            <a:schemeClr val="tx1"/>
                          </a:solidFill>
                          <a:effectLst/>
                          <a:latin typeface="+mn-lt"/>
                          <a:ea typeface="+mn-ea"/>
                          <a:cs typeface="+mn-cs"/>
                        </a:rPr>
                        <a:t>m²</a:t>
                      </a:r>
                      <a:endParaRPr lang="fr-FR" sz="1800" b="1" dirty="0">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41479">
                <a:tc>
                  <a:txBody>
                    <a:bodyPr/>
                    <a:lstStyle/>
                    <a:p>
                      <a:pPr marL="457200" lvl="0">
                        <a:lnSpc>
                          <a:spcPct val="115000"/>
                        </a:lnSpc>
                        <a:spcAft>
                          <a:spcPts val="0"/>
                        </a:spcAft>
                      </a:pPr>
                      <a:r>
                        <a:rPr lang="fr-FR" sz="1800" b="1" dirty="0">
                          <a:solidFill>
                            <a:srgbClr val="181717"/>
                          </a:solidFill>
                          <a:latin typeface="Times New Roman" pitchFamily="18"/>
                          <a:ea typeface="Calibri" pitchFamily="34"/>
                          <a:cs typeface="Times New Roman" pitchFamily="18"/>
                        </a:rPr>
                        <a:t>Parking </a:t>
                      </a:r>
                    </a:p>
                    <a:p>
                      <a:pPr marL="457200" lvl="0">
                        <a:lnSpc>
                          <a:spcPct val="115000"/>
                        </a:lnSpc>
                        <a:spcAft>
                          <a:spcPts val="0"/>
                        </a:spcAft>
                      </a:pPr>
                      <a:endParaRPr lang="fr-FR" sz="1800" b="1" dirty="0">
                        <a:solidFill>
                          <a:srgbClr val="181717"/>
                        </a:solidFill>
                        <a:latin typeface="Times New Roman" pitchFamily="18"/>
                        <a:ea typeface="Calibri" pitchFamily="34"/>
                        <a:cs typeface="Times New Roman" pitchFamily="18"/>
                      </a:endParaRP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E2F0D9"/>
                    </a:solidFill>
                  </a:tcPr>
                </a:tc>
                <a:tc>
                  <a:txBody>
                    <a:bodyPr/>
                    <a:lstStyle/>
                    <a:p>
                      <a:pPr marL="457200" lvl="0">
                        <a:lnSpc>
                          <a:spcPct val="115000"/>
                        </a:lnSpc>
                        <a:spcAft>
                          <a:spcPts val="0"/>
                        </a:spcAft>
                      </a:pPr>
                      <a:r>
                        <a:rPr lang="fr-FR" sz="1800" b="1" kern="1200" dirty="0">
                          <a:solidFill>
                            <a:schemeClr val="tx1"/>
                          </a:solidFill>
                          <a:effectLst/>
                          <a:latin typeface="+mn-lt"/>
                          <a:ea typeface="+mn-ea"/>
                          <a:cs typeface="+mn-cs"/>
                        </a:rPr>
                        <a:t>1746 m²</a:t>
                      </a:r>
                    </a:p>
                    <a:p>
                      <a:pPr marL="457200" lvl="0">
                        <a:lnSpc>
                          <a:spcPct val="115000"/>
                        </a:lnSpc>
                        <a:spcAft>
                          <a:spcPts val="0"/>
                        </a:spcAft>
                      </a:pPr>
                      <a:r>
                        <a:rPr lang="fr-FR" sz="1800" b="1" baseline="0" dirty="0">
                          <a:latin typeface="Times New Roman" pitchFamily="18"/>
                          <a:ea typeface="Calibri" pitchFamily="34"/>
                          <a:cs typeface="Times New Roman" pitchFamily="18"/>
                        </a:rPr>
                        <a:t>76 </a:t>
                      </a:r>
                      <a:r>
                        <a:rPr lang="fr-FR" sz="1800" b="1" dirty="0">
                          <a:latin typeface="Times New Roman" pitchFamily="18"/>
                          <a:ea typeface="Calibri" pitchFamily="34"/>
                          <a:cs typeface="Times New Roman" pitchFamily="18"/>
                        </a:rPr>
                        <a:t>places </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5194">
                <a:tc>
                  <a:txBody>
                    <a:bodyPr/>
                    <a:lstStyle/>
                    <a:p>
                      <a:pPr marL="457200" lvl="0">
                        <a:lnSpc>
                          <a:spcPct val="115000"/>
                        </a:lnSpc>
                        <a:spcAft>
                          <a:spcPts val="0"/>
                        </a:spcAft>
                      </a:pPr>
                      <a:r>
                        <a:rPr lang="fr-FR" sz="1800" b="1" dirty="0">
                          <a:solidFill>
                            <a:srgbClr val="181717"/>
                          </a:solidFill>
                          <a:latin typeface="Times New Roman" pitchFamily="18"/>
                          <a:ea typeface="Calibri" pitchFamily="34"/>
                          <a:cs typeface="Times New Roman" pitchFamily="18"/>
                        </a:rPr>
                        <a:t>Capacité du projet </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E2F0D9"/>
                    </a:solidFill>
                  </a:tcPr>
                </a:tc>
                <a:tc>
                  <a:txBody>
                    <a:bodyPr/>
                    <a:lstStyle/>
                    <a:p>
                      <a:pPr marL="457200" lvl="0">
                        <a:lnSpc>
                          <a:spcPct val="115000"/>
                        </a:lnSpc>
                        <a:spcAft>
                          <a:spcPts val="0"/>
                        </a:spcAft>
                      </a:pPr>
                      <a:r>
                        <a:rPr lang="fr-FR" sz="1800" b="1" dirty="0">
                          <a:latin typeface="Times New Roman" pitchFamily="18"/>
                          <a:ea typeface="Calibri" pitchFamily="34"/>
                          <a:cs typeface="Times New Roman" pitchFamily="18"/>
                        </a:rPr>
                        <a:t>500 Personnes</a:t>
                      </a:r>
                    </a:p>
                  </a:txBody>
                  <a:tcPr marL="68580" marR="68580" marT="0" marB="0">
                    <a:lnL w="28575" cap="flat" cmpd="sng" algn="ctr">
                      <a:solidFill>
                        <a:srgbClr val="0D0D0D"/>
                      </a:solidFill>
                      <a:prstDash val="solid"/>
                      <a:round/>
                      <a:headEnd type="none" w="med" len="med"/>
                      <a:tailEnd type="none" w="med" len="med"/>
                    </a:lnL>
                    <a:lnR w="28575" cap="flat" cmpd="sng" algn="ctr">
                      <a:solidFill>
                        <a:srgbClr val="0D0D0D"/>
                      </a:solidFill>
                      <a:prstDash val="solid"/>
                      <a:round/>
                      <a:headEnd type="none" w="med" len="med"/>
                      <a:tailEnd type="none" w="med" len="med"/>
                    </a:lnR>
                    <a:lnT w="28575" cap="flat" cmpd="sng" algn="ctr">
                      <a:solidFill>
                        <a:srgbClr val="0D0D0D"/>
                      </a:solidFill>
                      <a:prstDash val="solid"/>
                      <a:round/>
                      <a:headEnd type="none" w="med" len="med"/>
                      <a:tailEnd type="none" w="med" len="med"/>
                    </a:lnT>
                    <a:lnB w="28575" cap="flat" cmpd="sng" algn="ctr">
                      <a:solidFill>
                        <a:srgbClr val="0D0D0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518826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7" name="Rectangle 36">
            <a:extLst>
              <a:ext uri="{FF2B5EF4-FFF2-40B4-BE49-F238E27FC236}">
                <a16:creationId xmlns:a16="http://schemas.microsoft.com/office/drawing/2014/main" id="{CC80D47C-5400-4597-A766-53E872A18316}"/>
              </a:ext>
            </a:extLst>
          </p:cNvPr>
          <p:cNvSpPr/>
          <p:nvPr/>
        </p:nvSpPr>
        <p:spPr>
          <a:xfrm rot="5400000">
            <a:off x="-2683738" y="3101650"/>
            <a:ext cx="6728629"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pPr/>
              <a:t>5</a:t>
            </a:fld>
            <a:endParaRPr lang="en-US" dirty="0">
              <a:solidFill>
                <a:srgbClr val="000000"/>
              </a:solidFill>
            </a:endParaRPr>
          </a:p>
        </p:txBody>
      </p:sp>
      <p:sp>
        <p:nvSpPr>
          <p:cNvPr id="41" name="Rectangle 40">
            <a:extLst>
              <a:ext uri="{FF2B5EF4-FFF2-40B4-BE49-F238E27FC236}">
                <a16:creationId xmlns:a16="http://schemas.microsoft.com/office/drawing/2014/main" id="{29F056F4-CE7C-45FC-AB14-21AD6138D9DC}"/>
              </a:ext>
            </a:extLst>
          </p:cNvPr>
          <p:cNvSpPr/>
          <p:nvPr/>
        </p:nvSpPr>
        <p:spPr>
          <a:xfrm>
            <a:off x="94133" y="870853"/>
            <a:ext cx="1440000" cy="815990"/>
          </a:xfrm>
          <a:prstGeom prst="rect">
            <a:avLst/>
          </a:prstGeom>
          <a:solidFill>
            <a:schemeClr val="accent2"/>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GENERALE </a:t>
            </a:r>
          </a:p>
        </p:txBody>
      </p:sp>
      <p:sp>
        <p:nvSpPr>
          <p:cNvPr id="42" name="Rectangle 41">
            <a:extLst>
              <a:ext uri="{FF2B5EF4-FFF2-40B4-BE49-F238E27FC236}">
                <a16:creationId xmlns:a16="http://schemas.microsoft.com/office/drawing/2014/main" id="{3CA450CF-60D0-40E6-A11F-B06B70542D7C}"/>
              </a:ext>
            </a:extLst>
          </p:cNvPr>
          <p:cNvSpPr/>
          <p:nvPr/>
        </p:nvSpPr>
        <p:spPr>
          <a:xfrm>
            <a:off x="57976" y="2233811"/>
            <a:ext cx="1770529" cy="1065615"/>
          </a:xfrm>
          <a:prstGeom prst="rect">
            <a:avLst/>
          </a:prstGeom>
          <a:solidFill>
            <a:schemeClr val="accent1">
              <a:lumMod val="60000"/>
              <a:lumOff val="40000"/>
            </a:schemeClr>
          </a:solidFill>
          <a:ln w="38100">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PROBLEMATIQUE SPECIFIQUE </a:t>
            </a:r>
          </a:p>
        </p:txBody>
      </p:sp>
      <p:sp>
        <p:nvSpPr>
          <p:cNvPr id="43" name="Rectangle 42">
            <a:extLst>
              <a:ext uri="{FF2B5EF4-FFF2-40B4-BE49-F238E27FC236}">
                <a16:creationId xmlns:a16="http://schemas.microsoft.com/office/drawing/2014/main" id="{29F056F4-CE7C-45FC-AB14-21AD6138D9DC}"/>
              </a:ext>
            </a:extLst>
          </p:cNvPr>
          <p:cNvSpPr/>
          <p:nvPr/>
        </p:nvSpPr>
        <p:spPr>
          <a:xfrm>
            <a:off x="93659" y="3962927"/>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HYPOTHESES</a:t>
            </a:r>
          </a:p>
        </p:txBody>
      </p:sp>
      <p:sp>
        <p:nvSpPr>
          <p:cNvPr id="44" name="Rectangle 43">
            <a:extLst>
              <a:ext uri="{FF2B5EF4-FFF2-40B4-BE49-F238E27FC236}">
                <a16:creationId xmlns:a16="http://schemas.microsoft.com/office/drawing/2014/main" id="{3CA450CF-60D0-40E6-A11F-B06B70542D7C}"/>
              </a:ext>
            </a:extLst>
          </p:cNvPr>
          <p:cNvSpPr/>
          <p:nvPr/>
        </p:nvSpPr>
        <p:spPr>
          <a:xfrm>
            <a:off x="93659" y="5522905"/>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OBJECTIFS DU RECHERCHE </a:t>
            </a:r>
          </a:p>
        </p:txBody>
      </p:sp>
      <p:sp>
        <p:nvSpPr>
          <p:cNvPr id="38" name="Rounded Rectangle 37"/>
          <p:cNvSpPr/>
          <p:nvPr/>
        </p:nvSpPr>
        <p:spPr>
          <a:xfrm>
            <a:off x="290945"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INTRODUCTION GENERALE</a:t>
            </a:r>
          </a:p>
        </p:txBody>
      </p:sp>
      <p:sp>
        <p:nvSpPr>
          <p:cNvPr id="39" name="Rounded Rectangle 38"/>
          <p:cNvSpPr/>
          <p:nvPr/>
        </p:nvSpPr>
        <p:spPr>
          <a:xfrm>
            <a:off x="5555674" y="152399"/>
            <a:ext cx="5064702" cy="554183"/>
          </a:xfrm>
          <a:prstGeom prst="roundRect">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PROBLEMATIQUE GENERALE</a:t>
            </a:r>
          </a:p>
        </p:txBody>
      </p:sp>
      <p:sp>
        <p:nvSpPr>
          <p:cNvPr id="4" name="Rectangle 3"/>
          <p:cNvSpPr/>
          <p:nvPr/>
        </p:nvSpPr>
        <p:spPr>
          <a:xfrm>
            <a:off x="3075709" y="2258291"/>
            <a:ext cx="7287491" cy="25206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5" name="Rectangle 4"/>
          <p:cNvSpPr/>
          <p:nvPr/>
        </p:nvSpPr>
        <p:spPr>
          <a:xfrm>
            <a:off x="3117273" y="2505395"/>
            <a:ext cx="7245927" cy="1569660"/>
          </a:xfrm>
          <a:prstGeom prst="rect">
            <a:avLst/>
          </a:prstGeom>
        </p:spPr>
        <p:txBody>
          <a:bodyPr wrap="square">
            <a:spAutoFit/>
          </a:bodyPr>
          <a:lstStyle/>
          <a:p>
            <a:r>
              <a:rPr lang="fr-FR" sz="3200" b="1" dirty="0">
                <a:latin typeface="Times New Roman" panose="02020603050405020304" pitchFamily="18" charset="0"/>
                <a:cs typeface="Times New Roman" panose="02020603050405020304" pitchFamily="18" charset="0"/>
              </a:rPr>
              <a:t>comment développer le télétravail en Algérie et encouragé les gens de vivre dans la compagne?</a:t>
            </a:r>
            <a:endParaRPr lang="fr-FR" sz="3200" b="1" dirty="0"/>
          </a:p>
        </p:txBody>
      </p:sp>
      <p:pic>
        <p:nvPicPr>
          <p:cNvPr id="40" name="Picture 4" descr="C:\Users\me\Desktop\,!hj.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42000"/>
                    </a14:imgEffect>
                    <a14:imgEffect>
                      <a14:colorTemperature colorTemp="10200"/>
                    </a14:imgEffect>
                    <a14:imgEffect>
                      <a14:saturation sat="255000"/>
                    </a14:imgEffect>
                    <a14:imgEffect>
                      <a14:brightnessContrast bright="14000"/>
                    </a14:imgEffect>
                  </a14:imgLayer>
                </a14:imgProps>
              </a:ext>
              <a:ext uri="{28A0092B-C50C-407E-A947-70E740481C1C}">
                <a14:useLocalDpi xmlns:a14="http://schemas.microsoft.com/office/drawing/2010/main" val="0"/>
              </a:ext>
            </a:extLst>
          </a:blip>
          <a:srcRect r="50000" b="21760"/>
          <a:stretch/>
        </p:blipFill>
        <p:spPr bwMode="auto">
          <a:xfrm flipH="1">
            <a:off x="10315066" y="3951830"/>
            <a:ext cx="1401150" cy="24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1308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0"/>
            <a:ext cx="12192000" cy="6858000"/>
          </a:xfrm>
          <a:prstGeom prst="rect">
            <a:avLst/>
          </a:prstGeom>
        </p:spPr>
      </p:pic>
      <p:sp>
        <p:nvSpPr>
          <p:cNvPr id="4" name="Rectangle 3"/>
          <p:cNvSpPr/>
          <p:nvPr/>
        </p:nvSpPr>
        <p:spPr>
          <a:xfrm>
            <a:off x="4" y="18288"/>
            <a:ext cx="12191996" cy="6858000"/>
          </a:xfrm>
          <a:prstGeom prst="rect">
            <a:avLst/>
          </a:prstGeom>
          <a:solidFill>
            <a:srgbClr val="F2F2F2">
              <a:alpha val="47843"/>
            </a:srgbClr>
          </a:solidFill>
          <a:ln w="57150"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5" name="Rectangle 6"/>
          <p:cNvSpPr/>
          <p:nvPr/>
        </p:nvSpPr>
        <p:spPr>
          <a:xfrm>
            <a:off x="2926080" y="2997244"/>
            <a:ext cx="9267444" cy="769441"/>
          </a:xfrm>
          <a:prstGeom prst="rect">
            <a:avLst/>
          </a:prstGeom>
          <a:solidFill>
            <a:schemeClr val="bg1"/>
          </a:solidFill>
          <a:ln w="38100" cap="flat">
            <a:solidFill>
              <a:schemeClr val="tx1"/>
            </a:solidFill>
            <a:prstDash val="solid"/>
          </a:ln>
        </p:spPr>
        <p:txBody>
          <a:bodyPr vert="horz" wrap="square" lIns="91440" tIns="45720" rIns="91440" bIns="45720" anchor="t" anchorCtr="1" compatLnSpc="1">
            <a:sp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0" cap="none" spc="0" baseline="0" dirty="0">
                <a:uFillTx/>
                <a:latin typeface="Times New Roman" pitchFamily="18"/>
                <a:ea typeface=""/>
                <a:cs typeface="Times New Roman" pitchFamily="18"/>
              </a:rPr>
              <a:t>APPROCHE </a:t>
            </a:r>
            <a:r>
              <a:rPr lang="fr-FR" sz="4400" b="1" kern="0" dirty="0">
                <a:latin typeface="Times New Roman" pitchFamily="18"/>
                <a:ea typeface=""/>
                <a:cs typeface="Times New Roman" pitchFamily="18"/>
              </a:rPr>
              <a:t>ARCHITECTURALE</a:t>
            </a:r>
            <a:endParaRPr lang="fr-FR" sz="4400" b="1" i="0" u="none" strike="noStrike" kern="0" cap="none" spc="0" baseline="0" dirty="0">
              <a:uFillTx/>
              <a:latin typeface="Times New Roman" pitchFamily="18"/>
              <a:ea typeface=""/>
              <a:cs typeface="Times New Roman" pitchFamily="18"/>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000000"/>
                </a:solidFill>
              </a:rPr>
              <a:t>50</a:t>
            </a:fld>
            <a:endParaRPr lang="en-US" dirty="0">
              <a:solidFill>
                <a:srgbClr val="000000"/>
              </a:solidFill>
            </a:endParaRPr>
          </a:p>
        </p:txBody>
      </p:sp>
    </p:spTree>
    <p:extLst>
      <p:ext uri="{BB962C8B-B14F-4D97-AF65-F5344CB8AC3E}">
        <p14:creationId xmlns:p14="http://schemas.microsoft.com/office/powerpoint/2010/main" val="261405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1" name="Rectangle 50">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p:cNvSpPr/>
          <p:nvPr/>
        </p:nvSpPr>
        <p:spPr>
          <a:xfrm>
            <a:off x="4195170" y="932901"/>
            <a:ext cx="3467616" cy="369332"/>
          </a:xfrm>
          <a:prstGeom prst="rect">
            <a:avLst/>
          </a:prstGeom>
          <a:solidFill>
            <a:schemeClr val="accent1">
              <a:lumMod val="40000"/>
              <a:lumOff val="60000"/>
            </a:schemeClr>
          </a:solidFill>
          <a:ln w="38100">
            <a:solidFill>
              <a:schemeClr val="accent2">
                <a:lumMod val="75000"/>
              </a:schemeClr>
            </a:solidFill>
          </a:ln>
        </p:spPr>
        <p:txBody>
          <a:bodyPr wrap="none">
            <a:spAutoFit/>
          </a:bodyPr>
          <a:lstStyle/>
          <a:p>
            <a:r>
              <a:rPr lang="fr-FR" b="1" u="sng" dirty="0">
                <a:latin typeface="Times New Roman" panose="02020603050405020304" pitchFamily="18" charset="0"/>
                <a:ea typeface="Times New Roman" panose="02020603050405020304" pitchFamily="18" charset="0"/>
              </a:rPr>
              <a:t>Les axes et lignes de composition </a:t>
            </a:r>
            <a:endParaRPr lang="fr-FR" b="1" dirty="0"/>
          </a:p>
        </p:txBody>
      </p:sp>
      <p:sp>
        <p:nvSpPr>
          <p:cNvPr id="4" name="Rounded Rectangle 3"/>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grpSp>
        <p:nvGrpSpPr>
          <p:cNvPr id="5" name="Group 4"/>
          <p:cNvGrpSpPr/>
          <p:nvPr/>
        </p:nvGrpSpPr>
        <p:grpSpPr>
          <a:xfrm>
            <a:off x="6690880" y="2657483"/>
            <a:ext cx="2961169" cy="2042160"/>
            <a:chOff x="0" y="0"/>
            <a:chExt cx="4307076" cy="4088851"/>
          </a:xfrm>
        </p:grpSpPr>
        <p:grpSp>
          <p:nvGrpSpPr>
            <p:cNvPr id="6" name="Group 5"/>
            <p:cNvGrpSpPr/>
            <p:nvPr/>
          </p:nvGrpSpPr>
          <p:grpSpPr>
            <a:xfrm>
              <a:off x="0" y="0"/>
              <a:ext cx="4307076" cy="4059103"/>
              <a:chOff x="0" y="0"/>
              <a:chExt cx="4247797" cy="4059103"/>
            </a:xfrm>
          </p:grpSpPr>
          <p:cxnSp>
            <p:nvCxnSpPr>
              <p:cNvPr id="12" name="Straight Connector 11"/>
              <p:cNvCxnSpPr/>
              <p:nvPr/>
            </p:nvCxnSpPr>
            <p:spPr>
              <a:xfrm>
                <a:off x="119765" y="1589685"/>
                <a:ext cx="1078423" cy="0"/>
              </a:xfrm>
              <a:prstGeom prst="line">
                <a:avLst/>
              </a:prstGeom>
              <a:noFill/>
              <a:ln w="38100" cap="flat" cmpd="sng" algn="ctr">
                <a:solidFill>
                  <a:srgbClr val="FF0000"/>
                </a:solidFill>
                <a:prstDash val="dashDot"/>
                <a:miter lim="800000"/>
              </a:ln>
              <a:effectLst/>
            </p:spPr>
          </p:cxnSp>
          <p:cxnSp>
            <p:nvCxnSpPr>
              <p:cNvPr id="13" name="Straight Connector 12"/>
              <p:cNvCxnSpPr/>
              <p:nvPr/>
            </p:nvCxnSpPr>
            <p:spPr>
              <a:xfrm flipH="1" flipV="1">
                <a:off x="98610" y="1098557"/>
                <a:ext cx="1078424" cy="10546"/>
              </a:xfrm>
              <a:prstGeom prst="line">
                <a:avLst/>
              </a:prstGeom>
              <a:noFill/>
              <a:ln w="38100" cap="flat" cmpd="sng" algn="ctr">
                <a:solidFill>
                  <a:srgbClr val="FF00FF"/>
                </a:solidFill>
                <a:prstDash val="solid"/>
                <a:miter lim="800000"/>
              </a:ln>
              <a:effectLst/>
            </p:spPr>
          </p:cxnSp>
          <p:cxnSp>
            <p:nvCxnSpPr>
              <p:cNvPr id="14" name="Straight Connector 13"/>
              <p:cNvCxnSpPr/>
              <p:nvPr/>
            </p:nvCxnSpPr>
            <p:spPr>
              <a:xfrm>
                <a:off x="119765" y="1963673"/>
                <a:ext cx="1078423" cy="2486"/>
              </a:xfrm>
              <a:prstGeom prst="line">
                <a:avLst/>
              </a:prstGeom>
              <a:noFill/>
              <a:ln w="38100" cap="flat" cmpd="sng" algn="ctr">
                <a:solidFill>
                  <a:srgbClr val="00FF00"/>
                </a:solidFill>
                <a:prstDash val="dashDot"/>
                <a:miter lim="800000"/>
              </a:ln>
              <a:effectLst/>
            </p:spPr>
          </p:cxnSp>
          <p:sp>
            <p:nvSpPr>
              <p:cNvPr id="15" name="ZoneTexte 20"/>
              <p:cNvSpPr txBox="1"/>
              <p:nvPr/>
            </p:nvSpPr>
            <p:spPr>
              <a:xfrm>
                <a:off x="1321859" y="1325762"/>
                <a:ext cx="2505350"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Flux piéton moyen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16" name="ZoneTexte 20"/>
              <p:cNvSpPr txBox="1"/>
              <p:nvPr/>
            </p:nvSpPr>
            <p:spPr>
              <a:xfrm>
                <a:off x="1315693" y="918051"/>
                <a:ext cx="2932104" cy="669228"/>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Flux mécanique faible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17" name="ZoneTexte 20"/>
              <p:cNvSpPr txBox="1"/>
              <p:nvPr/>
            </p:nvSpPr>
            <p:spPr>
              <a:xfrm>
                <a:off x="1321859" y="1708494"/>
                <a:ext cx="2223253"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Flux piéton faible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18" name="Rectangle 17"/>
              <p:cNvSpPr/>
              <p:nvPr/>
            </p:nvSpPr>
            <p:spPr>
              <a:xfrm>
                <a:off x="0" y="0"/>
                <a:ext cx="4043082" cy="4059103"/>
              </a:xfrm>
              <a:prstGeom prst="rect">
                <a:avLst/>
              </a:prstGeom>
              <a:noFill/>
              <a:ln w="57150" cap="flat" cmpd="sng" algn="ctr">
                <a:solidFill>
                  <a:srgbClr val="5B9BD5"/>
                </a:solidFill>
                <a:prstDash val="solid"/>
                <a:miter lim="800000"/>
              </a:ln>
              <a:effectLst/>
            </p:spPr>
            <p:txBody>
              <a:bodyPr rtlCol="0" anchor="ctr"/>
              <a:lstStyle/>
              <a:p>
                <a:endParaRPr lang="fr-FR"/>
              </a:p>
            </p:txBody>
          </p:sp>
          <p:sp>
            <p:nvSpPr>
              <p:cNvPr id="19" name="ZoneTexte 5"/>
              <p:cNvSpPr txBox="1"/>
              <p:nvPr/>
            </p:nvSpPr>
            <p:spPr>
              <a:xfrm>
                <a:off x="431092" y="44578"/>
                <a:ext cx="2500290" cy="805137"/>
              </a:xfrm>
              <a:prstGeom prst="rect">
                <a:avLst/>
              </a:prstGeom>
              <a:noFill/>
            </p:spPr>
            <p:txBody>
              <a:bodyPr wrap="square" rtlCol="0">
                <a:noAutofit/>
              </a:bodyPr>
              <a:lstStyle/>
              <a:p>
                <a:pPr>
                  <a:lnSpc>
                    <a:spcPct val="107000"/>
                  </a:lnSpc>
                  <a:spcAft>
                    <a:spcPts val="800"/>
                  </a:spcAft>
                </a:pPr>
                <a:r>
                  <a:rPr lang="fr-FR" sz="1200" b="1" u="sng" kern="120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Légende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20" name="Straight Connector 19"/>
              <p:cNvCxnSpPr/>
              <p:nvPr/>
            </p:nvCxnSpPr>
            <p:spPr>
              <a:xfrm flipH="1" flipV="1">
                <a:off x="98610" y="750201"/>
                <a:ext cx="1078424" cy="10546"/>
              </a:xfrm>
              <a:prstGeom prst="line">
                <a:avLst/>
              </a:prstGeom>
              <a:noFill/>
              <a:ln w="38100" cap="flat" cmpd="sng" algn="ctr">
                <a:solidFill>
                  <a:srgbClr val="ED7D31">
                    <a:lumMod val="75000"/>
                  </a:srgbClr>
                </a:solidFill>
                <a:prstDash val="solid"/>
                <a:miter lim="800000"/>
              </a:ln>
              <a:effectLst/>
            </p:spPr>
          </p:cxnSp>
          <p:sp>
            <p:nvSpPr>
              <p:cNvPr id="21" name="ZoneTexte 20"/>
              <p:cNvSpPr txBox="1"/>
              <p:nvPr/>
            </p:nvSpPr>
            <p:spPr>
              <a:xfrm>
                <a:off x="1321858" y="535343"/>
                <a:ext cx="2361772"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Flux mécanique moyen</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22" name="Straight Connector 21"/>
              <p:cNvCxnSpPr/>
              <p:nvPr/>
            </p:nvCxnSpPr>
            <p:spPr>
              <a:xfrm>
                <a:off x="120416" y="3209184"/>
                <a:ext cx="1078423" cy="0"/>
              </a:xfrm>
              <a:prstGeom prst="line">
                <a:avLst/>
              </a:prstGeom>
              <a:noFill/>
              <a:ln w="19050" cap="flat" cmpd="sng" algn="ctr">
                <a:solidFill>
                  <a:srgbClr val="FF0000"/>
                </a:solidFill>
                <a:prstDash val="solid"/>
                <a:miter lim="800000"/>
              </a:ln>
              <a:effectLst/>
            </p:spPr>
          </p:cxnSp>
          <p:cxnSp>
            <p:nvCxnSpPr>
              <p:cNvPr id="23" name="Straight Connector 22"/>
              <p:cNvCxnSpPr/>
              <p:nvPr/>
            </p:nvCxnSpPr>
            <p:spPr>
              <a:xfrm flipH="1" flipV="1">
                <a:off x="99261" y="2718056"/>
                <a:ext cx="1078424" cy="10546"/>
              </a:xfrm>
              <a:prstGeom prst="line">
                <a:avLst/>
              </a:prstGeom>
              <a:noFill/>
              <a:ln w="19050" cap="flat" cmpd="sng" algn="ctr">
                <a:solidFill>
                  <a:srgbClr val="00B050"/>
                </a:solidFill>
                <a:prstDash val="solid"/>
                <a:miter lim="800000"/>
              </a:ln>
              <a:effectLst/>
            </p:spPr>
          </p:cxnSp>
          <p:sp>
            <p:nvSpPr>
              <p:cNvPr id="24" name="ZoneTexte 20"/>
              <p:cNvSpPr txBox="1"/>
              <p:nvPr/>
            </p:nvSpPr>
            <p:spPr>
              <a:xfrm>
                <a:off x="1315910" y="3014045"/>
                <a:ext cx="2505983"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Axe topographie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25" name="ZoneTexte 20"/>
              <p:cNvSpPr txBox="1"/>
              <p:nvPr/>
            </p:nvSpPr>
            <p:spPr>
              <a:xfrm>
                <a:off x="1341351" y="2553077"/>
                <a:ext cx="2285871"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Axe principale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26" name="Straight Connector 25"/>
              <p:cNvCxnSpPr/>
              <p:nvPr/>
            </p:nvCxnSpPr>
            <p:spPr>
              <a:xfrm flipH="1" flipV="1">
                <a:off x="99261" y="2369700"/>
                <a:ext cx="1078424" cy="10546"/>
              </a:xfrm>
              <a:prstGeom prst="line">
                <a:avLst/>
              </a:prstGeom>
              <a:noFill/>
              <a:ln w="12700" cap="flat" cmpd="sng" algn="ctr">
                <a:solidFill>
                  <a:srgbClr val="ED7D31">
                    <a:lumMod val="50000"/>
                  </a:srgbClr>
                </a:solidFill>
                <a:prstDash val="lgDashDot"/>
                <a:miter lim="800000"/>
              </a:ln>
              <a:effectLst/>
            </p:spPr>
          </p:cxnSp>
          <p:sp>
            <p:nvSpPr>
              <p:cNvPr id="27" name="ZoneTexte 20"/>
              <p:cNvSpPr txBox="1"/>
              <p:nvPr/>
            </p:nvSpPr>
            <p:spPr>
              <a:xfrm>
                <a:off x="1322508" y="2154551"/>
                <a:ext cx="2361772" cy="669227"/>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Les diagonales</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7" name="Group 6"/>
            <p:cNvGrpSpPr/>
            <p:nvPr/>
          </p:nvGrpSpPr>
          <p:grpSpPr>
            <a:xfrm>
              <a:off x="330060" y="3396083"/>
              <a:ext cx="3544524" cy="692768"/>
              <a:chOff x="330060" y="3396083"/>
              <a:chExt cx="3544524" cy="692768"/>
            </a:xfrm>
          </p:grpSpPr>
          <p:sp>
            <p:nvSpPr>
              <p:cNvPr id="8" name="ZoneTexte 20"/>
              <p:cNvSpPr txBox="1"/>
              <p:nvPr/>
            </p:nvSpPr>
            <p:spPr>
              <a:xfrm>
                <a:off x="1334272" y="3419623"/>
                <a:ext cx="2540312" cy="669228"/>
              </a:xfrm>
              <a:prstGeom prst="rect">
                <a:avLst/>
              </a:prstGeom>
              <a:noFill/>
            </p:spPr>
            <p:txBody>
              <a:bodyPr wrap="square" rtlCol="0">
                <a:no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Champ visuel</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Connector 8"/>
              <p:cNvCxnSpPr/>
              <p:nvPr/>
            </p:nvCxnSpPr>
            <p:spPr>
              <a:xfrm flipH="1">
                <a:off x="330060" y="3396083"/>
                <a:ext cx="275461" cy="315464"/>
              </a:xfrm>
              <a:prstGeom prst="line">
                <a:avLst/>
              </a:prstGeom>
              <a:noFill/>
              <a:ln w="28575" cap="flat" cmpd="sng" algn="ctr">
                <a:solidFill>
                  <a:srgbClr val="FFC000"/>
                </a:solidFill>
                <a:prstDash val="solid"/>
                <a:miter lim="800000"/>
              </a:ln>
              <a:effectLst/>
            </p:spPr>
          </p:cxnSp>
          <p:cxnSp>
            <p:nvCxnSpPr>
              <p:cNvPr id="10" name="Straight Connector 9"/>
              <p:cNvCxnSpPr/>
              <p:nvPr/>
            </p:nvCxnSpPr>
            <p:spPr>
              <a:xfrm flipV="1">
                <a:off x="330718" y="3654900"/>
                <a:ext cx="385456" cy="56647"/>
              </a:xfrm>
              <a:prstGeom prst="line">
                <a:avLst/>
              </a:prstGeom>
              <a:noFill/>
              <a:ln w="28575" cap="flat" cmpd="sng" algn="ctr">
                <a:solidFill>
                  <a:srgbClr val="FFC000"/>
                </a:solidFill>
                <a:prstDash val="solid"/>
                <a:miter lim="800000"/>
              </a:ln>
              <a:effectLst/>
            </p:spPr>
          </p:cxnSp>
          <p:cxnSp>
            <p:nvCxnSpPr>
              <p:cNvPr id="11" name="Straight Connector 10"/>
              <p:cNvCxnSpPr/>
              <p:nvPr/>
            </p:nvCxnSpPr>
            <p:spPr>
              <a:xfrm>
                <a:off x="459520" y="3553816"/>
                <a:ext cx="63928" cy="129409"/>
              </a:xfrm>
              <a:prstGeom prst="line">
                <a:avLst/>
              </a:prstGeom>
              <a:noFill/>
              <a:ln w="28575" cap="flat" cmpd="sng" algn="ctr">
                <a:solidFill>
                  <a:srgbClr val="FFC000"/>
                </a:solidFill>
                <a:prstDash val="solid"/>
                <a:miter lim="800000"/>
              </a:ln>
              <a:effectLst/>
            </p:spPr>
          </p:cxnSp>
        </p:grpSp>
      </p:grpSp>
      <p:grpSp>
        <p:nvGrpSpPr>
          <p:cNvPr id="28" name="Group 27"/>
          <p:cNvGrpSpPr/>
          <p:nvPr/>
        </p:nvGrpSpPr>
        <p:grpSpPr>
          <a:xfrm>
            <a:off x="2798737" y="1905591"/>
            <a:ext cx="2993257" cy="2755060"/>
            <a:chOff x="-898" y="156"/>
            <a:chExt cx="3853601" cy="3788299"/>
          </a:xfrm>
        </p:grpSpPr>
        <p:grpSp>
          <p:nvGrpSpPr>
            <p:cNvPr id="29" name="Group 28"/>
            <p:cNvGrpSpPr/>
            <p:nvPr/>
          </p:nvGrpSpPr>
          <p:grpSpPr>
            <a:xfrm>
              <a:off x="-898" y="156"/>
              <a:ext cx="3853601" cy="3765448"/>
              <a:chOff x="-676" y="122"/>
              <a:chExt cx="2901604" cy="2948624"/>
            </a:xfrm>
          </p:grpSpPr>
          <p:grpSp>
            <p:nvGrpSpPr>
              <p:cNvPr id="36" name="Group 35"/>
              <p:cNvGrpSpPr/>
              <p:nvPr/>
            </p:nvGrpSpPr>
            <p:grpSpPr>
              <a:xfrm>
                <a:off x="-676" y="122"/>
                <a:ext cx="2901604" cy="2948624"/>
                <a:chOff x="-364" y="65"/>
                <a:chExt cx="1562188" cy="1575852"/>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96" y="6897"/>
                  <a:ext cx="1575852" cy="1562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1" name="Straight Connector 40"/>
                <p:cNvCxnSpPr/>
                <p:nvPr/>
              </p:nvCxnSpPr>
              <p:spPr>
                <a:xfrm flipV="1">
                  <a:off x="914402" y="136160"/>
                  <a:ext cx="226423" cy="151732"/>
                </a:xfrm>
                <a:prstGeom prst="line">
                  <a:avLst/>
                </a:prstGeom>
                <a:noFill/>
                <a:ln w="19050" cap="flat" cmpd="sng" algn="ctr">
                  <a:solidFill>
                    <a:srgbClr val="FFC000"/>
                  </a:solidFill>
                  <a:prstDash val="solid"/>
                  <a:miter lim="800000"/>
                </a:ln>
                <a:effectLst/>
              </p:spPr>
            </p:cxnSp>
            <p:cxnSp>
              <p:nvCxnSpPr>
                <p:cNvPr id="42" name="Straight Connector 41"/>
                <p:cNvCxnSpPr/>
                <p:nvPr/>
              </p:nvCxnSpPr>
              <p:spPr>
                <a:xfrm flipH="1">
                  <a:off x="1071156" y="136160"/>
                  <a:ext cx="69669" cy="297175"/>
                </a:xfrm>
                <a:prstGeom prst="line">
                  <a:avLst/>
                </a:prstGeom>
                <a:noFill/>
                <a:ln w="19050" cap="flat" cmpd="sng" algn="ctr">
                  <a:solidFill>
                    <a:srgbClr val="FFC000"/>
                  </a:solidFill>
                  <a:prstDash val="solid"/>
                  <a:miter lim="800000"/>
                </a:ln>
                <a:effectLst/>
              </p:spPr>
            </p:cxnSp>
            <p:cxnSp>
              <p:nvCxnSpPr>
                <p:cNvPr id="43" name="Straight Connector 42"/>
                <p:cNvCxnSpPr/>
                <p:nvPr/>
              </p:nvCxnSpPr>
              <p:spPr>
                <a:xfrm>
                  <a:off x="1022249" y="212026"/>
                  <a:ext cx="83741" cy="70636"/>
                </a:xfrm>
                <a:prstGeom prst="line">
                  <a:avLst/>
                </a:prstGeom>
                <a:noFill/>
                <a:ln w="19050" cap="flat" cmpd="sng" algn="ctr">
                  <a:solidFill>
                    <a:srgbClr val="FFC000"/>
                  </a:solidFill>
                  <a:prstDash val="solid"/>
                  <a:miter lim="800000"/>
                </a:ln>
                <a:effectLst/>
              </p:spPr>
            </p:cxnSp>
            <p:sp>
              <p:nvSpPr>
                <p:cNvPr id="44" name="ZoneTexte 15"/>
                <p:cNvSpPr txBox="1"/>
                <p:nvPr/>
              </p:nvSpPr>
              <p:spPr>
                <a:xfrm>
                  <a:off x="324248" y="416545"/>
                  <a:ext cx="885778" cy="157855"/>
                </a:xfrm>
                <a:prstGeom prst="rect">
                  <a:avLst/>
                </a:prstGeom>
                <a:noFill/>
              </p:spPr>
              <p:txBody>
                <a:bodyPr wrap="square" rtlCol="0">
                  <a:noAutofit/>
                </a:bodyPr>
                <a:lstStyle/>
                <a:p>
                  <a:pPr algn="ctr">
                    <a:lnSpc>
                      <a:spcPct val="107000"/>
                    </a:lnSpc>
                    <a:spcAft>
                      <a:spcPts val="800"/>
                    </a:spcAft>
                  </a:pPr>
                  <a:r>
                    <a:rPr lang="fr-FR" sz="1100" kern="1200">
                      <a:solidFill>
                        <a:srgbClr val="FF0000"/>
                      </a:solidFill>
                      <a:effectLst/>
                      <a:latin typeface="Calibri" panose="020F0502020204030204" pitchFamily="34" charset="0"/>
                      <a:ea typeface="Calibri" panose="020F0502020204030204" pitchFamily="34" charset="0"/>
                      <a:cs typeface="Arial" panose="020B0604020202020204" pitchFamily="34" charset="0"/>
                    </a:rPr>
                    <a:t>Axe topographie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45" name="Straight Arrow Connector 44"/>
                <p:cNvCxnSpPr/>
                <p:nvPr/>
              </p:nvCxnSpPr>
              <p:spPr>
                <a:xfrm flipH="1">
                  <a:off x="324278" y="181888"/>
                  <a:ext cx="746878" cy="1256475"/>
                </a:xfrm>
                <a:prstGeom prst="straightConnector1">
                  <a:avLst/>
                </a:prstGeom>
                <a:noFill/>
                <a:ln w="19050" cap="flat" cmpd="sng" algn="ctr">
                  <a:solidFill>
                    <a:srgbClr val="FF0000"/>
                  </a:solidFill>
                  <a:prstDash val="solid"/>
                  <a:miter lim="800000"/>
                  <a:tailEnd type="triangle"/>
                </a:ln>
                <a:effectLst/>
              </p:spPr>
            </p:cxnSp>
            <p:cxnSp>
              <p:nvCxnSpPr>
                <p:cNvPr id="46" name="Straight Arrow Connector 45"/>
                <p:cNvCxnSpPr/>
                <p:nvPr/>
              </p:nvCxnSpPr>
              <p:spPr>
                <a:xfrm flipH="1">
                  <a:off x="233113" y="711144"/>
                  <a:ext cx="907712" cy="279095"/>
                </a:xfrm>
                <a:prstGeom prst="straightConnector1">
                  <a:avLst/>
                </a:prstGeom>
                <a:noFill/>
                <a:ln w="19050" cap="flat" cmpd="sng" algn="ctr">
                  <a:solidFill>
                    <a:srgbClr val="00B050"/>
                  </a:solidFill>
                  <a:prstDash val="solid"/>
                  <a:miter lim="800000"/>
                  <a:tailEnd type="triangle"/>
                </a:ln>
                <a:effectLst/>
              </p:spPr>
            </p:cxnSp>
            <p:sp>
              <p:nvSpPr>
                <p:cNvPr id="47" name="ZoneTexte 15"/>
                <p:cNvSpPr txBox="1"/>
                <p:nvPr/>
              </p:nvSpPr>
              <p:spPr>
                <a:xfrm>
                  <a:off x="502683" y="711136"/>
                  <a:ext cx="885778" cy="157855"/>
                </a:xfrm>
                <a:prstGeom prst="rect">
                  <a:avLst/>
                </a:prstGeom>
                <a:noFill/>
              </p:spPr>
              <p:txBody>
                <a:bodyPr wrap="square" rtlCol="0">
                  <a:noAutofit/>
                </a:bodyPr>
                <a:lstStyle/>
                <a:p>
                  <a:pPr algn="ctr">
                    <a:lnSpc>
                      <a:spcPct val="107000"/>
                    </a:lnSpc>
                    <a:spcAft>
                      <a:spcPts val="800"/>
                    </a:spcAft>
                  </a:pPr>
                  <a:r>
                    <a:rPr lang="fr-FR" sz="1100" kern="1200">
                      <a:solidFill>
                        <a:srgbClr val="00B050"/>
                      </a:solidFill>
                      <a:effectLst/>
                      <a:latin typeface="Calibri" panose="020F0502020204030204" pitchFamily="34" charset="0"/>
                      <a:ea typeface="Calibri" panose="020F0502020204030204" pitchFamily="34" charset="0"/>
                      <a:cs typeface="Arial" panose="020B0604020202020204" pitchFamily="34" charset="0"/>
                    </a:rPr>
                    <a:t>Axe Principal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grpSp>
          <p:pic>
            <p:nvPicPr>
              <p:cNvPr id="37" name="Image 220"/>
              <p:cNvPicPr>
                <a:picLocks noChangeAspect="1"/>
              </p:cNvPicPr>
              <p:nvPr/>
            </p:nvPicPr>
            <p:blipFill>
              <a:blip r:embed="rId4"/>
              <a:srcRect/>
              <a:stretch>
                <a:fillRect/>
              </a:stretch>
            </p:blipFill>
            <p:spPr>
              <a:xfrm>
                <a:off x="2362384" y="204051"/>
                <a:ext cx="489719" cy="459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8" name="Straight Connector 37"/>
              <p:cNvCxnSpPr/>
              <p:nvPr/>
            </p:nvCxnSpPr>
            <p:spPr>
              <a:xfrm>
                <a:off x="394595" y="881847"/>
                <a:ext cx="1892966" cy="1453930"/>
              </a:xfrm>
              <a:prstGeom prst="line">
                <a:avLst/>
              </a:prstGeom>
              <a:noFill/>
              <a:ln w="6350" cap="flat" cmpd="sng" algn="ctr">
                <a:solidFill>
                  <a:srgbClr val="ED7D31">
                    <a:lumMod val="50000"/>
                  </a:srgbClr>
                </a:solidFill>
                <a:prstDash val="lgDashDot"/>
                <a:miter lim="800000"/>
              </a:ln>
              <a:effectLst/>
            </p:spPr>
          </p:cxnSp>
          <p:cxnSp>
            <p:nvCxnSpPr>
              <p:cNvPr id="39" name="Straight Connector 38"/>
              <p:cNvCxnSpPr/>
              <p:nvPr/>
            </p:nvCxnSpPr>
            <p:spPr>
              <a:xfrm flipH="1">
                <a:off x="563925" y="467749"/>
                <a:ext cx="1387249" cy="2391811"/>
              </a:xfrm>
              <a:prstGeom prst="line">
                <a:avLst/>
              </a:prstGeom>
              <a:noFill/>
              <a:ln w="6350" cap="flat" cmpd="sng" algn="ctr">
                <a:solidFill>
                  <a:srgbClr val="ED7D31">
                    <a:lumMod val="50000"/>
                  </a:srgbClr>
                </a:solidFill>
                <a:prstDash val="lgDashDot"/>
                <a:miter lim="800000"/>
              </a:ln>
              <a:effectLst/>
            </p:spPr>
          </p:cxnSp>
        </p:grpSp>
        <p:cxnSp>
          <p:nvCxnSpPr>
            <p:cNvPr id="30" name="Straight Connector 29"/>
            <p:cNvCxnSpPr/>
            <p:nvPr/>
          </p:nvCxnSpPr>
          <p:spPr>
            <a:xfrm>
              <a:off x="2698002" y="32489"/>
              <a:ext cx="703107" cy="3732595"/>
            </a:xfrm>
            <a:prstGeom prst="line">
              <a:avLst/>
            </a:prstGeom>
            <a:noFill/>
            <a:ln w="38100" cap="flat" cmpd="sng" algn="ctr">
              <a:solidFill>
                <a:srgbClr val="FF0000"/>
              </a:solidFill>
              <a:prstDash val="dashDot"/>
              <a:miter lim="800000"/>
            </a:ln>
            <a:effectLst/>
          </p:spPr>
        </p:cxnSp>
        <p:cxnSp>
          <p:nvCxnSpPr>
            <p:cNvPr id="31" name="Straight Connector 30"/>
            <p:cNvCxnSpPr/>
            <p:nvPr/>
          </p:nvCxnSpPr>
          <p:spPr>
            <a:xfrm>
              <a:off x="350336" y="1123649"/>
              <a:ext cx="261016" cy="2519373"/>
            </a:xfrm>
            <a:prstGeom prst="line">
              <a:avLst/>
            </a:prstGeom>
            <a:noFill/>
            <a:ln w="38100" cap="flat" cmpd="sng" algn="ctr">
              <a:solidFill>
                <a:srgbClr val="00FF00"/>
              </a:solidFill>
              <a:prstDash val="dashDot"/>
              <a:miter lim="800000"/>
            </a:ln>
            <a:effectLst/>
          </p:spPr>
        </p:cxnSp>
        <p:cxnSp>
          <p:nvCxnSpPr>
            <p:cNvPr id="32" name="Straight Connector 31"/>
            <p:cNvCxnSpPr/>
            <p:nvPr/>
          </p:nvCxnSpPr>
          <p:spPr>
            <a:xfrm flipV="1">
              <a:off x="473650" y="320511"/>
              <a:ext cx="2180492" cy="698744"/>
            </a:xfrm>
            <a:prstGeom prst="line">
              <a:avLst/>
            </a:prstGeom>
            <a:noFill/>
            <a:ln w="38100" cap="flat" cmpd="sng" algn="ctr">
              <a:solidFill>
                <a:srgbClr val="00FF00"/>
              </a:solidFill>
              <a:prstDash val="dashDot"/>
              <a:miter lim="800000"/>
            </a:ln>
            <a:effectLst/>
          </p:spPr>
        </p:cxnSp>
        <p:cxnSp>
          <p:nvCxnSpPr>
            <p:cNvPr id="33" name="Straight Connector 32"/>
            <p:cNvCxnSpPr/>
            <p:nvPr/>
          </p:nvCxnSpPr>
          <p:spPr>
            <a:xfrm flipH="1" flipV="1">
              <a:off x="140437" y="51182"/>
              <a:ext cx="340407" cy="3656288"/>
            </a:xfrm>
            <a:prstGeom prst="line">
              <a:avLst/>
            </a:prstGeom>
            <a:noFill/>
            <a:ln w="38100" cap="flat" cmpd="sng" algn="ctr">
              <a:solidFill>
                <a:srgbClr val="FF00FF"/>
              </a:solidFill>
              <a:prstDash val="solid"/>
              <a:miter lim="800000"/>
            </a:ln>
            <a:effectLst/>
          </p:spPr>
        </p:cxnSp>
        <p:cxnSp>
          <p:nvCxnSpPr>
            <p:cNvPr id="34" name="Straight Connector 33"/>
            <p:cNvCxnSpPr/>
            <p:nvPr/>
          </p:nvCxnSpPr>
          <p:spPr>
            <a:xfrm flipH="1">
              <a:off x="31670" y="247133"/>
              <a:ext cx="2666332" cy="761576"/>
            </a:xfrm>
            <a:prstGeom prst="line">
              <a:avLst/>
            </a:prstGeom>
            <a:noFill/>
            <a:ln w="38100" cap="flat" cmpd="sng" algn="ctr">
              <a:solidFill>
                <a:srgbClr val="FF00FF"/>
              </a:solidFill>
              <a:prstDash val="solid"/>
              <a:miter lim="800000"/>
            </a:ln>
            <a:effectLst/>
          </p:spPr>
        </p:cxnSp>
        <p:cxnSp>
          <p:nvCxnSpPr>
            <p:cNvPr id="35" name="Straight Connector 34"/>
            <p:cNvCxnSpPr/>
            <p:nvPr/>
          </p:nvCxnSpPr>
          <p:spPr>
            <a:xfrm flipH="1" flipV="1">
              <a:off x="2874245" y="329869"/>
              <a:ext cx="647208" cy="3458586"/>
            </a:xfrm>
            <a:prstGeom prst="line">
              <a:avLst/>
            </a:prstGeom>
            <a:noFill/>
            <a:ln w="38100" cap="flat" cmpd="sng" algn="ctr">
              <a:solidFill>
                <a:srgbClr val="ED7D31">
                  <a:lumMod val="75000"/>
                </a:srgbClr>
              </a:solidFill>
              <a:prstDash val="solid"/>
              <a:miter lim="800000"/>
            </a:ln>
            <a:effectLst/>
          </p:spPr>
        </p:cxnSp>
      </p:grpSp>
      <p:sp>
        <p:nvSpPr>
          <p:cNvPr id="48" name="Rectangle 47"/>
          <p:cNvSpPr/>
          <p:nvPr/>
        </p:nvSpPr>
        <p:spPr>
          <a:xfrm>
            <a:off x="2824034" y="5363735"/>
            <a:ext cx="7320051" cy="646331"/>
          </a:xfrm>
          <a:prstGeom prst="rect">
            <a:avLst/>
          </a:prstGeom>
        </p:spPr>
        <p:txBody>
          <a:bodyPr wrap="square">
            <a:spAutoFit/>
          </a:bodyPr>
          <a:lstStyle/>
          <a:p>
            <a:pPr fontAlgn="base">
              <a:spcAft>
                <a:spcPts val="0"/>
              </a:spcAft>
            </a:pPr>
            <a:r>
              <a:rPr lang="fr-FR" sz="1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-l’axe topographique</a:t>
            </a: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cet axe suit la morphologie et la topographie du terrain pour bien s’intégrer avec ce dernier. </a:t>
            </a:r>
            <a:endParaRPr lang="fr-FR" sz="12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-L’axe principal </a:t>
            </a: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C’est l’axe majeur de composition se trouve au milieu du côté Est qui constitue un champ visuel et donne une vue globale du projet</a:t>
            </a:r>
            <a:r>
              <a:rPr lang="fr-FR" sz="1200" dirty="0" smtClean="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9" name="Rounded Rectangle 48"/>
          <p:cNvSpPr/>
          <p:nvPr/>
        </p:nvSpPr>
        <p:spPr>
          <a:xfrm>
            <a:off x="5892223" y="152399"/>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GENESE DU PROJET</a:t>
            </a:r>
          </a:p>
        </p:txBody>
      </p:sp>
    </p:spTree>
    <p:extLst>
      <p:ext uri="{BB962C8B-B14F-4D97-AF65-F5344CB8AC3E}">
        <p14:creationId xmlns:p14="http://schemas.microsoft.com/office/powerpoint/2010/main" val="402019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9" name="Rectangle 68">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ounded Rectangle 2"/>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5" name="Rectangle 4"/>
          <p:cNvSpPr/>
          <p:nvPr/>
        </p:nvSpPr>
        <p:spPr>
          <a:xfrm>
            <a:off x="411949" y="1116299"/>
            <a:ext cx="3275256" cy="369332"/>
          </a:xfrm>
          <a:prstGeom prst="rect">
            <a:avLst/>
          </a:prstGeom>
          <a:solidFill>
            <a:schemeClr val="accent1">
              <a:lumMod val="40000"/>
              <a:lumOff val="60000"/>
            </a:schemeClr>
          </a:solidFill>
          <a:ln w="38100">
            <a:solidFill>
              <a:schemeClr val="accent2">
                <a:lumMod val="75000"/>
              </a:schemeClr>
            </a:solidFill>
          </a:ln>
        </p:spPr>
        <p:txBody>
          <a:bodyPr wrap="none">
            <a:spAutoFit/>
          </a:bodyPr>
          <a:lstStyle/>
          <a:p>
            <a:r>
              <a:rPr lang="fr-FR" b="1" u="sng" dirty="0">
                <a:latin typeface="Times New Roman" panose="02020603050405020304" pitchFamily="18" charset="0"/>
                <a:ea typeface="Calibri" panose="020F0502020204030204" pitchFamily="34" charset="0"/>
                <a:cs typeface="Arial" panose="020B0604020202020204" pitchFamily="34" charset="0"/>
              </a:rPr>
              <a:t>Les alternatives d’implantation</a:t>
            </a:r>
            <a:endParaRPr lang="fr-FR" b="1" dirty="0"/>
          </a:p>
        </p:txBody>
      </p:sp>
      <p:grpSp>
        <p:nvGrpSpPr>
          <p:cNvPr id="15" name="Group 14"/>
          <p:cNvGrpSpPr/>
          <p:nvPr/>
        </p:nvGrpSpPr>
        <p:grpSpPr>
          <a:xfrm>
            <a:off x="998838" y="1781621"/>
            <a:ext cx="2401678" cy="2256790"/>
            <a:chOff x="1184189" y="2411816"/>
            <a:chExt cx="2286000" cy="2256790"/>
          </a:xfrm>
        </p:grpSpPr>
        <p:grpSp>
          <p:nvGrpSpPr>
            <p:cNvPr id="6" name="Group 5"/>
            <p:cNvGrpSpPr/>
            <p:nvPr/>
          </p:nvGrpSpPr>
          <p:grpSpPr>
            <a:xfrm>
              <a:off x="1184189" y="2411816"/>
              <a:ext cx="2286000" cy="2256790"/>
              <a:chOff x="0" y="0"/>
              <a:chExt cx="2286000" cy="2256790"/>
            </a:xfrm>
          </p:grpSpPr>
          <p:grpSp>
            <p:nvGrpSpPr>
              <p:cNvPr id="7" name="Group 6"/>
              <p:cNvGrpSpPr/>
              <p:nvPr/>
            </p:nvGrpSpPr>
            <p:grpSpPr>
              <a:xfrm>
                <a:off x="0" y="0"/>
                <a:ext cx="2286000" cy="2256790"/>
                <a:chOff x="0" y="0"/>
                <a:chExt cx="1561907" cy="1575699"/>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96" y="6896"/>
                  <a:ext cx="1575699" cy="156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Connector 10"/>
                <p:cNvCxnSpPr/>
                <p:nvPr/>
              </p:nvCxnSpPr>
              <p:spPr>
                <a:xfrm flipH="1">
                  <a:off x="306962" y="215148"/>
                  <a:ext cx="783772" cy="1263335"/>
                </a:xfrm>
                <a:prstGeom prst="line">
                  <a:avLst/>
                </a:prstGeom>
                <a:noFill/>
                <a:ln w="6350" cap="flat" cmpd="sng" algn="ctr">
                  <a:solidFill>
                    <a:srgbClr val="ED7D31">
                      <a:lumMod val="50000"/>
                    </a:srgbClr>
                  </a:solidFill>
                  <a:prstDash val="lgDashDot"/>
                  <a:miter lim="800000"/>
                </a:ln>
                <a:effectLst/>
              </p:spPr>
            </p:cxnSp>
            <p:cxnSp>
              <p:nvCxnSpPr>
                <p:cNvPr id="12" name="Straight Connector 11"/>
                <p:cNvCxnSpPr/>
                <p:nvPr/>
              </p:nvCxnSpPr>
              <p:spPr>
                <a:xfrm flipH="1" flipV="1">
                  <a:off x="208669" y="501214"/>
                  <a:ext cx="1055756" cy="713085"/>
                </a:xfrm>
                <a:prstGeom prst="line">
                  <a:avLst/>
                </a:prstGeom>
                <a:noFill/>
                <a:ln w="6350" cap="flat" cmpd="sng" algn="ctr">
                  <a:solidFill>
                    <a:srgbClr val="ED7D31">
                      <a:lumMod val="50000"/>
                    </a:srgbClr>
                  </a:solidFill>
                  <a:prstDash val="lgDashDot"/>
                  <a:miter lim="800000"/>
                </a:ln>
                <a:effectLst/>
              </p:spPr>
            </p:cxnSp>
          </p:grpSp>
          <p:cxnSp>
            <p:nvCxnSpPr>
              <p:cNvPr id="8" name="Straight Connector 7"/>
              <p:cNvCxnSpPr/>
              <p:nvPr/>
            </p:nvCxnSpPr>
            <p:spPr>
              <a:xfrm>
                <a:off x="1377696" y="341376"/>
                <a:ext cx="320830" cy="1450815"/>
              </a:xfrm>
              <a:prstGeom prst="line">
                <a:avLst/>
              </a:prstGeom>
              <a:noFill/>
              <a:ln w="12700" cap="flat" cmpd="sng" algn="ctr">
                <a:solidFill>
                  <a:srgbClr val="0070C0"/>
                </a:solidFill>
                <a:prstDash val="solid"/>
                <a:miter lim="800000"/>
              </a:ln>
              <a:effectLst/>
            </p:spPr>
          </p:cxnSp>
          <p:sp>
            <p:nvSpPr>
              <p:cNvPr id="9" name="Oval 8"/>
              <p:cNvSpPr/>
              <p:nvPr/>
            </p:nvSpPr>
            <p:spPr>
              <a:xfrm rot="15455363">
                <a:off x="652272" y="1054608"/>
                <a:ext cx="554121" cy="307010"/>
              </a:xfrm>
              <a:prstGeom prst="ellipse">
                <a:avLst/>
              </a:prstGeom>
              <a:solidFill>
                <a:srgbClr val="7030A0"/>
              </a:solidFill>
              <a:ln w="12700" cap="flat" cmpd="sng" algn="ctr">
                <a:solidFill>
                  <a:srgbClr val="7030A0"/>
                </a:solidFill>
                <a:prstDash val="solid"/>
                <a:miter lim="800000"/>
              </a:ln>
              <a:effectLst/>
            </p:spPr>
            <p:txBody>
              <a:bodyPr rtlCol="0" anchor="ctr"/>
              <a:lstStyle/>
              <a:p>
                <a:endParaRPr lang="fr-FR"/>
              </a:p>
            </p:txBody>
          </p:sp>
        </p:grpSp>
        <p:pic>
          <p:nvPicPr>
            <p:cNvPr id="13" name="Picture 12"/>
            <p:cNvPicPr/>
            <p:nvPr/>
          </p:nvPicPr>
          <p:blipFill>
            <a:blip r:embed="rId3"/>
            <a:stretch>
              <a:fillRect/>
            </a:stretch>
          </p:blipFill>
          <p:spPr>
            <a:xfrm>
              <a:off x="1633457" y="2950321"/>
              <a:ext cx="1101725" cy="1339215"/>
            </a:xfrm>
            <a:prstGeom prst="rect">
              <a:avLst/>
            </a:prstGeom>
          </p:spPr>
        </p:pic>
        <p:sp>
          <p:nvSpPr>
            <p:cNvPr id="14" name="Oval 13"/>
            <p:cNvSpPr/>
            <p:nvPr/>
          </p:nvSpPr>
          <p:spPr>
            <a:xfrm rot="15455363">
              <a:off x="1122469" y="3627301"/>
              <a:ext cx="1042670" cy="156210"/>
            </a:xfrm>
            <a:prstGeom prst="ellipse">
              <a:avLst/>
            </a:prstGeom>
            <a:solidFill>
              <a:srgbClr val="00B050"/>
            </a:solidFill>
            <a:ln w="12700" cap="flat" cmpd="sng" algn="ctr">
              <a:solidFill>
                <a:srgbClr val="00B050"/>
              </a:solidFill>
              <a:prstDash val="solid"/>
              <a:miter lim="800000"/>
            </a:ln>
            <a:effectLst/>
          </p:spPr>
          <p:txBody>
            <a:bodyPr rtlCol="0" anchor="ctr"/>
            <a:lstStyle/>
            <a:p>
              <a:endParaRPr lang="fr-FR"/>
            </a:p>
          </p:txBody>
        </p:sp>
      </p:grpSp>
      <p:grpSp>
        <p:nvGrpSpPr>
          <p:cNvPr id="24" name="Group 23"/>
          <p:cNvGrpSpPr/>
          <p:nvPr/>
        </p:nvGrpSpPr>
        <p:grpSpPr>
          <a:xfrm>
            <a:off x="1175472" y="4308891"/>
            <a:ext cx="1876647" cy="1566864"/>
            <a:chOff x="1646777" y="4235857"/>
            <a:chExt cx="2085340" cy="1534292"/>
          </a:xfrm>
        </p:grpSpPr>
        <p:sp>
          <p:nvSpPr>
            <p:cNvPr id="16" name="Rectangle 15"/>
            <p:cNvSpPr/>
            <p:nvPr/>
          </p:nvSpPr>
          <p:spPr>
            <a:xfrm>
              <a:off x="1718707" y="4608001"/>
              <a:ext cx="263525" cy="296545"/>
            </a:xfrm>
            <a:prstGeom prst="rect">
              <a:avLst/>
            </a:prstGeom>
            <a:solidFill>
              <a:srgbClr val="FF0000"/>
            </a:solidFill>
            <a:ln w="12700" cap="flat" cmpd="sng" algn="ctr">
              <a:solidFill>
                <a:srgbClr val="FF0000"/>
              </a:solidFill>
              <a:prstDash val="solid"/>
              <a:miter lim="800000"/>
            </a:ln>
            <a:effectLst/>
          </p:spPr>
          <p:txBody>
            <a:bodyPr rtlCol="0" anchor="ctr"/>
            <a:lstStyle/>
            <a:p>
              <a:endParaRPr lang="fr-FR"/>
            </a:p>
          </p:txBody>
        </p:sp>
        <p:sp>
          <p:nvSpPr>
            <p:cNvPr id="17" name="ZoneTexte 5"/>
            <p:cNvSpPr txBox="1"/>
            <p:nvPr/>
          </p:nvSpPr>
          <p:spPr>
            <a:xfrm>
              <a:off x="2238599" y="4627522"/>
              <a:ext cx="674863" cy="272961"/>
            </a:xfrm>
            <a:prstGeom prst="rect">
              <a:avLst/>
            </a:prstGeom>
            <a:noFill/>
          </p:spPr>
          <p:txBody>
            <a:bodyPr wrap="square" rtlCol="0">
              <a:noAutofit/>
            </a:bodyPr>
            <a:lstStyle/>
            <a:p>
              <a:pPr>
                <a:lnSpc>
                  <a:spcPct val="107000"/>
                </a:lnSpc>
                <a:spcAft>
                  <a:spcPts val="800"/>
                </a:spcAft>
              </a:pPr>
              <a:r>
                <a:rPr lang="fr-FR" sz="12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Bâti</a:t>
              </a:r>
              <a:endParaRPr lang="fr-FR"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ZoneTexte 5"/>
            <p:cNvSpPr txBox="1"/>
            <p:nvPr/>
          </p:nvSpPr>
          <p:spPr>
            <a:xfrm>
              <a:off x="2194454" y="4995578"/>
              <a:ext cx="902372" cy="289951"/>
            </a:xfrm>
            <a:prstGeom prst="rect">
              <a:avLst/>
            </a:prstGeom>
            <a:noFill/>
          </p:spPr>
          <p:txBody>
            <a:bodyPr wrap="square" rtlCol="0">
              <a:spAutoFit/>
            </a:bodyPr>
            <a:lstStyle/>
            <a:p>
              <a:pPr>
                <a:lnSpc>
                  <a:spcPct val="107000"/>
                </a:lnSpc>
                <a:spcAft>
                  <a:spcPts val="800"/>
                </a:spcAft>
              </a:pPr>
              <a:r>
                <a:rPr lang="fr-FR" sz="1200"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Placette</a:t>
              </a:r>
              <a:endParaRPr lang="fr-FR"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 name="Oval 18"/>
            <p:cNvSpPr/>
            <p:nvPr/>
          </p:nvSpPr>
          <p:spPr>
            <a:xfrm>
              <a:off x="1657332" y="5509408"/>
              <a:ext cx="494030" cy="197485"/>
            </a:xfrm>
            <a:prstGeom prst="ellipse">
              <a:avLst/>
            </a:prstGeom>
            <a:solidFill>
              <a:srgbClr val="00B050"/>
            </a:solidFill>
            <a:ln w="12700" cap="flat" cmpd="sng" algn="ctr">
              <a:solidFill>
                <a:srgbClr val="7030A0"/>
              </a:solidFill>
              <a:prstDash val="solid"/>
              <a:miter lim="800000"/>
            </a:ln>
            <a:effectLst/>
          </p:spPr>
          <p:txBody>
            <a:bodyPr rtlCol="0" anchor="ctr"/>
            <a:lstStyle/>
            <a:p>
              <a:endParaRPr lang="fr-FR"/>
            </a:p>
          </p:txBody>
        </p:sp>
        <p:sp>
          <p:nvSpPr>
            <p:cNvPr id="20" name="ZoneTexte 5"/>
            <p:cNvSpPr txBox="1"/>
            <p:nvPr/>
          </p:nvSpPr>
          <p:spPr>
            <a:xfrm>
              <a:off x="2179303" y="5480198"/>
              <a:ext cx="917523" cy="289951"/>
            </a:xfrm>
            <a:prstGeom prst="rect">
              <a:avLst/>
            </a:prstGeom>
            <a:noFill/>
          </p:spPr>
          <p:txBody>
            <a:bodyPr wrap="square" rtlCol="0">
              <a:sp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Parking</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21" name="ZoneTexte 5"/>
            <p:cNvSpPr txBox="1"/>
            <p:nvPr/>
          </p:nvSpPr>
          <p:spPr>
            <a:xfrm>
              <a:off x="1646777" y="4235857"/>
              <a:ext cx="2085340" cy="382270"/>
            </a:xfrm>
            <a:prstGeom prst="rect">
              <a:avLst/>
            </a:prstGeom>
            <a:noFill/>
          </p:spPr>
          <p:txBody>
            <a:bodyPr wrap="square" rtlCol="0">
              <a:spAutoFit/>
            </a:bodyPr>
            <a:lstStyle/>
            <a:p>
              <a:pPr>
                <a:lnSpc>
                  <a:spcPct val="107000"/>
                </a:lnSpc>
                <a:spcAft>
                  <a:spcPts val="800"/>
                </a:spcAft>
              </a:pPr>
              <a:r>
                <a:rPr lang="fr-FR" sz="1200" b="1" u="sng" kern="120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Légende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22" name="Oval 21"/>
            <p:cNvSpPr/>
            <p:nvPr/>
          </p:nvSpPr>
          <p:spPr>
            <a:xfrm>
              <a:off x="1657332" y="5106577"/>
              <a:ext cx="494030" cy="197485"/>
            </a:xfrm>
            <a:prstGeom prst="ellipse">
              <a:avLst/>
            </a:prstGeom>
            <a:solidFill>
              <a:srgbClr val="7030A0"/>
            </a:solidFill>
            <a:ln w="12700" cap="flat" cmpd="sng" algn="ctr">
              <a:solidFill>
                <a:srgbClr val="7030A0"/>
              </a:solidFill>
              <a:prstDash val="solid"/>
              <a:miter lim="800000"/>
            </a:ln>
            <a:effectLst/>
          </p:spPr>
          <p:txBody>
            <a:bodyPr rtlCol="0" anchor="ctr"/>
            <a:lstStyle/>
            <a:p>
              <a:endParaRPr lang="fr-FR"/>
            </a:p>
          </p:txBody>
        </p:sp>
      </p:grpSp>
      <p:grpSp>
        <p:nvGrpSpPr>
          <p:cNvPr id="25" name="Groupe 91"/>
          <p:cNvGrpSpPr/>
          <p:nvPr/>
        </p:nvGrpSpPr>
        <p:grpSpPr>
          <a:xfrm>
            <a:off x="4467144" y="1785259"/>
            <a:ext cx="2319655" cy="2253153"/>
            <a:chOff x="0" y="0"/>
            <a:chExt cx="3704701" cy="3725135"/>
          </a:xfrm>
        </p:grpSpPr>
        <p:grpSp>
          <p:nvGrpSpPr>
            <p:cNvPr id="31" name="Group 30"/>
            <p:cNvGrpSpPr/>
            <p:nvPr/>
          </p:nvGrpSpPr>
          <p:grpSpPr>
            <a:xfrm>
              <a:off x="0" y="0"/>
              <a:ext cx="3704701" cy="3725135"/>
              <a:chOff x="0" y="0"/>
              <a:chExt cx="1561907" cy="1575699"/>
            </a:xfrm>
          </p:grpSpPr>
          <p:grpSp>
            <p:nvGrpSpPr>
              <p:cNvPr id="35" name="Group 34"/>
              <p:cNvGrpSpPr/>
              <p:nvPr/>
            </p:nvGrpSpPr>
            <p:grpSpPr>
              <a:xfrm>
                <a:off x="0" y="0"/>
                <a:ext cx="1561907" cy="1575699"/>
                <a:chOff x="0" y="0"/>
                <a:chExt cx="1561907" cy="1575699"/>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96" y="6896"/>
                  <a:ext cx="1575699" cy="156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9" name="Straight Connector 38"/>
                <p:cNvCxnSpPr/>
                <p:nvPr/>
              </p:nvCxnSpPr>
              <p:spPr>
                <a:xfrm flipH="1">
                  <a:off x="306962" y="215148"/>
                  <a:ext cx="783772" cy="1263335"/>
                </a:xfrm>
                <a:prstGeom prst="line">
                  <a:avLst/>
                </a:prstGeom>
                <a:noFill/>
                <a:ln w="6350" cap="flat" cmpd="sng" algn="ctr">
                  <a:solidFill>
                    <a:srgbClr val="ED7D31">
                      <a:lumMod val="50000"/>
                    </a:srgbClr>
                  </a:solidFill>
                  <a:prstDash val="lgDashDot"/>
                  <a:miter lim="800000"/>
                </a:ln>
                <a:effectLst/>
              </p:spPr>
            </p:cxnSp>
            <p:cxnSp>
              <p:nvCxnSpPr>
                <p:cNvPr id="40" name="Straight Connector 39"/>
                <p:cNvCxnSpPr/>
                <p:nvPr/>
              </p:nvCxnSpPr>
              <p:spPr>
                <a:xfrm flipH="1" flipV="1">
                  <a:off x="208669" y="501214"/>
                  <a:ext cx="1055756" cy="713085"/>
                </a:xfrm>
                <a:prstGeom prst="line">
                  <a:avLst/>
                </a:prstGeom>
                <a:noFill/>
                <a:ln w="6350" cap="flat" cmpd="sng" algn="ctr">
                  <a:solidFill>
                    <a:srgbClr val="ED7D31">
                      <a:lumMod val="50000"/>
                    </a:srgbClr>
                  </a:solidFill>
                  <a:prstDash val="lgDashDot"/>
                  <a:miter lim="800000"/>
                </a:ln>
                <a:effectLst/>
              </p:spPr>
            </p:cxnSp>
          </p:grpSp>
          <p:cxnSp>
            <p:nvCxnSpPr>
              <p:cNvPr id="36" name="Straight Connector 35"/>
              <p:cNvCxnSpPr/>
              <p:nvPr/>
            </p:nvCxnSpPr>
            <p:spPr>
              <a:xfrm>
                <a:off x="948645" y="239700"/>
                <a:ext cx="212848" cy="1012964"/>
              </a:xfrm>
              <a:prstGeom prst="line">
                <a:avLst/>
              </a:prstGeom>
              <a:noFill/>
              <a:ln w="12700" cap="flat" cmpd="sng" algn="ctr">
                <a:solidFill>
                  <a:srgbClr val="0070C0"/>
                </a:solidFill>
                <a:prstDash val="solid"/>
                <a:miter lim="800000"/>
              </a:ln>
              <a:effectLst/>
            </p:spPr>
          </p:cxnSp>
          <p:sp>
            <p:nvSpPr>
              <p:cNvPr id="37" name="Oval 36"/>
              <p:cNvSpPr/>
              <p:nvPr/>
            </p:nvSpPr>
            <p:spPr>
              <a:xfrm rot="15455363">
                <a:off x="591019" y="704565"/>
                <a:ext cx="175745" cy="434345"/>
              </a:xfrm>
              <a:prstGeom prst="ellipse">
                <a:avLst/>
              </a:prstGeom>
              <a:solidFill>
                <a:srgbClr val="7030A0"/>
              </a:solidFill>
              <a:ln w="12700" cap="flat" cmpd="sng" algn="ctr">
                <a:solidFill>
                  <a:srgbClr val="7030A0"/>
                </a:solidFill>
                <a:prstDash val="solid"/>
                <a:miter lim="800000"/>
              </a:ln>
              <a:effectLst/>
            </p:spPr>
            <p:txBody>
              <a:bodyPr rtlCol="0" anchor="ctr"/>
              <a:lstStyle/>
              <a:p>
                <a:endParaRPr lang="fr-FR"/>
              </a:p>
            </p:txBody>
          </p:sp>
        </p:grpSp>
        <p:sp>
          <p:nvSpPr>
            <p:cNvPr id="32" name="Isosceles Triangle 31"/>
            <p:cNvSpPr/>
            <p:nvPr/>
          </p:nvSpPr>
          <p:spPr>
            <a:xfrm rot="10377236">
              <a:off x="601735" y="803638"/>
              <a:ext cx="332027" cy="330030"/>
            </a:xfrm>
            <a:prstGeom prst="triangle">
              <a:avLst/>
            </a:prstGeom>
            <a:solidFill>
              <a:srgbClr val="5B9BD5"/>
            </a:solidFill>
            <a:ln w="12700" cap="flat" cmpd="sng" algn="ctr">
              <a:solidFill>
                <a:srgbClr val="5B9BD5">
                  <a:shade val="50000"/>
                </a:srgbClr>
              </a:solidFill>
              <a:prstDash val="solid"/>
              <a:miter lim="800000"/>
            </a:ln>
            <a:effectLst/>
            <a:scene3d>
              <a:camera prst="orthographicFront"/>
              <a:lightRig rig="threePt" dir="t"/>
            </a:scene3d>
            <a:sp3d>
              <a:bevelT/>
            </a:sp3d>
          </p:spPr>
          <p:txBody>
            <a:bodyPr rtlCol="0" anchor="ctr"/>
            <a:lstStyle/>
            <a:p>
              <a:endParaRPr lang="fr-FR"/>
            </a:p>
          </p:txBody>
        </p:sp>
        <p:sp>
          <p:nvSpPr>
            <p:cNvPr id="33" name="Isosceles Triangle 32"/>
            <p:cNvSpPr/>
            <p:nvPr/>
          </p:nvSpPr>
          <p:spPr>
            <a:xfrm rot="15337328">
              <a:off x="2681789" y="1624893"/>
              <a:ext cx="344267" cy="343504"/>
            </a:xfrm>
            <a:prstGeom prst="triangle">
              <a:avLst/>
            </a:prstGeom>
            <a:solidFill>
              <a:srgbClr val="FFC000"/>
            </a:solidFill>
            <a:ln w="12700" cap="flat" cmpd="sng" algn="ctr">
              <a:solidFill>
                <a:srgbClr val="FFC000"/>
              </a:solidFill>
              <a:prstDash val="solid"/>
              <a:miter lim="800000"/>
            </a:ln>
            <a:effectLst/>
            <a:scene3d>
              <a:camera prst="orthographicFront"/>
              <a:lightRig rig="threePt" dir="t"/>
            </a:scene3d>
            <a:sp3d>
              <a:bevelT/>
            </a:sp3d>
          </p:spPr>
          <p:txBody>
            <a:bodyPr rtlCol="0" anchor="ctr"/>
            <a:lstStyle/>
            <a:p>
              <a:endParaRPr lang="fr-FR" dirty="0"/>
            </a:p>
          </p:txBody>
        </p:sp>
        <p:pic>
          <p:nvPicPr>
            <p:cNvPr id="34" name="Picture 33"/>
            <p:cNvPicPr>
              <a:picLocks noChangeAspect="1"/>
            </p:cNvPicPr>
            <p:nvPr/>
          </p:nvPicPr>
          <p:blipFill>
            <a:blip r:embed="rId3"/>
            <a:stretch>
              <a:fillRect/>
            </a:stretch>
          </p:blipFill>
          <p:spPr>
            <a:xfrm>
              <a:off x="884266" y="1103400"/>
              <a:ext cx="1786283" cy="2085013"/>
            </a:xfrm>
            <a:prstGeom prst="rect">
              <a:avLst/>
            </a:prstGeom>
          </p:spPr>
        </p:pic>
      </p:grpSp>
      <p:sp>
        <p:nvSpPr>
          <p:cNvPr id="26" name="ZoneTexte 5"/>
          <p:cNvSpPr txBox="1"/>
          <p:nvPr/>
        </p:nvSpPr>
        <p:spPr>
          <a:xfrm>
            <a:off x="4583163" y="4380454"/>
            <a:ext cx="2499995" cy="382270"/>
          </a:xfrm>
          <a:prstGeom prst="rect">
            <a:avLst/>
          </a:prstGeom>
          <a:noFill/>
        </p:spPr>
        <p:txBody>
          <a:bodyPr wrap="square" rtlCol="0">
            <a:spAutoFit/>
          </a:bodyPr>
          <a:lstStyle/>
          <a:p>
            <a:pPr>
              <a:lnSpc>
                <a:spcPct val="107000"/>
              </a:lnSpc>
              <a:spcAft>
                <a:spcPts val="800"/>
              </a:spcAft>
            </a:pPr>
            <a:r>
              <a:rPr lang="fr-FR" sz="1200" b="1" u="sng" kern="120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Légende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27" name="Isosceles Triangle 26"/>
          <p:cNvSpPr/>
          <p:nvPr/>
        </p:nvSpPr>
        <p:spPr>
          <a:xfrm>
            <a:off x="4585386" y="4737152"/>
            <a:ext cx="215900" cy="240030"/>
          </a:xfrm>
          <a:prstGeom prst="triangle">
            <a:avLst/>
          </a:prstGeom>
          <a:solidFill>
            <a:srgbClr val="5B9BD5"/>
          </a:solidFill>
          <a:ln w="12700" cap="flat" cmpd="sng" algn="ctr">
            <a:solidFill>
              <a:srgbClr val="5B9BD5">
                <a:shade val="50000"/>
              </a:srgbClr>
            </a:solidFill>
            <a:prstDash val="solid"/>
            <a:miter lim="800000"/>
          </a:ln>
          <a:effectLst/>
          <a:scene3d>
            <a:camera prst="orthographicFront"/>
            <a:lightRig rig="threePt" dir="t"/>
          </a:scene3d>
          <a:sp3d>
            <a:bevelT/>
          </a:sp3d>
        </p:spPr>
        <p:txBody>
          <a:bodyPr rtlCol="0" anchor="ctr"/>
          <a:lstStyle/>
          <a:p>
            <a:endParaRPr lang="fr-FR"/>
          </a:p>
        </p:txBody>
      </p:sp>
      <p:sp>
        <p:nvSpPr>
          <p:cNvPr id="28" name="Isosceles Triangle 27"/>
          <p:cNvSpPr/>
          <p:nvPr/>
        </p:nvSpPr>
        <p:spPr>
          <a:xfrm>
            <a:off x="4536491" y="5194987"/>
            <a:ext cx="245745" cy="250825"/>
          </a:xfrm>
          <a:prstGeom prst="triangle">
            <a:avLst/>
          </a:prstGeom>
          <a:solidFill>
            <a:srgbClr val="FFC000"/>
          </a:solidFill>
          <a:ln w="12700" cap="flat" cmpd="sng" algn="ctr">
            <a:solidFill>
              <a:srgbClr val="FFC000"/>
            </a:solidFill>
            <a:prstDash val="solid"/>
            <a:miter lim="800000"/>
          </a:ln>
          <a:effectLst/>
          <a:scene3d>
            <a:camera prst="orthographicFront"/>
            <a:lightRig rig="threePt" dir="t"/>
          </a:scene3d>
          <a:sp3d>
            <a:bevelT/>
          </a:sp3d>
        </p:spPr>
        <p:txBody>
          <a:bodyPr rtlCol="0" anchor="ctr"/>
          <a:lstStyle/>
          <a:p>
            <a:endParaRPr lang="fr-FR"/>
          </a:p>
        </p:txBody>
      </p:sp>
      <p:sp>
        <p:nvSpPr>
          <p:cNvPr id="29" name="ZoneTexte 20"/>
          <p:cNvSpPr txBox="1"/>
          <p:nvPr/>
        </p:nvSpPr>
        <p:spPr>
          <a:xfrm>
            <a:off x="4807636" y="4758742"/>
            <a:ext cx="1320800" cy="382270"/>
          </a:xfrm>
          <a:prstGeom prst="rect">
            <a:avLst/>
          </a:prstGeom>
          <a:noFill/>
        </p:spPr>
        <p:txBody>
          <a:bodyPr wrap="square" rtlCol="0">
            <a:sp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Accès mécanique.</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30" name="ZoneTexte 20"/>
          <p:cNvSpPr txBox="1"/>
          <p:nvPr/>
        </p:nvSpPr>
        <p:spPr>
          <a:xfrm>
            <a:off x="4778426" y="5228642"/>
            <a:ext cx="1054735" cy="382270"/>
          </a:xfrm>
          <a:prstGeom prst="rect">
            <a:avLst/>
          </a:prstGeom>
          <a:noFill/>
        </p:spPr>
        <p:txBody>
          <a:bodyPr wrap="square" rtlCol="0">
            <a:spAutoFit/>
          </a:bodyPr>
          <a:lstStyle/>
          <a:p>
            <a:pPr>
              <a:lnSpc>
                <a:spcPct val="107000"/>
              </a:lnSpc>
              <a:spcAft>
                <a:spcPts val="800"/>
              </a:spcAft>
            </a:pPr>
            <a:r>
              <a:rPr lang="fr-FR" sz="12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Accès piéton.</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41" name="Rectangle 40"/>
          <p:cNvSpPr/>
          <p:nvPr/>
        </p:nvSpPr>
        <p:spPr>
          <a:xfrm>
            <a:off x="4808407" y="1115275"/>
            <a:ext cx="1508746" cy="369332"/>
          </a:xfrm>
          <a:prstGeom prst="rect">
            <a:avLst/>
          </a:prstGeom>
          <a:solidFill>
            <a:schemeClr val="accent1">
              <a:lumMod val="40000"/>
              <a:lumOff val="60000"/>
            </a:schemeClr>
          </a:solidFill>
          <a:ln w="38100">
            <a:solidFill>
              <a:schemeClr val="accent2">
                <a:lumMod val="75000"/>
              </a:schemeClr>
            </a:solidFill>
          </a:ln>
        </p:spPr>
        <p:txBody>
          <a:bodyPr wrap="none">
            <a:spAutoFit/>
          </a:bodyPr>
          <a:lstStyle/>
          <a:p>
            <a:r>
              <a:rPr lang="fr-FR" b="1" u="sng" dirty="0"/>
              <a:t>L’accessibilité </a:t>
            </a:r>
            <a:endParaRPr lang="fr-FR" b="1" dirty="0"/>
          </a:p>
        </p:txBody>
      </p:sp>
      <p:sp>
        <p:nvSpPr>
          <p:cNvPr id="43" name="Rectangle 42"/>
          <p:cNvSpPr/>
          <p:nvPr/>
        </p:nvSpPr>
        <p:spPr>
          <a:xfrm>
            <a:off x="7430234" y="1118442"/>
            <a:ext cx="3786036" cy="369332"/>
          </a:xfrm>
          <a:prstGeom prst="rect">
            <a:avLst/>
          </a:prstGeom>
          <a:solidFill>
            <a:schemeClr val="accent1">
              <a:lumMod val="40000"/>
              <a:lumOff val="60000"/>
            </a:schemeClr>
          </a:solidFill>
          <a:ln w="38100">
            <a:solidFill>
              <a:schemeClr val="accent2">
                <a:lumMod val="75000"/>
              </a:schemeClr>
            </a:solidFill>
          </a:ln>
        </p:spPr>
        <p:txBody>
          <a:bodyPr wrap="none">
            <a:spAutoFit/>
          </a:bodyPr>
          <a:lstStyle/>
          <a:p>
            <a:r>
              <a:rPr lang="fr-FR" b="1" u="sng" dirty="0"/>
              <a:t>Projection et répartition des espaces  </a:t>
            </a:r>
            <a:endParaRPr lang="fr-FR" b="1" dirty="0"/>
          </a:p>
        </p:txBody>
      </p:sp>
      <p:grpSp>
        <p:nvGrpSpPr>
          <p:cNvPr id="44" name="Group 43"/>
          <p:cNvGrpSpPr/>
          <p:nvPr/>
        </p:nvGrpSpPr>
        <p:grpSpPr>
          <a:xfrm>
            <a:off x="7739790" y="1794892"/>
            <a:ext cx="2319020" cy="2204085"/>
            <a:chOff x="0" y="0"/>
            <a:chExt cx="3704701" cy="3725135"/>
          </a:xfrm>
        </p:grpSpPr>
        <p:grpSp>
          <p:nvGrpSpPr>
            <p:cNvPr id="50" name="Group 49"/>
            <p:cNvGrpSpPr/>
            <p:nvPr/>
          </p:nvGrpSpPr>
          <p:grpSpPr>
            <a:xfrm>
              <a:off x="0" y="0"/>
              <a:ext cx="3704701" cy="3725135"/>
              <a:chOff x="0" y="0"/>
              <a:chExt cx="3704701" cy="3725135"/>
            </a:xfrm>
          </p:grpSpPr>
          <p:grpSp>
            <p:nvGrpSpPr>
              <p:cNvPr id="54" name="Group 53"/>
              <p:cNvGrpSpPr/>
              <p:nvPr/>
            </p:nvGrpSpPr>
            <p:grpSpPr>
              <a:xfrm>
                <a:off x="0" y="0"/>
                <a:ext cx="3704701" cy="3725135"/>
                <a:chOff x="0" y="0"/>
                <a:chExt cx="1561907" cy="1575699"/>
              </a:xfrm>
            </p:grpSpPr>
            <p:grpSp>
              <p:nvGrpSpPr>
                <p:cNvPr id="57" name="Group 56"/>
                <p:cNvGrpSpPr/>
                <p:nvPr/>
              </p:nvGrpSpPr>
              <p:grpSpPr>
                <a:xfrm>
                  <a:off x="0" y="0"/>
                  <a:ext cx="1561907" cy="1575699"/>
                  <a:chOff x="0" y="0"/>
                  <a:chExt cx="1561907" cy="1575699"/>
                </a:xfrm>
              </p:grpSpPr>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96" y="6896"/>
                    <a:ext cx="1575699" cy="156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0" name="Straight Arrow Connector 59"/>
                  <p:cNvCxnSpPr/>
                  <p:nvPr/>
                </p:nvCxnSpPr>
                <p:spPr>
                  <a:xfrm flipH="1">
                    <a:off x="217630" y="711144"/>
                    <a:ext cx="907712" cy="279095"/>
                  </a:xfrm>
                  <a:prstGeom prst="straightConnector1">
                    <a:avLst/>
                  </a:prstGeom>
                  <a:noFill/>
                  <a:ln w="19050" cap="flat" cmpd="sng" algn="ctr">
                    <a:solidFill>
                      <a:srgbClr val="00B050"/>
                    </a:solidFill>
                    <a:prstDash val="solid"/>
                    <a:miter lim="800000"/>
                    <a:tailEnd type="triangle"/>
                  </a:ln>
                  <a:effectLst/>
                </p:spPr>
              </p:cxnSp>
              <p:cxnSp>
                <p:nvCxnSpPr>
                  <p:cNvPr id="61" name="Straight Connector 60"/>
                  <p:cNvCxnSpPr/>
                  <p:nvPr/>
                </p:nvCxnSpPr>
                <p:spPr>
                  <a:xfrm flipH="1">
                    <a:off x="306482" y="216771"/>
                    <a:ext cx="783772" cy="1263335"/>
                  </a:xfrm>
                  <a:prstGeom prst="line">
                    <a:avLst/>
                  </a:prstGeom>
                  <a:noFill/>
                  <a:ln w="6350" cap="flat" cmpd="sng" algn="ctr">
                    <a:solidFill>
                      <a:srgbClr val="ED7D31">
                        <a:lumMod val="50000"/>
                      </a:srgbClr>
                    </a:solidFill>
                    <a:prstDash val="lgDashDot"/>
                    <a:miter lim="800000"/>
                  </a:ln>
                  <a:effectLst/>
                </p:spPr>
              </p:cxnSp>
              <p:cxnSp>
                <p:nvCxnSpPr>
                  <p:cNvPr id="62" name="Straight Connector 61"/>
                  <p:cNvCxnSpPr/>
                  <p:nvPr/>
                </p:nvCxnSpPr>
                <p:spPr>
                  <a:xfrm flipH="1" flipV="1">
                    <a:off x="208669" y="501214"/>
                    <a:ext cx="1055756" cy="713085"/>
                  </a:xfrm>
                  <a:prstGeom prst="line">
                    <a:avLst/>
                  </a:prstGeom>
                  <a:noFill/>
                  <a:ln w="6350" cap="flat" cmpd="sng" algn="ctr">
                    <a:solidFill>
                      <a:srgbClr val="ED7D31">
                        <a:lumMod val="50000"/>
                      </a:srgbClr>
                    </a:solidFill>
                    <a:prstDash val="lgDashDot"/>
                    <a:miter lim="800000"/>
                  </a:ln>
                  <a:effectLst/>
                </p:spPr>
              </p:cxnSp>
            </p:grpSp>
            <p:cxnSp>
              <p:nvCxnSpPr>
                <p:cNvPr id="58" name="Straight Connector 57"/>
                <p:cNvCxnSpPr/>
                <p:nvPr/>
              </p:nvCxnSpPr>
              <p:spPr>
                <a:xfrm>
                  <a:off x="963873" y="216771"/>
                  <a:ext cx="205242" cy="1037301"/>
                </a:xfrm>
                <a:prstGeom prst="line">
                  <a:avLst/>
                </a:prstGeom>
                <a:noFill/>
                <a:ln w="12700" cap="flat" cmpd="sng" algn="ctr">
                  <a:solidFill>
                    <a:srgbClr val="0070C0"/>
                  </a:solidFill>
                  <a:prstDash val="solid"/>
                  <a:miter lim="800000"/>
                </a:ln>
                <a:effectLst/>
              </p:spPr>
            </p:cxnSp>
          </p:grpSp>
          <p:sp>
            <p:nvSpPr>
              <p:cNvPr id="55" name="Isosceles Triangle 54"/>
              <p:cNvSpPr/>
              <p:nvPr/>
            </p:nvSpPr>
            <p:spPr>
              <a:xfrm rot="4371473" flipV="1">
                <a:off x="2711483" y="1432907"/>
                <a:ext cx="429606" cy="413640"/>
              </a:xfrm>
              <a:prstGeom prst="triangle">
                <a:avLst/>
              </a:prstGeom>
              <a:solidFill>
                <a:srgbClr val="FFC000"/>
              </a:solidFill>
              <a:ln w="12700" cap="flat" cmpd="sng" algn="ctr">
                <a:solidFill>
                  <a:srgbClr val="ED7D31">
                    <a:lumMod val="60000"/>
                    <a:lumOff val="40000"/>
                  </a:srgbClr>
                </a:solidFill>
                <a:prstDash val="solid"/>
                <a:miter lim="800000"/>
              </a:ln>
              <a:effectLst/>
              <a:scene3d>
                <a:camera prst="orthographicFront"/>
                <a:lightRig rig="threePt" dir="t"/>
              </a:scene3d>
              <a:sp3d>
                <a:bevelT/>
              </a:sp3d>
            </p:spPr>
            <p:txBody>
              <a:bodyPr rtlCol="0" anchor="ctr"/>
              <a:lstStyle/>
              <a:p>
                <a:endParaRPr lang="fr-FR"/>
              </a:p>
            </p:txBody>
          </p:sp>
          <p:sp>
            <p:nvSpPr>
              <p:cNvPr id="56" name="Isosceles Triangle 55"/>
              <p:cNvSpPr/>
              <p:nvPr/>
            </p:nvSpPr>
            <p:spPr>
              <a:xfrm rot="10067579">
                <a:off x="619197" y="874425"/>
                <a:ext cx="283092" cy="282028"/>
              </a:xfrm>
              <a:prstGeom prst="triangle">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endParaRPr lang="fr-FR"/>
              </a:p>
            </p:txBody>
          </p:sp>
        </p:grpSp>
        <p:sp>
          <p:nvSpPr>
            <p:cNvPr id="51" name="Rectangle 50"/>
            <p:cNvSpPr/>
            <p:nvPr/>
          </p:nvSpPr>
          <p:spPr>
            <a:xfrm rot="20771281">
              <a:off x="925125" y="1044834"/>
              <a:ext cx="1193988" cy="367374"/>
            </a:xfrm>
            <a:prstGeom prst="rect">
              <a:avLst/>
            </a:prstGeom>
            <a:solidFill>
              <a:srgbClr val="00B0F0"/>
            </a:solidFill>
            <a:ln w="12700" cap="flat" cmpd="sng" algn="ctr">
              <a:solidFill>
                <a:srgbClr val="00B0F0"/>
              </a:solidFill>
              <a:prstDash val="solid"/>
              <a:miter lim="800000"/>
            </a:ln>
            <a:effectLst/>
            <a:scene3d>
              <a:camera prst="orthographicFront"/>
              <a:lightRig rig="threePt" dir="t"/>
            </a:scene3d>
            <a:sp3d>
              <a:bevelT prst="angle"/>
            </a:sp3d>
          </p:spPr>
          <p:txBody>
            <a:bodyPr rtlCol="0" anchor="ctr"/>
            <a:lstStyle/>
            <a:p>
              <a:endParaRPr lang="fr-FR"/>
            </a:p>
          </p:txBody>
        </p:sp>
        <p:sp>
          <p:nvSpPr>
            <p:cNvPr id="52" name="Rectangle 51"/>
            <p:cNvSpPr/>
            <p:nvPr/>
          </p:nvSpPr>
          <p:spPr>
            <a:xfrm rot="20771281">
              <a:off x="1381177" y="2651371"/>
              <a:ext cx="1105580" cy="357207"/>
            </a:xfrm>
            <a:prstGeom prst="rect">
              <a:avLst/>
            </a:prstGeom>
            <a:solidFill>
              <a:srgbClr val="FF0000"/>
            </a:solidFill>
            <a:ln w="12700" cap="flat" cmpd="sng" algn="ctr">
              <a:solidFill>
                <a:srgbClr val="C00000"/>
              </a:solidFill>
              <a:prstDash val="solid"/>
              <a:miter lim="800000"/>
            </a:ln>
            <a:effectLst/>
            <a:scene3d>
              <a:camera prst="orthographicFront"/>
              <a:lightRig rig="threePt" dir="t"/>
            </a:scene3d>
            <a:sp3d>
              <a:bevelT prst="angle"/>
            </a:sp3d>
          </p:spPr>
          <p:txBody>
            <a:bodyPr rtlCol="0" anchor="ctr"/>
            <a:lstStyle/>
            <a:p>
              <a:endParaRPr lang="fr-FR"/>
            </a:p>
          </p:txBody>
        </p:sp>
        <p:sp>
          <p:nvSpPr>
            <p:cNvPr id="53" name="Rectangle 52"/>
            <p:cNvSpPr/>
            <p:nvPr/>
          </p:nvSpPr>
          <p:spPr>
            <a:xfrm rot="20686124">
              <a:off x="1572487" y="1569528"/>
              <a:ext cx="307247" cy="816150"/>
            </a:xfrm>
            <a:prstGeom prst="rect">
              <a:avLst/>
            </a:prstGeom>
            <a:solidFill>
              <a:srgbClr val="CC3399"/>
            </a:solidFill>
            <a:ln w="12700" cap="flat" cmpd="sng" algn="ctr">
              <a:solidFill>
                <a:srgbClr val="CC3399"/>
              </a:solidFill>
              <a:prstDash val="solid"/>
              <a:miter lim="800000"/>
            </a:ln>
            <a:effectLst/>
            <a:scene3d>
              <a:camera prst="orthographicFront"/>
              <a:lightRig rig="threePt" dir="t"/>
            </a:scene3d>
            <a:sp3d>
              <a:bevelT prst="angle"/>
            </a:sp3d>
          </p:spPr>
          <p:txBody>
            <a:bodyPr rtlCol="0" anchor="ctr"/>
            <a:lstStyle/>
            <a:p>
              <a:endParaRPr lang="fr-FR"/>
            </a:p>
          </p:txBody>
        </p:sp>
      </p:grpSp>
      <p:sp>
        <p:nvSpPr>
          <p:cNvPr id="63" name="Rectangle 62"/>
          <p:cNvSpPr/>
          <p:nvPr/>
        </p:nvSpPr>
        <p:spPr>
          <a:xfrm>
            <a:off x="7965146" y="4471598"/>
            <a:ext cx="3588422" cy="1061829"/>
          </a:xfrm>
          <a:prstGeom prst="rect">
            <a:avLst/>
          </a:prstGeom>
        </p:spPr>
        <p:txBody>
          <a:bodyPr wrap="square">
            <a:spAutoFit/>
          </a:bodyPr>
          <a:lstStyle/>
          <a:p>
            <a:pPr>
              <a:lnSpc>
                <a:spcPct val="150000"/>
              </a:lnSpc>
              <a:spcAft>
                <a:spcPts val="0"/>
              </a:spcAft>
            </a:pP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boutiques de commerce et des ateliers.</a:t>
            </a:r>
            <a:endParaRPr lang="fr-FR" sz="12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Accueil, commerce et </a:t>
            </a:r>
            <a:r>
              <a:rPr lang="fr-FR" sz="1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coworking</a:t>
            </a: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fr-FR" sz="12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Restaurant, commerce bibliothèque et administration</a:t>
            </a:r>
            <a:r>
              <a:rPr lang="fr-FR"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4" name="Rectangle 63"/>
          <p:cNvSpPr/>
          <p:nvPr/>
        </p:nvSpPr>
        <p:spPr>
          <a:xfrm>
            <a:off x="7507492" y="5217410"/>
            <a:ext cx="464595" cy="179387"/>
          </a:xfrm>
          <a:prstGeom prst="rect">
            <a:avLst/>
          </a:prstGeom>
          <a:solidFill>
            <a:srgbClr val="FF0000"/>
          </a:solid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7507492" y="4857167"/>
            <a:ext cx="464595" cy="179387"/>
          </a:xfrm>
          <a:prstGeom prst="rect">
            <a:avLst/>
          </a:prstGeom>
          <a:solidFill>
            <a:srgbClr val="CC0099"/>
          </a:solidFill>
          <a:ln>
            <a:solidFill>
              <a:srgbClr val="CC009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7495589" y="4525683"/>
            <a:ext cx="464595" cy="203626"/>
          </a:xfrm>
          <a:prstGeom prst="rect">
            <a:avLst/>
          </a:prstGeom>
          <a:solidFill>
            <a:srgbClr val="00B0F0"/>
          </a:solidFill>
          <a:ln>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ounded Rectangle 66"/>
          <p:cNvSpPr/>
          <p:nvPr/>
        </p:nvSpPr>
        <p:spPr>
          <a:xfrm>
            <a:off x="5892223" y="152399"/>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GENESE DU PROJET</a:t>
            </a:r>
          </a:p>
        </p:txBody>
      </p:sp>
    </p:spTree>
    <p:extLst>
      <p:ext uri="{BB962C8B-B14F-4D97-AF65-F5344CB8AC3E}">
        <p14:creationId xmlns:p14="http://schemas.microsoft.com/office/powerpoint/2010/main" val="86229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smtClean="0">
                <a:solidFill>
                  <a:schemeClr val="bg2">
                    <a:lumMod val="10000"/>
                  </a:schemeClr>
                </a:solidFill>
              </a:rPr>
              <a:t>                            </a:t>
            </a:r>
            <a:endParaRPr lang="en-US" sz="1000" noProof="1">
              <a:solidFill>
                <a:schemeClr val="bg2">
                  <a:lumMod val="10000"/>
                </a:schemeClr>
              </a:solidFill>
            </a:endParaRPr>
          </a:p>
        </p:txBody>
      </p:sp>
      <p:sp>
        <p:nvSpPr>
          <p:cNvPr id="15" name="Rectangle 14">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ounded Rectangle 2"/>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4" name="Rectangle 3"/>
          <p:cNvSpPr/>
          <p:nvPr/>
        </p:nvSpPr>
        <p:spPr>
          <a:xfrm>
            <a:off x="1142558" y="951092"/>
            <a:ext cx="3153971" cy="436728"/>
          </a:xfrm>
          <a:prstGeom prst="rect">
            <a:avLst/>
          </a:prstGeom>
          <a:solidFill>
            <a:srgbClr val="FFCC99"/>
          </a:solidFill>
          <a:ln w="9525" cap="flat">
            <a:solidFill>
              <a:schemeClr val="tx1"/>
            </a:solidFill>
            <a:prstDash val="solid"/>
            <a:miter/>
          </a:ln>
          <a:scene3d>
            <a:camera prst="orthographicFront"/>
            <a:lightRig rig="threePt" dir="t"/>
          </a:scene3d>
          <a:sp3d>
            <a:bevelT/>
          </a:sp3d>
        </p:spPr>
        <p:txBody>
          <a:bodyPr rtlCol="0" anchor="ctr"/>
          <a:lstStyle/>
          <a:p>
            <a:pPr algn="ctr"/>
            <a:r>
              <a:rPr lang="fr-FR" sz="2000" b="1" dirty="0">
                <a:latin typeface="Times New Roman" panose="02020603050405020304" pitchFamily="18" charset="0"/>
                <a:cs typeface="Times New Roman" panose="02020603050405020304" pitchFamily="18" charset="0"/>
              </a:rPr>
              <a:t>L’évolution du volume</a:t>
            </a:r>
          </a:p>
        </p:txBody>
      </p:sp>
      <p:sp>
        <p:nvSpPr>
          <p:cNvPr id="5" name="Rounded Rectangle 4"/>
          <p:cNvSpPr/>
          <p:nvPr/>
        </p:nvSpPr>
        <p:spPr>
          <a:xfrm>
            <a:off x="5892223" y="152399"/>
            <a:ext cx="5064702" cy="554183"/>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GENESE DU PROJET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537" y="1494548"/>
            <a:ext cx="3113151" cy="228759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212" y="1494548"/>
            <a:ext cx="3161121" cy="228759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212" y="4325800"/>
            <a:ext cx="3211813" cy="208431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860" y="4212026"/>
            <a:ext cx="3161121" cy="2084312"/>
          </a:xfrm>
          <a:prstGeom prst="rect">
            <a:avLst/>
          </a:prstGeom>
        </p:spPr>
      </p:pic>
      <p:sp>
        <p:nvSpPr>
          <p:cNvPr id="19" name="Oval 18"/>
          <p:cNvSpPr/>
          <p:nvPr/>
        </p:nvSpPr>
        <p:spPr>
          <a:xfrm>
            <a:off x="5114925" y="3500438"/>
            <a:ext cx="385762" cy="414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1</a:t>
            </a:r>
            <a:endParaRPr lang="fr-FR" dirty="0">
              <a:solidFill>
                <a:schemeClr val="tx1"/>
              </a:solidFill>
            </a:endParaRPr>
          </a:p>
        </p:txBody>
      </p:sp>
      <p:sp>
        <p:nvSpPr>
          <p:cNvPr id="20" name="Oval 19"/>
          <p:cNvSpPr/>
          <p:nvPr/>
        </p:nvSpPr>
        <p:spPr>
          <a:xfrm>
            <a:off x="9954966" y="6278375"/>
            <a:ext cx="385762" cy="414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a:t>
            </a:r>
          </a:p>
        </p:txBody>
      </p:sp>
      <p:sp>
        <p:nvSpPr>
          <p:cNvPr id="21" name="Oval 20"/>
          <p:cNvSpPr/>
          <p:nvPr/>
        </p:nvSpPr>
        <p:spPr>
          <a:xfrm>
            <a:off x="9882452" y="3500437"/>
            <a:ext cx="385762" cy="414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2</a:t>
            </a:r>
            <a:endParaRPr lang="fr-FR" dirty="0">
              <a:solidFill>
                <a:schemeClr val="tx1"/>
              </a:solidFill>
            </a:endParaRPr>
          </a:p>
        </p:txBody>
      </p:sp>
      <p:sp>
        <p:nvSpPr>
          <p:cNvPr id="22" name="Oval 21"/>
          <p:cNvSpPr/>
          <p:nvPr/>
        </p:nvSpPr>
        <p:spPr>
          <a:xfrm>
            <a:off x="5248274" y="6163706"/>
            <a:ext cx="385762" cy="414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3</a:t>
            </a:r>
            <a:endParaRPr lang="fr-FR" dirty="0">
              <a:solidFill>
                <a:schemeClr val="tx1"/>
              </a:solidFill>
            </a:endParaRPr>
          </a:p>
        </p:txBody>
      </p:sp>
      <p:sp>
        <p:nvSpPr>
          <p:cNvPr id="23" name="Right Arrow 22"/>
          <p:cNvSpPr/>
          <p:nvPr/>
        </p:nvSpPr>
        <p:spPr>
          <a:xfrm>
            <a:off x="5892223" y="26383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Down Arrow 23"/>
          <p:cNvSpPr/>
          <p:nvPr/>
        </p:nvSpPr>
        <p:spPr>
          <a:xfrm>
            <a:off x="8670250" y="3803791"/>
            <a:ext cx="311501" cy="532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Left Arrow 24"/>
          <p:cNvSpPr/>
          <p:nvPr/>
        </p:nvSpPr>
        <p:spPr>
          <a:xfrm>
            <a:off x="5863290" y="515649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03286" y="1543649"/>
            <a:ext cx="1938163" cy="2031325"/>
          </a:xfrm>
          <a:prstGeom prst="rect">
            <a:avLst/>
          </a:prstGeom>
        </p:spPr>
        <p:txBody>
          <a:bodyPr wrap="square">
            <a:spAutoFit/>
          </a:bodyPr>
          <a:lstStyle/>
          <a:p>
            <a:pPr>
              <a:lnSpc>
                <a:spcPct val="150000"/>
              </a:lnSpc>
              <a:spcAft>
                <a:spcPts val="0"/>
              </a:spcAft>
            </a:pP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La forme initiale de notre bâti va se placer aux limites du terrain en épousant la forme et les contours de ce dernier pour faire une intégration parfaite avec le site.</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Rectangle 26"/>
          <p:cNvSpPr/>
          <p:nvPr/>
        </p:nvSpPr>
        <p:spPr>
          <a:xfrm>
            <a:off x="10268214" y="1866813"/>
            <a:ext cx="1834452" cy="1384995"/>
          </a:xfrm>
          <a:prstGeom prst="rect">
            <a:avLst/>
          </a:prstGeom>
        </p:spPr>
        <p:txBody>
          <a:bodyPr wrap="square">
            <a:spAutoFit/>
          </a:bodyPr>
          <a:lstStyle/>
          <a:p>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J’ai divisé le bâti en 3 volume pour éviter la masse compacte ; donc on a recomposé les traits du dessin initial pour adapter la forme aux contraintes du terrain.</a:t>
            </a:r>
            <a:endParaRPr lang="fr-FR" sz="1200" dirty="0"/>
          </a:p>
        </p:txBody>
      </p:sp>
      <p:sp>
        <p:nvSpPr>
          <p:cNvPr id="28" name="Rectangle 27"/>
          <p:cNvSpPr/>
          <p:nvPr/>
        </p:nvSpPr>
        <p:spPr>
          <a:xfrm>
            <a:off x="165041" y="4798644"/>
            <a:ext cx="1846456" cy="1015663"/>
          </a:xfrm>
          <a:prstGeom prst="rect">
            <a:avLst/>
          </a:prstGeom>
        </p:spPr>
        <p:txBody>
          <a:bodyPr wrap="square">
            <a:spAutoFit/>
          </a:bodyPr>
          <a:lstStyle/>
          <a:p>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j’ai déplacé le deuxième volume au centre du terrain pour créer des placettes (placette </a:t>
            </a:r>
            <a:r>
              <a:rPr lang="fr-FR" sz="1200" dirty="0" err="1" smtClean="0">
                <a:solidFill>
                  <a:srgbClr val="000000"/>
                </a:solidFill>
                <a:latin typeface="Times New Roman" panose="02020603050405020304" pitchFamily="18" charset="0"/>
                <a:ea typeface="Times New Roman" panose="02020603050405020304" pitchFamily="18" charset="0"/>
                <a:cs typeface="Arial" panose="020B0604020202020204" pitchFamily="34" charset="0"/>
              </a:rPr>
              <a:t>minirale</a:t>
            </a:r>
            <a:r>
              <a:rPr lang="fr-FR" sz="1200" dirty="0" smtClean="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et placette végétal)</a:t>
            </a:r>
            <a:endParaRPr lang="fr-FR" sz="1200" dirty="0"/>
          </a:p>
        </p:txBody>
      </p:sp>
    </p:spTree>
    <p:extLst>
      <p:ext uri="{BB962C8B-B14F-4D97-AF65-F5344CB8AC3E}">
        <p14:creationId xmlns:p14="http://schemas.microsoft.com/office/powerpoint/2010/main" val="42312446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ounded Rectangle 2"/>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4" name="Rectangle 3"/>
          <p:cNvSpPr/>
          <p:nvPr/>
        </p:nvSpPr>
        <p:spPr>
          <a:xfrm>
            <a:off x="6326901" y="269854"/>
            <a:ext cx="3153971" cy="436728"/>
          </a:xfrm>
          <a:prstGeom prst="rect">
            <a:avLst/>
          </a:prstGeom>
          <a:solidFill>
            <a:srgbClr val="FFE07D"/>
          </a:solidFill>
          <a:ln w="38100" cap="flat">
            <a:solidFill>
              <a:schemeClr val="tx1"/>
            </a:solidFill>
            <a:prstDash val="solid"/>
            <a:miter/>
          </a:ln>
          <a:scene3d>
            <a:camera prst="orthographicFront"/>
            <a:lightRig rig="threePt" dir="t"/>
          </a:scene3d>
          <a:sp3d>
            <a:bevelT prst="angle"/>
          </a:sp3d>
        </p:spPr>
        <p:txBody>
          <a:bodyPr rtlCol="0" anchor="ctr"/>
          <a:lstStyle/>
          <a:p>
            <a:pPr algn="ctr"/>
            <a:r>
              <a:rPr lang="fr-FR" sz="2000" b="1" dirty="0">
                <a:latin typeface="Times New Roman" panose="02020603050405020304" pitchFamily="18" charset="0"/>
                <a:cs typeface="Times New Roman" panose="02020603050405020304" pitchFamily="18" charset="0"/>
              </a:rPr>
              <a:t>Description des plans </a:t>
            </a:r>
          </a:p>
        </p:txBody>
      </p:sp>
      <p:sp>
        <p:nvSpPr>
          <p:cNvPr id="5" name="ZoneTexte 47"/>
          <p:cNvSpPr txBox="1"/>
          <p:nvPr/>
        </p:nvSpPr>
        <p:spPr>
          <a:xfrm>
            <a:off x="904346" y="2930951"/>
            <a:ext cx="259907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Plan de situation du projet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66" y="840089"/>
            <a:ext cx="3106913" cy="1957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Google Shape;10517;p83"/>
          <p:cNvSpPr/>
          <p:nvPr/>
        </p:nvSpPr>
        <p:spPr>
          <a:xfrm>
            <a:off x="2772214" y="2057362"/>
            <a:ext cx="254373" cy="343820"/>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FF0000"/>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616" y="1079058"/>
            <a:ext cx="5249421" cy="4094083"/>
          </a:xfrm>
          <a:prstGeom prst="rect">
            <a:avLst/>
          </a:prstGeom>
        </p:spPr>
      </p:pic>
      <p:sp>
        <p:nvSpPr>
          <p:cNvPr id="9" name="Oval 8"/>
          <p:cNvSpPr/>
          <p:nvPr/>
        </p:nvSpPr>
        <p:spPr>
          <a:xfrm>
            <a:off x="9980272" y="2809546"/>
            <a:ext cx="596712" cy="84093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p:cNvSpPr/>
          <p:nvPr/>
        </p:nvSpPr>
        <p:spPr>
          <a:xfrm>
            <a:off x="9176897" y="3650476"/>
            <a:ext cx="479402" cy="51563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p:cNvSpPr/>
          <p:nvPr/>
        </p:nvSpPr>
        <p:spPr>
          <a:xfrm>
            <a:off x="8697495" y="2930951"/>
            <a:ext cx="479402" cy="51563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p:cNvSpPr/>
          <p:nvPr/>
        </p:nvSpPr>
        <p:spPr>
          <a:xfrm>
            <a:off x="8056107" y="2818969"/>
            <a:ext cx="479402" cy="5341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Straight Arrow Connector 17"/>
          <p:cNvCxnSpPr>
            <a:stCxn id="34" idx="3"/>
            <a:endCxn id="11" idx="3"/>
          </p:cNvCxnSpPr>
          <p:nvPr/>
        </p:nvCxnSpPr>
        <p:spPr>
          <a:xfrm flipV="1">
            <a:off x="6536653" y="3371072"/>
            <a:ext cx="2231049" cy="12968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93" y="3570305"/>
            <a:ext cx="2675109" cy="2571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326" y="4812917"/>
            <a:ext cx="2517595" cy="1631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Straight Arrow Connector 18"/>
          <p:cNvCxnSpPr/>
          <p:nvPr/>
        </p:nvCxnSpPr>
        <p:spPr>
          <a:xfrm flipH="1" flipV="1">
            <a:off x="10348270" y="3642454"/>
            <a:ext cx="8550" cy="16560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47"/>
          <p:cNvSpPr txBox="1"/>
          <p:nvPr/>
        </p:nvSpPr>
        <p:spPr>
          <a:xfrm>
            <a:off x="4840436" y="3431805"/>
            <a:ext cx="93553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parking</a:t>
            </a:r>
          </a:p>
        </p:txBody>
      </p:sp>
      <p:sp>
        <p:nvSpPr>
          <p:cNvPr id="31" name="ZoneTexte 47"/>
          <p:cNvSpPr txBox="1"/>
          <p:nvPr/>
        </p:nvSpPr>
        <p:spPr>
          <a:xfrm>
            <a:off x="6516919" y="6329934"/>
            <a:ext cx="26163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t> </a:t>
            </a:r>
            <a:r>
              <a:rPr lang="fr-FR" sz="1200" dirty="0"/>
              <a:t>une terrasse desservant le restaurant</a:t>
            </a:r>
          </a:p>
        </p:txBody>
      </p:sp>
      <p:sp>
        <p:nvSpPr>
          <p:cNvPr id="32" name="ZoneTexte 47"/>
          <p:cNvSpPr txBox="1"/>
          <p:nvPr/>
        </p:nvSpPr>
        <p:spPr>
          <a:xfrm>
            <a:off x="1200772" y="6306269"/>
            <a:ext cx="190710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Plan de masse</a:t>
            </a:r>
          </a:p>
        </p:txBody>
      </p:sp>
      <p:sp>
        <p:nvSpPr>
          <p:cNvPr id="33" name="ZoneTexte 47"/>
          <p:cNvSpPr txBox="1"/>
          <p:nvPr/>
        </p:nvSpPr>
        <p:spPr>
          <a:xfrm>
            <a:off x="9982284" y="6460919"/>
            <a:ext cx="1409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Jardin minéral</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5711" y="3950470"/>
            <a:ext cx="2550942" cy="14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ZoneTexte 47"/>
          <p:cNvSpPr txBox="1"/>
          <p:nvPr/>
        </p:nvSpPr>
        <p:spPr>
          <a:xfrm>
            <a:off x="4559997" y="5555999"/>
            <a:ext cx="14096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Jardin végétale </a:t>
            </a:r>
          </a:p>
        </p:txBody>
      </p:sp>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6817" y="4894965"/>
            <a:ext cx="2225597" cy="1351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a:endCxn id="10" idx="3"/>
          </p:cNvCxnSpPr>
          <p:nvPr/>
        </p:nvCxnSpPr>
        <p:spPr>
          <a:xfrm flipV="1">
            <a:off x="8463235" y="4090597"/>
            <a:ext cx="783869" cy="15238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8147" y="1871907"/>
            <a:ext cx="2433422" cy="1442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a:endCxn id="12" idx="2"/>
          </p:cNvCxnSpPr>
          <p:nvPr/>
        </p:nvCxnSpPr>
        <p:spPr>
          <a:xfrm>
            <a:off x="6671569" y="2717243"/>
            <a:ext cx="1384538" cy="36880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497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6"/>
                                        </p:tgtEl>
                                      </p:cBhvr>
                                      <p:by x="150000" y="150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0" grpId="0" animBg="1"/>
      <p:bldP spid="31" grpId="0" animBg="1"/>
      <p:bldP spid="32" grpId="0" animBg="1"/>
      <p:bldP spid="33"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ounded Rectangle 2"/>
          <p:cNvSpPr/>
          <p:nvPr/>
        </p:nvSpPr>
        <p:spPr>
          <a:xfrm>
            <a:off x="904346"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4" name="Rectangle 3"/>
          <p:cNvSpPr/>
          <p:nvPr/>
        </p:nvSpPr>
        <p:spPr>
          <a:xfrm>
            <a:off x="6326901" y="269854"/>
            <a:ext cx="3153971" cy="436728"/>
          </a:xfrm>
          <a:prstGeom prst="rect">
            <a:avLst/>
          </a:prstGeom>
          <a:solidFill>
            <a:srgbClr val="FFE07D"/>
          </a:solidFill>
          <a:ln w="38100" cap="flat">
            <a:solidFill>
              <a:schemeClr val="tx1"/>
            </a:solidFill>
            <a:prstDash val="solid"/>
            <a:miter/>
          </a:ln>
          <a:scene3d>
            <a:camera prst="orthographicFront"/>
            <a:lightRig rig="threePt" dir="t"/>
          </a:scene3d>
          <a:sp3d>
            <a:bevelT/>
          </a:sp3d>
        </p:spPr>
        <p:txBody>
          <a:bodyPr rtlCol="0" anchor="ctr"/>
          <a:lstStyle/>
          <a:p>
            <a:pPr algn="ctr"/>
            <a:r>
              <a:rPr lang="fr-FR" sz="2000" b="1" dirty="0">
                <a:latin typeface="Times New Roman" panose="02020603050405020304" pitchFamily="18" charset="0"/>
                <a:cs typeface="Times New Roman" panose="02020603050405020304" pitchFamily="18" charset="0"/>
              </a:rPr>
              <a:t>Description des plans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456" y="1305090"/>
            <a:ext cx="5827337" cy="4710924"/>
          </a:xfrm>
          <a:prstGeom prst="rect">
            <a:avLst/>
          </a:prstGeom>
          <a:solidFill>
            <a:srgbClr val="FFFF00"/>
          </a:solidFill>
        </p:spPr>
      </p:pic>
      <p:sp>
        <p:nvSpPr>
          <p:cNvPr id="6" name="ZoneTexte 47"/>
          <p:cNvSpPr txBox="1"/>
          <p:nvPr/>
        </p:nvSpPr>
        <p:spPr>
          <a:xfrm>
            <a:off x="6604346" y="6043125"/>
            <a:ext cx="2599079"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b="1" dirty="0"/>
              <a:t>Plan d’assemblage RDC</a:t>
            </a:r>
          </a:p>
        </p:txBody>
      </p:sp>
      <p:sp>
        <p:nvSpPr>
          <p:cNvPr id="7" name="Rectangle 6"/>
          <p:cNvSpPr/>
          <p:nvPr/>
        </p:nvSpPr>
        <p:spPr>
          <a:xfrm rot="20793342">
            <a:off x="6638733" y="2030366"/>
            <a:ext cx="1635397" cy="488552"/>
          </a:xfrm>
          <a:prstGeom prst="rect">
            <a:avLst/>
          </a:prstGeom>
          <a:solidFill>
            <a:srgbClr val="C0000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rot="20793342">
            <a:off x="8213831" y="4520865"/>
            <a:ext cx="692703" cy="488552"/>
          </a:xfrm>
          <a:prstGeom prst="rect">
            <a:avLst/>
          </a:prstGeom>
          <a:solidFill>
            <a:srgbClr val="C0000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4592535">
            <a:off x="7168161" y="3310159"/>
            <a:ext cx="1635397" cy="488552"/>
          </a:xfrm>
          <a:prstGeom prst="rect">
            <a:avLst/>
          </a:prstGeom>
          <a:solidFill>
            <a:srgbClr val="C0000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20740319">
            <a:off x="8255602" y="4892690"/>
            <a:ext cx="169012" cy="164679"/>
          </a:xfrm>
          <a:prstGeom prst="rect">
            <a:avLst/>
          </a:prstGeom>
          <a:solidFill>
            <a:srgbClr val="FFFF00"/>
          </a:solidFill>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20740319">
            <a:off x="7570718" y="2008962"/>
            <a:ext cx="169012" cy="164679"/>
          </a:xfrm>
          <a:prstGeom prst="rect">
            <a:avLst/>
          </a:prstGeom>
          <a:solidFill>
            <a:srgbClr val="FFFF00"/>
          </a:solidFill>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rot="20835981">
            <a:off x="7738621" y="3238836"/>
            <a:ext cx="482621" cy="495010"/>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20740319">
            <a:off x="7741838" y="3302964"/>
            <a:ext cx="169012" cy="164679"/>
          </a:xfrm>
          <a:prstGeom prst="rect">
            <a:avLst/>
          </a:prstGeom>
          <a:solidFill>
            <a:srgbClr val="FFFF00"/>
          </a:solidFill>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20835981">
            <a:off x="7278328" y="4659886"/>
            <a:ext cx="960700" cy="546500"/>
          </a:xfrm>
          <a:prstGeom prst="rect">
            <a:avLst/>
          </a:prstGeom>
          <a:solidFill>
            <a:srgbClr val="D1B2E8"/>
          </a:solidFill>
          <a:ln>
            <a:solidFill>
              <a:srgbClr val="D1B2E8"/>
            </a:solidFill>
          </a:ln>
          <a:scene3d>
            <a:camera prst="perspectiveRelaxedModerately"/>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Straight Arrow Connector 15"/>
          <p:cNvCxnSpPr/>
          <p:nvPr/>
        </p:nvCxnSpPr>
        <p:spPr>
          <a:xfrm>
            <a:off x="8166528" y="4379457"/>
            <a:ext cx="59799" cy="244622"/>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388713" y="3966633"/>
            <a:ext cx="243054" cy="67237"/>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226327" y="3355002"/>
            <a:ext cx="272518" cy="60602"/>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941242" y="4601861"/>
            <a:ext cx="220622" cy="44436"/>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707413" y="2468695"/>
            <a:ext cx="56939" cy="233644"/>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288590" y="1994799"/>
            <a:ext cx="272518" cy="60602"/>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090068" y="2901623"/>
            <a:ext cx="272518" cy="60602"/>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433114" y="3578874"/>
            <a:ext cx="315272" cy="47470"/>
          </a:xfrm>
          <a:prstGeom prst="straightConnector1">
            <a:avLst/>
          </a:prstGeom>
          <a:ln w="38100">
            <a:solidFill>
              <a:srgbClr val="FFE07D"/>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16589" y="3871785"/>
            <a:ext cx="539261" cy="285340"/>
          </a:xfrm>
          <a:prstGeom prst="rect">
            <a:avLst/>
          </a:prstGeom>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216589" y="4415376"/>
            <a:ext cx="539261" cy="28534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216588" y="4955945"/>
            <a:ext cx="539261" cy="285340"/>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216590" y="5464181"/>
            <a:ext cx="539261" cy="285340"/>
          </a:xfrm>
          <a:prstGeom prst="rect">
            <a:avLst/>
          </a:prstGeom>
          <a:solidFill>
            <a:srgbClr val="D1B2E8"/>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47"/>
          <p:cNvSpPr txBox="1"/>
          <p:nvPr/>
        </p:nvSpPr>
        <p:spPr>
          <a:xfrm>
            <a:off x="1974347" y="3801087"/>
            <a:ext cx="105021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COMMERCES</a:t>
            </a:r>
          </a:p>
        </p:txBody>
      </p:sp>
      <p:sp>
        <p:nvSpPr>
          <p:cNvPr id="38" name="ZoneTexte 47"/>
          <p:cNvSpPr txBox="1"/>
          <p:nvPr/>
        </p:nvSpPr>
        <p:spPr>
          <a:xfrm>
            <a:off x="1992340" y="4308532"/>
            <a:ext cx="935534"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ACCUEILLE </a:t>
            </a:r>
          </a:p>
        </p:txBody>
      </p:sp>
      <p:sp>
        <p:nvSpPr>
          <p:cNvPr id="39" name="ZoneTexte 47"/>
          <p:cNvSpPr txBox="1"/>
          <p:nvPr/>
        </p:nvSpPr>
        <p:spPr>
          <a:xfrm>
            <a:off x="1857205" y="4894476"/>
            <a:ext cx="198867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CIRCULATION VERTICALE </a:t>
            </a:r>
          </a:p>
        </p:txBody>
      </p:sp>
      <p:sp>
        <p:nvSpPr>
          <p:cNvPr id="40" name="ZoneTexte 47"/>
          <p:cNvSpPr txBox="1"/>
          <p:nvPr/>
        </p:nvSpPr>
        <p:spPr>
          <a:xfrm>
            <a:off x="1857205" y="5490957"/>
            <a:ext cx="1167354"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RESTAURANT</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46" y="1407627"/>
            <a:ext cx="3637212" cy="1931961"/>
          </a:xfrm>
          <a:prstGeom prst="rect">
            <a:avLst/>
          </a:prstGeom>
        </p:spPr>
      </p:pic>
      <p:cxnSp>
        <p:nvCxnSpPr>
          <p:cNvPr id="43" name="Straight Arrow Connector 42"/>
          <p:cNvCxnSpPr/>
          <p:nvPr/>
        </p:nvCxnSpPr>
        <p:spPr>
          <a:xfrm>
            <a:off x="4246907" y="3152142"/>
            <a:ext cx="3160316" cy="17423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1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p:bldP spid="38" grpId="0"/>
      <p:bldP spid="39" grpId="0"/>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408" y="1289672"/>
            <a:ext cx="2029493" cy="3856759"/>
          </a:xfrm>
          <a:prstGeom prst="rect">
            <a:avLst/>
          </a:prstGeom>
        </p:spPr>
      </p:pic>
      <p:sp>
        <p:nvSpPr>
          <p:cNvPr id="3" name="Rounded Rectangle 2"/>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4" name="Rectangle 3"/>
          <p:cNvSpPr/>
          <p:nvPr/>
        </p:nvSpPr>
        <p:spPr>
          <a:xfrm>
            <a:off x="6326901" y="269854"/>
            <a:ext cx="3153971" cy="436728"/>
          </a:xfrm>
          <a:prstGeom prst="rect">
            <a:avLst/>
          </a:prstGeom>
          <a:solidFill>
            <a:srgbClr val="FFE07D"/>
          </a:solidFill>
          <a:ln w="38100" cap="flat">
            <a:solidFill>
              <a:schemeClr val="tx1"/>
            </a:solidFill>
            <a:prstDash val="solid"/>
            <a:miter/>
          </a:ln>
          <a:scene3d>
            <a:camera prst="orthographicFront"/>
            <a:lightRig rig="threePt" dir="t"/>
          </a:scene3d>
          <a:sp3d>
            <a:bevelT/>
          </a:sp3d>
        </p:spPr>
        <p:txBody>
          <a:bodyPr rtlCol="0" anchor="ctr"/>
          <a:lstStyle/>
          <a:p>
            <a:pPr algn="ctr"/>
            <a:r>
              <a:rPr lang="fr-FR" sz="2000" b="1" dirty="0">
                <a:latin typeface="Times New Roman" panose="02020603050405020304" pitchFamily="18" charset="0"/>
                <a:cs typeface="Times New Roman" panose="02020603050405020304" pitchFamily="18" charset="0"/>
              </a:rPr>
              <a:t>Description des plans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085" y="1040222"/>
            <a:ext cx="3381847" cy="50680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36" y="4230120"/>
            <a:ext cx="4292965" cy="2256693"/>
          </a:xfrm>
          <a:prstGeom prst="rect">
            <a:avLst/>
          </a:prstGeom>
        </p:spPr>
      </p:pic>
      <p:sp>
        <p:nvSpPr>
          <p:cNvPr id="10" name="Rectangle 9"/>
          <p:cNvSpPr/>
          <p:nvPr/>
        </p:nvSpPr>
        <p:spPr>
          <a:xfrm rot="20753286">
            <a:off x="6806473" y="1712120"/>
            <a:ext cx="1869572" cy="573847"/>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15462697">
            <a:off x="7430910" y="3153820"/>
            <a:ext cx="1791215" cy="573847"/>
          </a:xfrm>
          <a:prstGeom prst="rect">
            <a:avLst/>
          </a:prstGeom>
          <a:solidFill>
            <a:schemeClr val="bg2">
              <a:lumMod val="75000"/>
            </a:schemeClr>
          </a:solidFill>
          <a:ln>
            <a:solidFill>
              <a:schemeClr val="bg2">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20753286">
            <a:off x="7520477" y="4764286"/>
            <a:ext cx="1054834" cy="573847"/>
          </a:xfrm>
          <a:prstGeom prst="rect">
            <a:avLst/>
          </a:prstGeom>
          <a:solidFill>
            <a:srgbClr val="D1B2E8"/>
          </a:solidFill>
          <a:ln>
            <a:solidFill>
              <a:srgbClr val="D1B2E8"/>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rot="20753286">
            <a:off x="8537057" y="4523448"/>
            <a:ext cx="836509" cy="573847"/>
          </a:xfrm>
          <a:prstGeom prst="rect">
            <a:avLst/>
          </a:prstGeom>
          <a:solidFill>
            <a:srgbClr val="7030A0"/>
          </a:solidFill>
          <a:ln>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20776619">
            <a:off x="6838712" y="1938066"/>
            <a:ext cx="1839377" cy="9954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rot="20776619">
            <a:off x="8453187" y="4752927"/>
            <a:ext cx="942084" cy="1103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4682586">
            <a:off x="7397674" y="3414109"/>
            <a:ext cx="1834790" cy="1055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 27"/>
          <p:cNvGrpSpPr/>
          <p:nvPr/>
        </p:nvGrpSpPr>
        <p:grpSpPr>
          <a:xfrm>
            <a:off x="10109049" y="2187771"/>
            <a:ext cx="1955073" cy="2772908"/>
            <a:chOff x="10302031" y="1844698"/>
            <a:chExt cx="1955073" cy="2772908"/>
          </a:xfrm>
        </p:grpSpPr>
        <p:sp>
          <p:nvSpPr>
            <p:cNvPr id="17" name="Rectangle 16"/>
            <p:cNvSpPr/>
            <p:nvPr/>
          </p:nvSpPr>
          <p:spPr>
            <a:xfrm>
              <a:off x="10302031" y="1875169"/>
              <a:ext cx="553452" cy="31282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10302031" y="2402044"/>
              <a:ext cx="553452" cy="312821"/>
            </a:xfrm>
            <a:prstGeom prst="rect">
              <a:avLst/>
            </a:prstGeom>
            <a:solidFill>
              <a:schemeClr val="bg2">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0302031" y="2988135"/>
              <a:ext cx="553452" cy="312821"/>
            </a:xfrm>
            <a:prstGeom prst="rect">
              <a:avLst/>
            </a:prstGeom>
            <a:solidFill>
              <a:srgbClr val="D1B2E8"/>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10302031" y="3574226"/>
              <a:ext cx="553452" cy="312821"/>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0302031" y="4191671"/>
              <a:ext cx="553452" cy="312821"/>
            </a:xfrm>
            <a:prstGeom prst="rect">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47"/>
            <p:cNvSpPr txBox="1"/>
            <p:nvPr/>
          </p:nvSpPr>
          <p:spPr>
            <a:xfrm>
              <a:off x="10911417" y="2390591"/>
              <a:ext cx="105021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COWORKING</a:t>
              </a:r>
            </a:p>
          </p:txBody>
        </p:sp>
        <p:sp>
          <p:nvSpPr>
            <p:cNvPr id="24" name="ZoneTexte 47"/>
            <p:cNvSpPr txBox="1"/>
            <p:nvPr/>
          </p:nvSpPr>
          <p:spPr>
            <a:xfrm>
              <a:off x="10772494" y="2963380"/>
              <a:ext cx="1367734"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BIBLIOTHÈQUE </a:t>
              </a:r>
            </a:p>
          </p:txBody>
        </p:sp>
        <p:sp>
          <p:nvSpPr>
            <p:cNvPr id="25" name="ZoneTexte 47"/>
            <p:cNvSpPr txBox="1"/>
            <p:nvPr/>
          </p:nvSpPr>
          <p:spPr>
            <a:xfrm>
              <a:off x="10849526" y="3556548"/>
              <a:ext cx="1407578"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ADMINISTRATION</a:t>
              </a:r>
            </a:p>
          </p:txBody>
        </p:sp>
        <p:sp>
          <p:nvSpPr>
            <p:cNvPr id="26" name="ZoneTexte 47"/>
            <p:cNvSpPr txBox="1"/>
            <p:nvPr/>
          </p:nvSpPr>
          <p:spPr>
            <a:xfrm>
              <a:off x="10858489" y="4155941"/>
              <a:ext cx="105021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CIRCULATION HORIZONTAL </a:t>
              </a:r>
            </a:p>
          </p:txBody>
        </p:sp>
        <p:sp>
          <p:nvSpPr>
            <p:cNvPr id="27" name="ZoneTexte 47"/>
            <p:cNvSpPr txBox="1"/>
            <p:nvPr/>
          </p:nvSpPr>
          <p:spPr>
            <a:xfrm>
              <a:off x="10889370" y="1844698"/>
              <a:ext cx="105021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LES ATELIERS</a:t>
              </a: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00" y="819882"/>
            <a:ext cx="3735889" cy="2052281"/>
          </a:xfrm>
          <a:prstGeom prst="rect">
            <a:avLst/>
          </a:prstGeom>
        </p:spPr>
      </p:pic>
      <p:cxnSp>
        <p:nvCxnSpPr>
          <p:cNvPr id="8" name="Straight Arrow Connector 7"/>
          <p:cNvCxnSpPr/>
          <p:nvPr/>
        </p:nvCxnSpPr>
        <p:spPr>
          <a:xfrm flipV="1">
            <a:off x="4704347" y="5146431"/>
            <a:ext cx="2939099" cy="2120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316165" y="1630293"/>
            <a:ext cx="3536992" cy="4407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1" idx="0"/>
          </p:cNvCxnSpPr>
          <p:nvPr/>
        </p:nvCxnSpPr>
        <p:spPr>
          <a:xfrm>
            <a:off x="5744301" y="3421537"/>
            <a:ext cx="2301867" cy="802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238466"/>
      </p:ext>
    </p:extLst>
  </p:cSld>
  <p:clrMapOvr>
    <a:masterClrMapping/>
  </p:clrMapOvr>
  <p:transition spd="slow">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ounded Rectangle 2"/>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sp>
        <p:nvSpPr>
          <p:cNvPr id="4" name="Rectangle 3"/>
          <p:cNvSpPr/>
          <p:nvPr/>
        </p:nvSpPr>
        <p:spPr>
          <a:xfrm>
            <a:off x="6326901" y="269854"/>
            <a:ext cx="3153971" cy="436728"/>
          </a:xfrm>
          <a:prstGeom prst="rect">
            <a:avLst/>
          </a:prstGeom>
          <a:solidFill>
            <a:srgbClr val="FFE07D"/>
          </a:solidFill>
          <a:ln w="38100" cap="flat">
            <a:solidFill>
              <a:schemeClr val="tx1"/>
            </a:solidFill>
            <a:prstDash val="solid"/>
            <a:miter/>
          </a:ln>
          <a:scene3d>
            <a:camera prst="orthographicFront"/>
            <a:lightRig rig="threePt" dir="t"/>
          </a:scene3d>
          <a:sp3d>
            <a:bevelT prst="angle"/>
          </a:sp3d>
        </p:spPr>
        <p:txBody>
          <a:bodyPr rtlCol="0" anchor="ctr"/>
          <a:lstStyle/>
          <a:p>
            <a:pPr algn="ctr"/>
            <a:r>
              <a:rPr lang="fr-FR" sz="2000" b="1" dirty="0">
                <a:latin typeface="Times New Roman" panose="02020603050405020304" pitchFamily="18" charset="0"/>
                <a:cs typeface="Times New Roman" panose="02020603050405020304" pitchFamily="18" charset="0"/>
              </a:rPr>
              <a:t>Description des plans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013" y="1125854"/>
            <a:ext cx="3343742" cy="50394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239" y="925801"/>
            <a:ext cx="3772426" cy="5239481"/>
          </a:xfrm>
          <a:prstGeom prst="rect">
            <a:avLst/>
          </a:prstGeom>
        </p:spPr>
      </p:pic>
      <p:sp>
        <p:nvSpPr>
          <p:cNvPr id="8" name="Rectangle 7"/>
          <p:cNvSpPr/>
          <p:nvPr/>
        </p:nvSpPr>
        <p:spPr>
          <a:xfrm rot="15372450">
            <a:off x="6248502" y="3238041"/>
            <a:ext cx="1791215" cy="573847"/>
          </a:xfrm>
          <a:prstGeom prst="rect">
            <a:avLst/>
          </a:prstGeom>
          <a:solidFill>
            <a:schemeClr val="bg2">
              <a:lumMod val="75000"/>
            </a:schemeClr>
          </a:solidFill>
          <a:ln>
            <a:solidFill>
              <a:schemeClr val="bg2">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4592339">
            <a:off x="6215266" y="3498330"/>
            <a:ext cx="1834790" cy="1055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 9"/>
          <p:cNvGrpSpPr/>
          <p:nvPr/>
        </p:nvGrpSpPr>
        <p:grpSpPr>
          <a:xfrm>
            <a:off x="8893859" y="3936244"/>
            <a:ext cx="1637225" cy="1108656"/>
            <a:chOff x="10302031" y="3508950"/>
            <a:chExt cx="1637225" cy="1108656"/>
          </a:xfrm>
        </p:grpSpPr>
        <p:sp>
          <p:nvSpPr>
            <p:cNvPr id="12" name="Rectangle 11"/>
            <p:cNvSpPr/>
            <p:nvPr/>
          </p:nvSpPr>
          <p:spPr>
            <a:xfrm>
              <a:off x="10302031" y="3508950"/>
              <a:ext cx="553452" cy="312821"/>
            </a:xfrm>
            <a:prstGeom prst="rect">
              <a:avLst/>
            </a:prstGeom>
            <a:solidFill>
              <a:schemeClr val="bg2">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0302031" y="4191671"/>
              <a:ext cx="553452" cy="312821"/>
            </a:xfrm>
            <a:prstGeom prst="rect">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47"/>
            <p:cNvSpPr txBox="1"/>
            <p:nvPr/>
          </p:nvSpPr>
          <p:spPr>
            <a:xfrm>
              <a:off x="10889044" y="3508950"/>
              <a:ext cx="105021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COWORKING</a:t>
              </a:r>
            </a:p>
          </p:txBody>
        </p:sp>
        <p:sp>
          <p:nvSpPr>
            <p:cNvPr id="19" name="ZoneTexte 47"/>
            <p:cNvSpPr txBox="1"/>
            <p:nvPr/>
          </p:nvSpPr>
          <p:spPr>
            <a:xfrm>
              <a:off x="10858489" y="4155941"/>
              <a:ext cx="105021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200" dirty="0"/>
                <a:t>CIRCULATION HORIZONTAL </a:t>
              </a:r>
            </a:p>
          </p:txBody>
        </p:sp>
      </p:grpSp>
      <p:cxnSp>
        <p:nvCxnSpPr>
          <p:cNvPr id="21" name="Straight Arrow Connector 20"/>
          <p:cNvCxnSpPr/>
          <p:nvPr/>
        </p:nvCxnSpPr>
        <p:spPr>
          <a:xfrm flipV="1">
            <a:off x="4111284" y="3495702"/>
            <a:ext cx="2721722" cy="292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655034"/>
      </p:ext>
    </p:extLst>
  </p:cSld>
  <p:clrMapOvr>
    <a:masterClrMapping/>
  </p:clrMapOvr>
  <p:transition spd="slow">
    <p:wheel spokes="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3" name="Rectangle 2"/>
          <p:cNvSpPr/>
          <p:nvPr/>
        </p:nvSpPr>
        <p:spPr>
          <a:xfrm>
            <a:off x="6242724" y="269854"/>
            <a:ext cx="3728590" cy="436728"/>
          </a:xfrm>
          <a:prstGeom prst="rect">
            <a:avLst/>
          </a:prstGeom>
          <a:solidFill>
            <a:srgbClr val="FFE07D"/>
          </a:solidFill>
          <a:ln w="38100" cap="flat">
            <a:solidFill>
              <a:schemeClr val="tx1"/>
            </a:solidFill>
            <a:prstDash val="solid"/>
            <a:miter/>
          </a:ln>
          <a:scene3d>
            <a:camera prst="orthographicFront"/>
            <a:lightRig rig="threePt" dir="t"/>
          </a:scene3d>
          <a:sp3d>
            <a:bevelT prst="angle"/>
          </a:sp3d>
        </p:spPr>
        <p:txBody>
          <a:bodyPr rtlCol="0" anchor="ctr"/>
          <a:lstStyle/>
          <a:p>
            <a:pPr algn="ctr"/>
            <a:r>
              <a:rPr lang="fr-FR" sz="2000" b="1" dirty="0">
                <a:latin typeface="Times New Roman" panose="02020603050405020304" pitchFamily="18" charset="0"/>
                <a:cs typeface="Times New Roman" panose="02020603050405020304" pitchFamily="18" charset="0"/>
              </a:rPr>
              <a:t>L’interprétation des façades</a:t>
            </a:r>
          </a:p>
        </p:txBody>
      </p:sp>
      <p:sp>
        <p:nvSpPr>
          <p:cNvPr id="4" name="Rounded Rectangle 3"/>
          <p:cNvSpPr/>
          <p:nvPr/>
        </p:nvSpPr>
        <p:spPr>
          <a:xfrm>
            <a:off x="904346" y="152400"/>
            <a:ext cx="3990110" cy="554182"/>
          </a:xfrm>
          <a:prstGeom prst="roundRect">
            <a:avLst/>
          </a:prstGeom>
          <a:solidFill>
            <a:schemeClr val="accent5">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ARCHITECTURAL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876" y="1553339"/>
            <a:ext cx="8859486" cy="2038635"/>
          </a:xfrm>
          <a:prstGeom prst="rect">
            <a:avLst/>
          </a:prstGeom>
        </p:spPr>
      </p:pic>
      <p:sp>
        <p:nvSpPr>
          <p:cNvPr id="6" name="Rectangle 5"/>
          <p:cNvSpPr/>
          <p:nvPr/>
        </p:nvSpPr>
        <p:spPr>
          <a:xfrm>
            <a:off x="3231380" y="6406738"/>
            <a:ext cx="2565126" cy="307777"/>
          </a:xfrm>
          <a:prstGeom prst="rect">
            <a:avLst/>
          </a:prstGeom>
        </p:spPr>
        <p:txBody>
          <a:bodyPr wrap="none">
            <a:spAutoFit/>
          </a:bodyPr>
          <a:lstStyle/>
          <a:p>
            <a:pPr algn="ctr"/>
            <a:r>
              <a:rPr lang="fr-FR" sz="1400" b="1" dirty="0">
                <a:solidFill>
                  <a:srgbClr val="000000"/>
                </a:solidFill>
                <a:latin typeface="Century Gothic" panose="020B0502020202020204" pitchFamily="34" charset="0"/>
              </a:rPr>
              <a:t>L’utilisation des brises soleil </a:t>
            </a:r>
            <a:endParaRPr lang="fr-FR" sz="1400" dirty="0"/>
          </a:p>
        </p:txBody>
      </p:sp>
      <p:sp>
        <p:nvSpPr>
          <p:cNvPr id="7" name="Rectangle 6"/>
          <p:cNvSpPr/>
          <p:nvPr/>
        </p:nvSpPr>
        <p:spPr>
          <a:xfrm>
            <a:off x="6325823" y="6353724"/>
            <a:ext cx="3043437" cy="523220"/>
          </a:xfrm>
          <a:prstGeom prst="rect">
            <a:avLst/>
          </a:prstGeom>
        </p:spPr>
        <p:txBody>
          <a:bodyPr wrap="square">
            <a:spAutoFit/>
          </a:bodyPr>
          <a:lstStyle/>
          <a:p>
            <a:r>
              <a:rPr lang="fr-FR" sz="1400" b="1" dirty="0">
                <a:solidFill>
                  <a:srgbClr val="000000"/>
                </a:solidFill>
                <a:latin typeface="Century Gothic" panose="020B0502020202020204" pitchFamily="34" charset="0"/>
              </a:rPr>
              <a:t>Jeux avec des éléments verticaux et horizontaux</a:t>
            </a:r>
          </a:p>
        </p:txBody>
      </p:sp>
      <p:sp>
        <p:nvSpPr>
          <p:cNvPr id="9" name="Oval 8"/>
          <p:cNvSpPr/>
          <p:nvPr/>
        </p:nvSpPr>
        <p:spPr>
          <a:xfrm>
            <a:off x="4513943" y="1553339"/>
            <a:ext cx="682171" cy="14801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p:cNvSpPr/>
          <p:nvPr/>
        </p:nvSpPr>
        <p:spPr>
          <a:xfrm>
            <a:off x="5617029" y="1422400"/>
            <a:ext cx="1146628" cy="19594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369260" y="6406738"/>
            <a:ext cx="1809829" cy="307777"/>
          </a:xfrm>
          <a:prstGeom prst="rect">
            <a:avLst/>
          </a:prstGeom>
        </p:spPr>
        <p:txBody>
          <a:bodyPr wrap="square">
            <a:spAutoFit/>
          </a:bodyPr>
          <a:lstStyle/>
          <a:p>
            <a:r>
              <a:rPr lang="fr-FR" sz="1400" b="1" dirty="0">
                <a:solidFill>
                  <a:srgbClr val="000000"/>
                </a:solidFill>
                <a:latin typeface="Century Gothic" panose="020B0502020202020204" pitchFamily="34" charset="0"/>
              </a:rPr>
              <a:t>Le verre émaillé</a:t>
            </a:r>
          </a:p>
        </p:txBody>
      </p:sp>
      <p:sp>
        <p:nvSpPr>
          <p:cNvPr id="18" name="Oval 17"/>
          <p:cNvSpPr/>
          <p:nvPr/>
        </p:nvSpPr>
        <p:spPr>
          <a:xfrm>
            <a:off x="9013371" y="2811152"/>
            <a:ext cx="957943" cy="449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Oval 24"/>
          <p:cNvSpPr/>
          <p:nvPr/>
        </p:nvSpPr>
        <p:spPr>
          <a:xfrm>
            <a:off x="2235011" y="2524494"/>
            <a:ext cx="957943" cy="449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1354851" y="6377475"/>
            <a:ext cx="1683474" cy="307777"/>
          </a:xfrm>
          <a:prstGeom prst="rect">
            <a:avLst/>
          </a:prstGeom>
        </p:spPr>
        <p:txBody>
          <a:bodyPr wrap="none">
            <a:spAutoFit/>
          </a:bodyPr>
          <a:lstStyle/>
          <a:p>
            <a:pPr algn="ctr"/>
            <a:r>
              <a:rPr lang="fr-FR" sz="1400" b="1" dirty="0">
                <a:solidFill>
                  <a:srgbClr val="000000"/>
                </a:solidFill>
                <a:latin typeface="Century Gothic" panose="020B0502020202020204" pitchFamily="34" charset="0"/>
              </a:rPr>
              <a:t>La pierre agrafée</a:t>
            </a:r>
            <a:endParaRPr lang="fr-FR" sz="1400" dirty="0"/>
          </a:p>
        </p:txBody>
      </p:sp>
      <p:pic>
        <p:nvPicPr>
          <p:cNvPr id="30" name="Imag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588" y="3865162"/>
            <a:ext cx="2098707" cy="226838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00" y="3865162"/>
            <a:ext cx="2345022" cy="2268387"/>
          </a:xfrm>
          <a:prstGeom prst="rect">
            <a:avLst/>
          </a:prstGeom>
          <a:ln w="38100">
            <a:solidFill>
              <a:schemeClr val="tx1"/>
            </a:solidFill>
          </a:ln>
        </p:spPr>
      </p:pic>
      <p:cxnSp>
        <p:nvCxnSpPr>
          <p:cNvPr id="12" name="Straight Arrow Connector 11"/>
          <p:cNvCxnSpPr>
            <a:endCxn id="9" idx="4"/>
          </p:cNvCxnSpPr>
          <p:nvPr/>
        </p:nvCxnSpPr>
        <p:spPr>
          <a:xfrm flipV="1">
            <a:off x="4513943" y="3033486"/>
            <a:ext cx="341086" cy="1611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0" idx="4"/>
          </p:cNvCxnSpPr>
          <p:nvPr/>
        </p:nvCxnSpPr>
        <p:spPr>
          <a:xfrm flipH="1" flipV="1">
            <a:off x="6190343" y="3381829"/>
            <a:ext cx="747486" cy="1137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159" y="3865162"/>
            <a:ext cx="2466975" cy="230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7" name="Straight Arrow Connector 26"/>
          <p:cNvCxnSpPr/>
          <p:nvPr/>
        </p:nvCxnSpPr>
        <p:spPr>
          <a:xfrm flipV="1">
            <a:off x="2278554" y="2974437"/>
            <a:ext cx="395561" cy="1323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3371" y="3817603"/>
            <a:ext cx="2165718" cy="235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Straight Arrow Connector 19"/>
          <p:cNvCxnSpPr>
            <a:endCxn id="18" idx="4"/>
          </p:cNvCxnSpPr>
          <p:nvPr/>
        </p:nvCxnSpPr>
        <p:spPr>
          <a:xfrm flipH="1" flipV="1">
            <a:off x="9492343" y="3261095"/>
            <a:ext cx="478971" cy="7982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715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029" y="0"/>
            <a:ext cx="6066971" cy="34979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125029" cy="34979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029" y="3481615"/>
            <a:ext cx="6066971" cy="34126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7943"/>
            <a:ext cx="6125029" cy="3396343"/>
          </a:xfrm>
          <a:prstGeom prst="rect">
            <a:avLst/>
          </a:prstGeom>
        </p:spPr>
      </p:pic>
    </p:spTree>
    <p:extLst>
      <p:ext uri="{BB962C8B-B14F-4D97-AF65-F5344CB8AC3E}">
        <p14:creationId xmlns:p14="http://schemas.microsoft.com/office/powerpoint/2010/main" val="411829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63" name="Rectangle 62">
            <a:extLst>
              <a:ext uri="{FF2B5EF4-FFF2-40B4-BE49-F238E27FC236}">
                <a16:creationId xmlns:a16="http://schemas.microsoft.com/office/drawing/2014/main" id="{CC80D47C-5400-4597-A766-53E872A18316}"/>
              </a:ext>
            </a:extLst>
          </p:cNvPr>
          <p:cNvSpPr/>
          <p:nvPr/>
        </p:nvSpPr>
        <p:spPr>
          <a:xfrm rot="5400000">
            <a:off x="-2748426" y="3166337"/>
            <a:ext cx="6858004"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pPr/>
              <a:t>6</a:t>
            </a:fld>
            <a:endParaRPr lang="en-US" dirty="0">
              <a:solidFill>
                <a:srgbClr val="000000"/>
              </a:solidFill>
            </a:endParaRPr>
          </a:p>
        </p:txBody>
      </p:sp>
      <p:sp>
        <p:nvSpPr>
          <p:cNvPr id="41" name="Rectangle 40">
            <a:extLst>
              <a:ext uri="{FF2B5EF4-FFF2-40B4-BE49-F238E27FC236}">
                <a16:creationId xmlns:a16="http://schemas.microsoft.com/office/drawing/2014/main" id="{29F056F4-CE7C-45FC-AB14-21AD6138D9DC}"/>
              </a:ext>
            </a:extLst>
          </p:cNvPr>
          <p:cNvSpPr/>
          <p:nvPr/>
        </p:nvSpPr>
        <p:spPr>
          <a:xfrm>
            <a:off x="94133" y="870853"/>
            <a:ext cx="1440000" cy="815990"/>
          </a:xfrm>
          <a:prstGeom prst="rect">
            <a:avLst/>
          </a:prstGeom>
          <a:solidFill>
            <a:schemeClr val="accent2"/>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GENERALE </a:t>
            </a:r>
          </a:p>
        </p:txBody>
      </p:sp>
      <p:sp>
        <p:nvSpPr>
          <p:cNvPr id="42" name="Rectangle 41">
            <a:extLst>
              <a:ext uri="{FF2B5EF4-FFF2-40B4-BE49-F238E27FC236}">
                <a16:creationId xmlns:a16="http://schemas.microsoft.com/office/drawing/2014/main" id="{3CA450CF-60D0-40E6-A11F-B06B70542D7C}"/>
              </a:ext>
            </a:extLst>
          </p:cNvPr>
          <p:cNvSpPr/>
          <p:nvPr/>
        </p:nvSpPr>
        <p:spPr>
          <a:xfrm>
            <a:off x="75940" y="2313765"/>
            <a:ext cx="141889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SPECIFIQUE </a:t>
            </a:r>
          </a:p>
        </p:txBody>
      </p:sp>
      <p:sp>
        <p:nvSpPr>
          <p:cNvPr id="43" name="Rectangle 42">
            <a:extLst>
              <a:ext uri="{FF2B5EF4-FFF2-40B4-BE49-F238E27FC236}">
                <a16:creationId xmlns:a16="http://schemas.microsoft.com/office/drawing/2014/main" id="{29F056F4-CE7C-45FC-AB14-21AD6138D9DC}"/>
              </a:ext>
            </a:extLst>
          </p:cNvPr>
          <p:cNvSpPr/>
          <p:nvPr/>
        </p:nvSpPr>
        <p:spPr>
          <a:xfrm>
            <a:off x="89261" y="3951775"/>
            <a:ext cx="1721458" cy="986223"/>
          </a:xfrm>
          <a:prstGeom prst="rect">
            <a:avLst/>
          </a:prstGeom>
          <a:solidFill>
            <a:schemeClr val="accent6"/>
          </a:solidFill>
          <a:ln w="38100">
            <a:solidFill>
              <a:srgbClr val="000000"/>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L’HYPOTHESE</a:t>
            </a:r>
          </a:p>
        </p:txBody>
      </p:sp>
      <p:sp>
        <p:nvSpPr>
          <p:cNvPr id="44" name="Rectangle 43">
            <a:extLst>
              <a:ext uri="{FF2B5EF4-FFF2-40B4-BE49-F238E27FC236}">
                <a16:creationId xmlns:a16="http://schemas.microsoft.com/office/drawing/2014/main" id="{3CA450CF-60D0-40E6-A11F-B06B70542D7C}"/>
              </a:ext>
            </a:extLst>
          </p:cNvPr>
          <p:cNvSpPr/>
          <p:nvPr/>
        </p:nvSpPr>
        <p:spPr>
          <a:xfrm>
            <a:off x="93659" y="5522905"/>
            <a:ext cx="1440000" cy="790220"/>
          </a:xfrm>
          <a:prstGeom prst="rect">
            <a:avLst/>
          </a:prstGeom>
          <a:solidFill>
            <a:srgbClr val="C4326A"/>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OBJECTIFS DU RECHERCHE </a:t>
            </a:r>
          </a:p>
        </p:txBody>
      </p:sp>
      <p:sp>
        <p:nvSpPr>
          <p:cNvPr id="64" name="Rounded Rectangle 63"/>
          <p:cNvSpPr/>
          <p:nvPr/>
        </p:nvSpPr>
        <p:spPr>
          <a:xfrm>
            <a:off x="290945"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INTRODUCTION GENERALE</a:t>
            </a:r>
          </a:p>
        </p:txBody>
      </p:sp>
      <p:pic>
        <p:nvPicPr>
          <p:cNvPr id="65" name="Image 22">
            <a:extLst>
              <a:ext uri="{FF2B5EF4-FFF2-40B4-BE49-F238E27FC236}">
                <a16:creationId xmlns:a16="http://schemas.microsoft.com/office/drawing/2014/main" id="{3A4257DF-A526-47EB-AFEB-DFA885C2D64A}"/>
              </a:ext>
            </a:extLst>
          </p:cNvPr>
          <p:cNvPicPr>
            <a:picLocks noChangeAspect="1"/>
          </p:cNvPicPr>
          <p:nvPr/>
        </p:nvPicPr>
        <p:blipFill rotWithShape="1">
          <a:blip r:embed="rId2"/>
          <a:srcRect l="12920" t="7483" r="15080" b="12941"/>
          <a:stretch/>
        </p:blipFill>
        <p:spPr>
          <a:xfrm>
            <a:off x="2891403" y="1238753"/>
            <a:ext cx="7056646" cy="5083250"/>
          </a:xfrm>
          <a:prstGeom prst="rect">
            <a:avLst/>
          </a:prstGeom>
        </p:spPr>
      </p:pic>
      <p:sp>
        <p:nvSpPr>
          <p:cNvPr id="66" name="ZoneTexte 21">
            <a:extLst>
              <a:ext uri="{FF2B5EF4-FFF2-40B4-BE49-F238E27FC236}">
                <a16:creationId xmlns:a16="http://schemas.microsoft.com/office/drawing/2014/main" id="{E063CA23-C61F-4F8C-9DA6-C1EAAA4D6D15}"/>
              </a:ext>
            </a:extLst>
          </p:cNvPr>
          <p:cNvSpPr txBox="1"/>
          <p:nvPr/>
        </p:nvSpPr>
        <p:spPr>
          <a:xfrm>
            <a:off x="4281055" y="1703384"/>
            <a:ext cx="4168387" cy="2339102"/>
          </a:xfrm>
          <a:prstGeom prst="rect">
            <a:avLst/>
          </a:prstGeom>
          <a:noFill/>
        </p:spPr>
        <p:txBody>
          <a:bodyPr wrap="square">
            <a:spAutoFit/>
          </a:bodyPr>
          <a:lstStyle/>
          <a:p>
            <a:r>
              <a:rPr lang="fr-FR" dirty="0"/>
              <a:t> </a:t>
            </a:r>
            <a:r>
              <a:rPr lang="fr-FR" sz="1600" dirty="0">
                <a:latin typeface="Times New Roman" panose="02020603050405020304" pitchFamily="18" charset="0"/>
                <a:cs typeface="Arial" panose="020B0604020202020204" pitchFamily="34" charset="0"/>
              </a:rPr>
              <a:t>À Tlemcen les cadres de la société cherchent de plus en plus à vivre dans la compagne pour la qualité de vie qu'elle offre, cependant le problème du déplacement quotidien vers les lieux de travail reste un obstacle majeur. Un équipement pour le télétravail implanté dans la proche compagne de </a:t>
            </a:r>
            <a:r>
              <a:rPr lang="fr-FR" sz="1600" dirty="0" err="1">
                <a:latin typeface="Times New Roman" panose="02020603050405020304" pitchFamily="18" charset="0"/>
                <a:cs typeface="Arial" panose="020B0604020202020204" pitchFamily="34" charset="0"/>
              </a:rPr>
              <a:t>Remchi</a:t>
            </a:r>
            <a:r>
              <a:rPr lang="fr-FR" sz="1600" dirty="0">
                <a:latin typeface="Times New Roman" panose="02020603050405020304" pitchFamily="18" charset="0"/>
                <a:cs typeface="Arial" panose="020B0604020202020204" pitchFamily="34" charset="0"/>
              </a:rPr>
              <a:t> peut solutionner le problème et peut être un élément d'attraction qualitative pour la région</a:t>
            </a:r>
            <a:endParaRPr lang="en-US" sz="1600" dirty="0">
              <a:latin typeface="Times New Roman" panose="02020603050405020304" pitchFamily="18" charset="0"/>
              <a:cs typeface="Arial" panose="020B0604020202020204" pitchFamily="34" charset="0"/>
            </a:endParaRPr>
          </a:p>
        </p:txBody>
      </p:sp>
      <p:sp>
        <p:nvSpPr>
          <p:cNvPr id="67" name="Rounded Rectangle 66"/>
          <p:cNvSpPr/>
          <p:nvPr/>
        </p:nvSpPr>
        <p:spPr>
          <a:xfrm>
            <a:off x="5555673" y="166976"/>
            <a:ext cx="5064702" cy="554183"/>
          </a:xfrm>
          <a:prstGeom prst="round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L’HYPOTHESE</a:t>
            </a:r>
          </a:p>
        </p:txBody>
      </p:sp>
    </p:spTree>
    <p:extLst>
      <p:ext uri="{BB962C8B-B14F-4D97-AF65-F5344CB8AC3E}">
        <p14:creationId xmlns:p14="http://schemas.microsoft.com/office/powerpoint/2010/main" val="224578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65"/>
                                        </p:tgtEl>
                                        <p:attrNameLst>
                                          <p:attrName>ppt_w</p:attrName>
                                        </p:attrNameLst>
                                      </p:cBhvr>
                                      <p:tavLst>
                                        <p:tav tm="0">
                                          <p:val>
                                            <p:strVal val="ppt_w"/>
                                          </p:val>
                                        </p:tav>
                                        <p:tav tm="100000">
                                          <p:val>
                                            <p:fltVal val="0"/>
                                          </p:val>
                                        </p:tav>
                                      </p:tavLst>
                                    </p:anim>
                                    <p:anim calcmode="lin" valueType="num">
                                      <p:cBhvr>
                                        <p:cTn id="7" dur="500"/>
                                        <p:tgtEl>
                                          <p:spTgt spid="65"/>
                                        </p:tgtEl>
                                        <p:attrNameLst>
                                          <p:attrName>ppt_h</p:attrName>
                                        </p:attrNameLst>
                                      </p:cBhvr>
                                      <p:tavLst>
                                        <p:tav tm="0">
                                          <p:val>
                                            <p:strVal val="ppt_h"/>
                                          </p:val>
                                        </p:tav>
                                        <p:tav tm="100000">
                                          <p:val>
                                            <p:fltVal val="0"/>
                                          </p:val>
                                        </p:tav>
                                      </p:tavLst>
                                    </p:anim>
                                    <p:animEffect transition="out" filter="fade">
                                      <p:cBhvr>
                                        <p:cTn id="8" dur="500"/>
                                        <p:tgtEl>
                                          <p:spTgt spid="65"/>
                                        </p:tgtEl>
                                      </p:cBhvr>
                                    </p:animEffect>
                                    <p:set>
                                      <p:cBhvr>
                                        <p:cTn id="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 y="0"/>
            <a:ext cx="12191996" cy="6858000"/>
          </a:xfrm>
          <a:prstGeom prst="rect">
            <a:avLst/>
          </a:prstGeom>
          <a:solidFill>
            <a:srgbClr val="F2F2F2">
              <a:alpha val="36078"/>
            </a:srgb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6" name="Rectangle 6"/>
          <p:cNvSpPr/>
          <p:nvPr/>
        </p:nvSpPr>
        <p:spPr>
          <a:xfrm>
            <a:off x="2924556" y="2376095"/>
            <a:ext cx="9267444" cy="769441"/>
          </a:xfrm>
          <a:prstGeom prst="rect">
            <a:avLst/>
          </a:prstGeom>
          <a:solidFill>
            <a:schemeClr val="bg1"/>
          </a:solidFill>
          <a:ln w="38100" cap="flat">
            <a:solidFill>
              <a:schemeClr val="tx1"/>
            </a:solidFill>
            <a:prstDash val="solid"/>
          </a:ln>
        </p:spPr>
        <p:txBody>
          <a:bodyPr vert="horz" wrap="square" lIns="91440" tIns="45720" rIns="91440" bIns="45720" anchor="t" anchorCtr="1" compatLnSpc="1">
            <a:sp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0" cap="none" spc="0" baseline="0" dirty="0">
                <a:solidFill>
                  <a:srgbClr val="181717"/>
                </a:solidFill>
                <a:uFillTx/>
                <a:latin typeface="Times New Roman" pitchFamily="18"/>
                <a:ea typeface=""/>
                <a:cs typeface="Times New Roman" pitchFamily="18"/>
              </a:rPr>
              <a:t>APPROCHE </a:t>
            </a:r>
            <a:r>
              <a:rPr lang="fr-FR" sz="4400" b="1" kern="0" dirty="0">
                <a:solidFill>
                  <a:srgbClr val="181717"/>
                </a:solidFill>
                <a:latin typeface="Times New Roman" pitchFamily="18"/>
                <a:ea typeface=""/>
                <a:cs typeface="Times New Roman" pitchFamily="18"/>
              </a:rPr>
              <a:t>TECHNIQUE</a:t>
            </a:r>
            <a:endParaRPr lang="fr-FR" sz="4400" b="1" i="0" u="none" strike="noStrike" kern="0" cap="none" spc="0" baseline="0" dirty="0">
              <a:solidFill>
                <a:srgbClr val="181717"/>
              </a:solidFill>
              <a:uFillTx/>
              <a:latin typeface="Times New Roman" pitchFamily="18"/>
              <a:ea typeface=""/>
              <a:cs typeface="Times New Roman" pitchFamily="18"/>
            </a:endParaRPr>
          </a:p>
        </p:txBody>
      </p:sp>
    </p:spTree>
    <p:extLst>
      <p:ext uri="{BB962C8B-B14F-4D97-AF65-F5344CB8AC3E}">
        <p14:creationId xmlns:p14="http://schemas.microsoft.com/office/powerpoint/2010/main" val="324478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904346" y="110836"/>
            <a:ext cx="3990110" cy="554182"/>
          </a:xfrm>
          <a:prstGeom prst="roundRect">
            <a:avLst/>
          </a:prstGeom>
          <a:solidFill>
            <a:srgbClr val="D1B2E8"/>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TECHNIQUE</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927184" y="1123497"/>
            <a:ext cx="3151953" cy="2563132"/>
          </a:xfrm>
          <a:prstGeom prst="rect">
            <a:avLst/>
          </a:prstGeom>
          <a:noFill/>
          <a:ln>
            <a:noFill/>
          </a:ln>
        </p:spPr>
      </p:pic>
      <p:sp>
        <p:nvSpPr>
          <p:cNvPr id="7" name="Rectangle 6"/>
          <p:cNvSpPr/>
          <p:nvPr/>
        </p:nvSpPr>
        <p:spPr>
          <a:xfrm>
            <a:off x="2359257" y="3734212"/>
            <a:ext cx="2287806" cy="369332"/>
          </a:xfrm>
          <a:prstGeom prst="rect">
            <a:avLst/>
          </a:prstGeom>
        </p:spPr>
        <p:txBody>
          <a:bodyPr wrap="none">
            <a:spAutoFit/>
          </a:bodyPr>
          <a:lstStyle/>
          <a:p>
            <a:r>
              <a:rPr lang="fr-FR" dirty="0">
                <a:latin typeface="Times New Roman" panose="02020603050405020304" pitchFamily="18" charset="0"/>
                <a:ea typeface="Calibri" panose="020F0502020204030204" pitchFamily="34" charset="0"/>
              </a:rPr>
              <a:t> Mur en double parois</a:t>
            </a:r>
            <a:endParaRPr lang="fr-FR" dirty="0"/>
          </a:p>
        </p:txBody>
      </p:sp>
      <p:sp>
        <p:nvSpPr>
          <p:cNvPr id="8" name="Rectangle 7"/>
          <p:cNvSpPr/>
          <p:nvPr/>
        </p:nvSpPr>
        <p:spPr>
          <a:xfrm>
            <a:off x="2188441" y="4620736"/>
            <a:ext cx="3965616" cy="1169551"/>
          </a:xfrm>
          <a:prstGeom prst="rect">
            <a:avLst/>
          </a:prstGeom>
        </p:spPr>
        <p:txBody>
          <a:bodyPr wrap="square">
            <a:spAutoFit/>
          </a:bodyPr>
          <a:lstStyle/>
          <a:p>
            <a:r>
              <a:rPr lang="fr-FR" sz="1400" dirty="0">
                <a:solidFill>
                  <a:srgbClr val="000000"/>
                </a:solidFill>
                <a:latin typeface="Times New Roman" panose="02020603050405020304" pitchFamily="18" charset="0"/>
                <a:ea typeface="Calibri" panose="020F0502020204030204" pitchFamily="34" charset="0"/>
              </a:rPr>
              <a:t>Nous avons donc choisi des murs en pierre avec des doubles entretoises en brique, le chevauchement d'une lame d'air continue entre les murs extérieur et intérieur de 5 cm de hauteur permet une isolation thermique plus adéquate que les murs simples</a:t>
            </a:r>
            <a:endParaRPr lang="fr-FR" sz="1400" dirty="0"/>
          </a:p>
        </p:txBody>
      </p:sp>
      <p:pic>
        <p:nvPicPr>
          <p:cNvPr id="9" name="Image 22"/>
          <p:cNvPicPr/>
          <p:nvPr/>
        </p:nvPicPr>
        <p:blipFill>
          <a:blip r:embed="rId3">
            <a:extLst>
              <a:ext uri="{28A0092B-C50C-407E-A947-70E740481C1C}">
                <a14:useLocalDpi xmlns:a14="http://schemas.microsoft.com/office/drawing/2010/main" val="0"/>
              </a:ext>
            </a:extLst>
          </a:blip>
          <a:srcRect/>
          <a:stretch>
            <a:fillRect/>
          </a:stretch>
        </p:blipFill>
        <p:spPr bwMode="auto">
          <a:xfrm>
            <a:off x="6723703" y="2381257"/>
            <a:ext cx="2249028" cy="2705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0759" y="2381257"/>
            <a:ext cx="2170430" cy="2705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8095061" y="5248027"/>
            <a:ext cx="1999265" cy="369332"/>
          </a:xfrm>
          <a:prstGeom prst="rect">
            <a:avLst/>
          </a:prstGeom>
        </p:spPr>
        <p:txBody>
          <a:bodyPr wrap="none">
            <a:spAutoFit/>
          </a:bodyPr>
          <a:lstStyle/>
          <a:p>
            <a:r>
              <a:rPr lang="fr-FR" dirty="0">
                <a:solidFill>
                  <a:srgbClr val="000000"/>
                </a:solidFill>
                <a:latin typeface="Times New Roman" panose="02020603050405020304" pitchFamily="18" charset="0"/>
                <a:ea typeface="Calibri" panose="020F0502020204030204" pitchFamily="34" charset="0"/>
              </a:rPr>
              <a:t>Cloisons amovibles</a:t>
            </a:r>
            <a:endParaRPr lang="fr-FR" dirty="0"/>
          </a:p>
        </p:txBody>
      </p:sp>
      <p:sp>
        <p:nvSpPr>
          <p:cNvPr id="12" name="Rectangle 11"/>
          <p:cNvSpPr/>
          <p:nvPr/>
        </p:nvSpPr>
        <p:spPr>
          <a:xfrm>
            <a:off x="6781220" y="819880"/>
            <a:ext cx="5149845" cy="954107"/>
          </a:xfrm>
          <a:prstGeom prst="rect">
            <a:avLst/>
          </a:prstGeom>
        </p:spPr>
        <p:txBody>
          <a:bodyPr wrap="square">
            <a:spAutoFit/>
          </a:bodyPr>
          <a:lstStyle/>
          <a:p>
            <a:pPr>
              <a:spcAft>
                <a:spcPts val="0"/>
              </a:spcAft>
            </a:pPr>
            <a:r>
              <a:rPr lang="fr-FR" sz="1400" dirty="0">
                <a:solidFill>
                  <a:srgbClr val="000000"/>
                </a:solidFill>
                <a:latin typeface="Times New Roman" panose="02020603050405020304" pitchFamily="18" charset="0"/>
                <a:ea typeface="Calibri" panose="020F0502020204030204" pitchFamily="34" charset="0"/>
                <a:cs typeface="Arial" panose="020B0604020202020204" pitchFamily="34" charset="0"/>
              </a:rPr>
              <a:t>Afin d'offrir une flexibilité maximale aux espaces, nous avons choisi d'utiliser des cloisons amovibles, des cloisons qui permettent des possibilités de modification, </a:t>
            </a:r>
            <a:r>
              <a:rPr lang="fr-FR" sz="1400" dirty="0">
                <a:solidFill>
                  <a:srgbClr val="000000"/>
                </a:solidFill>
                <a:latin typeface="Times New Roman" panose="02020603050405020304" pitchFamily="18" charset="0"/>
                <a:ea typeface="Calibri" panose="020F0502020204030204" pitchFamily="34" charset="0"/>
              </a:rPr>
              <a:t>Elle se compose principalement de deux plaques de plâtre avec isolation (laine de verre),</a:t>
            </a:r>
            <a:endParaRPr lang="fr-FR" sz="1400" dirty="0"/>
          </a:p>
        </p:txBody>
      </p:sp>
    </p:spTree>
    <p:extLst>
      <p:ext uri="{BB962C8B-B14F-4D97-AF65-F5344CB8AC3E}">
        <p14:creationId xmlns:p14="http://schemas.microsoft.com/office/powerpoint/2010/main" val="13910862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904346" y="152400"/>
            <a:ext cx="3990110" cy="554182"/>
          </a:xfrm>
          <a:prstGeom prst="roundRect">
            <a:avLst/>
          </a:prstGeom>
          <a:solidFill>
            <a:srgbClr val="D1B2E8"/>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APROCHE TECHNIQUE</a:t>
            </a:r>
          </a:p>
        </p:txBody>
      </p:sp>
      <p:pic>
        <p:nvPicPr>
          <p:cNvPr id="6" name="Image 9"/>
          <p:cNvPicPr/>
          <p:nvPr/>
        </p:nvPicPr>
        <p:blipFill>
          <a:blip r:embed="rId2">
            <a:extLst>
              <a:ext uri="{28A0092B-C50C-407E-A947-70E740481C1C}">
                <a14:useLocalDpi xmlns:a14="http://schemas.microsoft.com/office/drawing/2010/main" val="0"/>
              </a:ext>
            </a:extLst>
          </a:blip>
          <a:srcRect/>
          <a:stretch>
            <a:fillRect/>
          </a:stretch>
        </p:blipFill>
        <p:spPr bwMode="auto">
          <a:xfrm>
            <a:off x="6919549" y="1465944"/>
            <a:ext cx="3472680" cy="231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1" y="1465944"/>
            <a:ext cx="3394664" cy="231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946400" y="3933149"/>
            <a:ext cx="7021149" cy="319537"/>
          </a:xfrm>
          <a:prstGeom prst="rect">
            <a:avLst/>
          </a:prstGeom>
        </p:spPr>
        <p:txBody>
          <a:bodyPr wrap="square">
            <a:spAutoFit/>
          </a:bodyPr>
          <a:lstStyle/>
          <a:p>
            <a:r>
              <a:rPr lang="fr-FR" sz="1400" b="1" dirty="0">
                <a:solidFill>
                  <a:srgbClr val="000000"/>
                </a:solidFill>
                <a:latin typeface="Times New Roman" panose="02020603050405020304" pitchFamily="18" charset="0"/>
                <a:ea typeface="Calibri" panose="020F0502020204030204" pitchFamily="34" charset="0"/>
              </a:rPr>
              <a:t>Figure 81 : </a:t>
            </a:r>
            <a:r>
              <a:rPr lang="fr-FR" sz="1400" dirty="0">
                <a:solidFill>
                  <a:srgbClr val="000000"/>
                </a:solidFill>
                <a:latin typeface="Times New Roman" panose="02020603050405020304" pitchFamily="18" charset="0"/>
                <a:ea typeface="Calibri" panose="020F0502020204030204" pitchFamily="34" charset="0"/>
              </a:rPr>
              <a:t>mur rideau.</a:t>
            </a:r>
            <a:r>
              <a:rPr lang="fr-FR" sz="1400" b="1" dirty="0">
                <a:solidFill>
                  <a:srgbClr val="000000"/>
                </a:solidFill>
                <a:latin typeface="Times New Roman" panose="02020603050405020304" pitchFamily="18" charset="0"/>
                <a:ea typeface="Calibri" panose="020F0502020204030204" pitchFamily="34" charset="0"/>
              </a:rPr>
              <a:t>                                                        Figure 82 </a:t>
            </a:r>
            <a:r>
              <a:rPr lang="fr-FR" sz="1400" dirty="0">
                <a:solidFill>
                  <a:srgbClr val="000000"/>
                </a:solidFill>
                <a:latin typeface="Times New Roman" panose="02020603050405020304" pitchFamily="18" charset="0"/>
                <a:ea typeface="Calibri" panose="020F0502020204030204" pitchFamily="34" charset="0"/>
              </a:rPr>
              <a:t>: les détails de mur rideau</a:t>
            </a:r>
            <a:endParaRPr lang="fr-FR" sz="1400" dirty="0"/>
          </a:p>
        </p:txBody>
      </p:sp>
      <p:sp>
        <p:nvSpPr>
          <p:cNvPr id="11" name="Rectangle 3"/>
          <p:cNvSpPr>
            <a:spLocks noChangeArrowheads="1"/>
          </p:cNvSpPr>
          <p:nvPr/>
        </p:nvSpPr>
        <p:spPr bwMode="auto">
          <a:xfrm>
            <a:off x="2541315" y="4646086"/>
            <a:ext cx="87564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Une paroi vitr</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mont</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sur un cadre secondaire constitu</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montants et d'</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ments transversaux constitu</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de profil</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tubulaires de 50 mm de large.</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
        <p:nvSpPr>
          <p:cNvPr id="12" name="Rectangle 4"/>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5"/>
          <p:cNvSpPr>
            <a:spLocks noChangeArrowheads="1"/>
          </p:cNvSpPr>
          <p:nvPr/>
        </p:nvSpPr>
        <p:spPr bwMode="auto">
          <a:xfrm>
            <a:off x="2540001" y="5334782"/>
            <a:ext cx="918754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Les plaques sont fixées au cadre au moyen d'un support de montage et les joints sont en caoutchouc synthétique recouverts de couvercles de joints en acier inoxydable. Le confort intérieur est assuré par le double vitrage</a:t>
            </a:r>
            <a:r>
              <a:rPr kumimoji="0" lang="fr-FR" altLang="fr-FR" sz="1400" b="0" i="0" u="none" strike="noStrike" cap="none" normalizeH="0" baseline="0" dirty="0">
                <a:ln>
                  <a:noFill/>
                </a:ln>
                <a:solidFill>
                  <a:schemeClr val="tx1"/>
                </a:solidFill>
                <a:effectLst/>
              </a:rPr>
              <a:t> </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7557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4" name="Rectangle 3">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5" name="Rounded Rectangle 4"/>
          <p:cNvSpPr/>
          <p:nvPr/>
        </p:nvSpPr>
        <p:spPr>
          <a:xfrm>
            <a:off x="904346" y="152400"/>
            <a:ext cx="3990110" cy="554182"/>
          </a:xfrm>
          <a:prstGeom prst="roundRect">
            <a:avLst/>
          </a:prstGeom>
          <a:solidFill>
            <a:srgbClr val="D1B2E8"/>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solidFill>
                  <a:schemeClr val="tx1"/>
                </a:solidFill>
              </a:rPr>
              <a:t>APROCHE TECHNIQUE</a:t>
            </a:r>
          </a:p>
        </p:txBody>
      </p:sp>
      <p:pic>
        <p:nvPicPr>
          <p:cNvPr id="7" name="Image 2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73" y="845196"/>
            <a:ext cx="3870960" cy="1938878"/>
          </a:xfrm>
          <a:prstGeom prst="rect">
            <a:avLst/>
          </a:prstGeom>
          <a:noFill/>
          <a:ln>
            <a:noFill/>
          </a:ln>
        </p:spPr>
      </p:pic>
      <p:sp>
        <p:nvSpPr>
          <p:cNvPr id="8" name="Rectangle 7"/>
          <p:cNvSpPr/>
          <p:nvPr/>
        </p:nvSpPr>
        <p:spPr>
          <a:xfrm>
            <a:off x="2196558" y="2795328"/>
            <a:ext cx="1415772" cy="369332"/>
          </a:xfrm>
          <a:prstGeom prst="rect">
            <a:avLst/>
          </a:prstGeom>
        </p:spPr>
        <p:txBody>
          <a:bodyPr wrap="none">
            <a:spAutoFit/>
          </a:bodyPr>
          <a:lstStyle/>
          <a:p>
            <a:r>
              <a:rPr lang="fr-FR" dirty="0">
                <a:solidFill>
                  <a:srgbClr val="000000"/>
                </a:solidFill>
                <a:latin typeface="Times New Roman" panose="02020603050405020304" pitchFamily="18" charset="0"/>
                <a:ea typeface="Calibri" panose="020F0502020204030204" pitchFamily="34" charset="0"/>
              </a:rPr>
              <a:t>faux plafond </a:t>
            </a:r>
            <a:endParaRPr lang="fr-FR" dirty="0"/>
          </a:p>
        </p:txBody>
      </p:sp>
      <p:sp>
        <p:nvSpPr>
          <p:cNvPr id="9" name="Rectangle 8"/>
          <p:cNvSpPr/>
          <p:nvPr/>
        </p:nvSpPr>
        <p:spPr>
          <a:xfrm>
            <a:off x="404514" y="3109970"/>
            <a:ext cx="4989773" cy="738664"/>
          </a:xfrm>
          <a:prstGeom prst="rect">
            <a:avLst/>
          </a:prstGeom>
          <a:solidFill>
            <a:schemeClr val="accent1">
              <a:lumMod val="20000"/>
              <a:lumOff val="80000"/>
            </a:schemeClr>
          </a:solidFill>
        </p:spPr>
        <p:txBody>
          <a:bodyPr wrap="square">
            <a:spAutoFit/>
          </a:bodyPr>
          <a:lstStyle/>
          <a:p>
            <a:pPr>
              <a:spcAft>
                <a:spcPts val="0"/>
              </a:spcAft>
            </a:pPr>
            <a:r>
              <a:rPr lang="fr-FR" sz="1400" dirty="0">
                <a:solidFill>
                  <a:srgbClr val="000000"/>
                </a:solidFill>
                <a:latin typeface="Times New Roman" panose="02020603050405020304" pitchFamily="18" charset="0"/>
                <a:ea typeface="Calibri" panose="020F0502020204030204" pitchFamily="34" charset="0"/>
                <a:cs typeface="Arial" panose="020B0604020202020204" pitchFamily="34" charset="0"/>
              </a:rPr>
              <a:t> Faux plafonds insonorisant amovibles, en plaques de plâtre de 10 mm d'épaisseur suspendus au sol, avec un système de fixation sur barres métalliques réglables</a:t>
            </a:r>
            <a:endParaRPr lang="fr-FR" sz="1400" dirty="0"/>
          </a:p>
        </p:txBody>
      </p:sp>
      <p:sp>
        <p:nvSpPr>
          <p:cNvPr id="10" name="Rectangle 9"/>
          <p:cNvSpPr/>
          <p:nvPr/>
        </p:nvSpPr>
        <p:spPr>
          <a:xfrm>
            <a:off x="4482042" y="6252022"/>
            <a:ext cx="5171439" cy="523220"/>
          </a:xfrm>
          <a:prstGeom prst="rect">
            <a:avLst/>
          </a:prstGeom>
          <a:solidFill>
            <a:schemeClr val="accent1">
              <a:lumMod val="20000"/>
              <a:lumOff val="80000"/>
            </a:schemeClr>
          </a:solidFill>
        </p:spPr>
        <p:txBody>
          <a:bodyPr wrap="square">
            <a:spAutoFit/>
          </a:bodyPr>
          <a:lstStyle/>
          <a:p>
            <a:r>
              <a:rPr lang="fr-FR" sz="1400" dirty="0">
                <a:solidFill>
                  <a:srgbClr val="000000"/>
                </a:solidFill>
                <a:latin typeface="Times New Roman" panose="02020603050405020304" pitchFamily="18" charset="0"/>
                <a:ea typeface="Calibri" panose="020F0502020204030204" pitchFamily="34" charset="0"/>
              </a:rPr>
              <a:t> Le service de surveillance peut être assuré par un système d'incendie automatisé équipé d'un détecteur  te des Moyens d'extinction </a:t>
            </a:r>
            <a:endParaRPr lang="fr-FR" sz="1400" dirty="0"/>
          </a:p>
        </p:txBody>
      </p:sp>
      <p:pic>
        <p:nvPicPr>
          <p:cNvPr id="11" name="Image 45"/>
          <p:cNvPicPr/>
          <p:nvPr/>
        </p:nvPicPr>
        <p:blipFill>
          <a:blip r:embed="rId3">
            <a:extLst>
              <a:ext uri="{28A0092B-C50C-407E-A947-70E740481C1C}">
                <a14:useLocalDpi xmlns:a14="http://schemas.microsoft.com/office/drawing/2010/main" val="0"/>
              </a:ext>
            </a:extLst>
          </a:blip>
          <a:srcRect/>
          <a:stretch>
            <a:fillRect/>
          </a:stretch>
        </p:blipFill>
        <p:spPr bwMode="auto">
          <a:xfrm>
            <a:off x="7724389" y="4456941"/>
            <a:ext cx="1698809" cy="1435616"/>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491" y="4038627"/>
            <a:ext cx="4151591" cy="210615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844" y="654681"/>
            <a:ext cx="4387043" cy="2444688"/>
          </a:xfrm>
          <a:prstGeom prst="rect">
            <a:avLst/>
          </a:prstGeom>
        </p:spPr>
      </p:pic>
      <p:sp>
        <p:nvSpPr>
          <p:cNvPr id="14" name="Rectangle 13"/>
          <p:cNvSpPr/>
          <p:nvPr/>
        </p:nvSpPr>
        <p:spPr>
          <a:xfrm>
            <a:off x="5565651" y="3105833"/>
            <a:ext cx="6096000" cy="646331"/>
          </a:xfrm>
          <a:prstGeom prst="rect">
            <a:avLst/>
          </a:prstGeom>
        </p:spPr>
        <p:txBody>
          <a:bodyPr>
            <a:spAutoFit/>
          </a:bodyPr>
          <a:lstStyle/>
          <a:p>
            <a:r>
              <a:rPr lang="fr-FR" dirty="0">
                <a:solidFill>
                  <a:srgbClr val="000000"/>
                </a:solidFill>
                <a:latin typeface="Times New Roman" panose="02020603050405020304" pitchFamily="18" charset="0"/>
                <a:ea typeface="Calibri" panose="020F0502020204030204" pitchFamily="34" charset="0"/>
              </a:rPr>
              <a:t> Il est nécessaire d’assurer un bon éclairage pour l’équipements, pour cela nous avons choisi : </a:t>
            </a:r>
            <a:endParaRPr lang="fr-FR" dirty="0"/>
          </a:p>
        </p:txBody>
      </p:sp>
      <p:sp>
        <p:nvSpPr>
          <p:cNvPr id="15" name="Rectangle 14">
            <a:extLst>
              <a:ext uri="{FF2B5EF4-FFF2-40B4-BE49-F238E27FC236}">
                <a16:creationId xmlns:a16="http://schemas.microsoft.com/office/drawing/2014/main" id="{FBCAFDE9-21ED-4C0B-B691-203DB95B87C2}"/>
              </a:ext>
            </a:extLst>
          </p:cNvPr>
          <p:cNvSpPr/>
          <p:nvPr/>
        </p:nvSpPr>
        <p:spPr>
          <a:xfrm>
            <a:off x="6831628" y="506642"/>
            <a:ext cx="4942460" cy="338554"/>
          </a:xfrm>
          <a:prstGeom prst="rect">
            <a:avLst/>
          </a:prstGeom>
        </p:spPr>
        <p:txBody>
          <a:bodyPr wrap="square">
            <a:spAutoFit/>
          </a:bodyPr>
          <a:lstStyle/>
          <a:p>
            <a:pPr marL="285750" indent="-285750">
              <a:buFont typeface="Wingdings" panose="05000000000000000000" pitchFamily="2" charset="2"/>
              <a:buChar char="q"/>
            </a:pPr>
            <a:r>
              <a:rPr lang="fr-FR" sz="1600" b="1" u="sng" dirty="0">
                <a:solidFill>
                  <a:srgbClr val="333333"/>
                </a:solidFill>
                <a:latin typeface="Book Antiqua" panose="02040602050305030304" pitchFamily="18" charset="0"/>
              </a:rPr>
              <a:t>Eclairage artificiel satisfaisant  </a:t>
            </a:r>
            <a:endParaRPr lang="fr-FR" sz="1600" b="1" u="sng" dirty="0">
              <a:latin typeface="Book Antiqua" panose="02040602050305030304" pitchFamily="18" charset="0"/>
            </a:endParaRPr>
          </a:p>
        </p:txBody>
      </p:sp>
      <p:sp>
        <p:nvSpPr>
          <p:cNvPr id="16" name="Rectangle 15">
            <a:extLst>
              <a:ext uri="{FF2B5EF4-FFF2-40B4-BE49-F238E27FC236}">
                <a16:creationId xmlns:a16="http://schemas.microsoft.com/office/drawing/2014/main" id="{EA9E2861-AE2E-4202-ADA2-8C5678A7FDB1}"/>
              </a:ext>
            </a:extLst>
          </p:cNvPr>
          <p:cNvSpPr/>
          <p:nvPr/>
        </p:nvSpPr>
        <p:spPr>
          <a:xfrm>
            <a:off x="3450715" y="3897529"/>
            <a:ext cx="4942460" cy="338554"/>
          </a:xfrm>
          <a:prstGeom prst="rect">
            <a:avLst/>
          </a:prstGeom>
        </p:spPr>
        <p:txBody>
          <a:bodyPr wrap="square">
            <a:spAutoFit/>
          </a:bodyPr>
          <a:lstStyle/>
          <a:p>
            <a:pPr marL="285750" indent="-285750">
              <a:buFont typeface="Wingdings" panose="05000000000000000000" pitchFamily="2" charset="2"/>
              <a:buChar char="q"/>
            </a:pPr>
            <a:r>
              <a:rPr lang="fr-FR" sz="1600" b="1" u="sng" dirty="0">
                <a:solidFill>
                  <a:srgbClr val="333333"/>
                </a:solidFill>
                <a:latin typeface="Book Antiqua" panose="02040602050305030304" pitchFamily="18" charset="0"/>
              </a:rPr>
              <a:t>Système inti incendie</a:t>
            </a:r>
            <a:endParaRPr lang="fr-FR" sz="1600" b="1" u="sng" dirty="0">
              <a:latin typeface="Book Antiqua" panose="02040602050305030304" pitchFamily="18" charset="0"/>
            </a:endParaRPr>
          </a:p>
        </p:txBody>
      </p:sp>
    </p:spTree>
    <p:extLst>
      <p:ext uri="{BB962C8B-B14F-4D97-AF65-F5344CB8AC3E}">
        <p14:creationId xmlns:p14="http://schemas.microsoft.com/office/powerpoint/2010/main" val="163604965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sp>
        <p:nvSpPr>
          <p:cNvPr id="13" name="Rectangle 12"/>
          <p:cNvSpPr/>
          <p:nvPr/>
        </p:nvSpPr>
        <p:spPr>
          <a:xfrm>
            <a:off x="4" y="0"/>
            <a:ext cx="12191996" cy="6858000"/>
          </a:xfrm>
          <a:prstGeom prst="rect">
            <a:avLst/>
          </a:prstGeom>
          <a:solidFill>
            <a:srgbClr val="F2F2F2">
              <a:alpha val="36078"/>
            </a:srgb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grpSp>
        <p:nvGrpSpPr>
          <p:cNvPr id="2" name="Groupe 1"/>
          <p:cNvGrpSpPr>
            <a:grpSpLocks/>
          </p:cNvGrpSpPr>
          <p:nvPr/>
        </p:nvGrpSpPr>
        <p:grpSpPr bwMode="auto">
          <a:xfrm>
            <a:off x="1111348" y="2039815"/>
            <a:ext cx="9530149" cy="2335237"/>
            <a:chOff x="179512" y="2348882"/>
            <a:chExt cx="8716280" cy="2168458"/>
          </a:xfrm>
        </p:grpSpPr>
        <p:sp>
          <p:nvSpPr>
            <p:cNvPr id="3" name="Freeform 15"/>
            <p:cNvSpPr/>
            <p:nvPr/>
          </p:nvSpPr>
          <p:spPr>
            <a:xfrm>
              <a:off x="179512" y="2348882"/>
              <a:ext cx="633362" cy="2157348"/>
            </a:xfrm>
            <a:custGeom>
              <a:avLst/>
              <a:gdLst>
                <a:gd name="connsiteX0" fmla="*/ 0 w 978558"/>
                <a:gd name="connsiteY0" fmla="*/ 0 h 3290911"/>
                <a:gd name="connsiteX1" fmla="*/ 184694 w 978558"/>
                <a:gd name="connsiteY1" fmla="*/ 62566 h 3290911"/>
                <a:gd name="connsiteX2" fmla="*/ 819139 w 978558"/>
                <a:gd name="connsiteY2" fmla="*/ 237924 h 3290911"/>
                <a:gd name="connsiteX3" fmla="*/ 978558 w 978558"/>
                <a:gd name="connsiteY3" fmla="*/ 274237 h 3290911"/>
                <a:gd name="connsiteX4" fmla="*/ 978558 w 978558"/>
                <a:gd name="connsiteY4" fmla="*/ 3041934 h 3290911"/>
                <a:gd name="connsiteX5" fmla="*/ 839159 w 978558"/>
                <a:gd name="connsiteY5" fmla="*/ 3070797 h 3290911"/>
                <a:gd name="connsiteX6" fmla="*/ 91357 w 978558"/>
                <a:gd name="connsiteY6" fmla="*/ 3261732 h 3290911"/>
                <a:gd name="connsiteX7" fmla="*/ 0 w 978558"/>
                <a:gd name="connsiteY7" fmla="*/ 3290911 h 329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58" h="3290911">
                  <a:moveTo>
                    <a:pt x="0" y="0"/>
                  </a:moveTo>
                  <a:lnTo>
                    <a:pt x="184694" y="62566"/>
                  </a:lnTo>
                  <a:cubicBezTo>
                    <a:pt x="376858" y="124338"/>
                    <a:pt x="589012" y="182937"/>
                    <a:pt x="819139" y="237924"/>
                  </a:cubicBezTo>
                  <a:lnTo>
                    <a:pt x="978558" y="274237"/>
                  </a:lnTo>
                  <a:lnTo>
                    <a:pt x="978558" y="3041934"/>
                  </a:lnTo>
                  <a:lnTo>
                    <a:pt x="839159" y="3070797"/>
                  </a:lnTo>
                  <a:cubicBezTo>
                    <a:pt x="567038" y="3129894"/>
                    <a:pt x="316814" y="3193747"/>
                    <a:pt x="91357" y="3261732"/>
                  </a:cubicBezTo>
                  <a:lnTo>
                    <a:pt x="0" y="3290911"/>
                  </a:lnTo>
                  <a:close/>
                </a:path>
              </a:pathLst>
            </a:custGeom>
            <a:solidFill>
              <a:srgbClr val="F2F2F2">
                <a:alpha val="94118"/>
              </a:srgbClr>
            </a:solidFill>
            <a:ln w="12700" cap="flat" cmpd="sng" algn="ctr">
              <a:noFill/>
              <a:prstDash val="solid"/>
              <a:miter lim="800000"/>
            </a:ln>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200" kern="0">
                <a:solidFill>
                  <a:prstClr val="white"/>
                </a:solidFill>
                <a:latin typeface="Calibri" panose="020F0502020204030204"/>
              </a:endParaRPr>
            </a:p>
          </p:txBody>
        </p:sp>
        <p:sp>
          <p:nvSpPr>
            <p:cNvPr id="4" name="Freeform 16"/>
            <p:cNvSpPr/>
            <p:nvPr/>
          </p:nvSpPr>
          <p:spPr>
            <a:xfrm>
              <a:off x="8265604" y="2359994"/>
              <a:ext cx="630188" cy="2157346"/>
            </a:xfrm>
            <a:custGeom>
              <a:avLst/>
              <a:gdLst>
                <a:gd name="connsiteX0" fmla="*/ 973645 w 973645"/>
                <a:gd name="connsiteY0" fmla="*/ 0 h 3446017"/>
                <a:gd name="connsiteX1" fmla="*/ 973645 w 973645"/>
                <a:gd name="connsiteY1" fmla="*/ 3446017 h 3446017"/>
                <a:gd name="connsiteX2" fmla="*/ 950472 w 973645"/>
                <a:gd name="connsiteY2" fmla="*/ 3435811 h 3446017"/>
                <a:gd name="connsiteX3" fmla="*/ 162543 w 973645"/>
                <a:gd name="connsiteY3" fmla="*/ 3180739 h 3446017"/>
                <a:gd name="connsiteX4" fmla="*/ 0 w 973645"/>
                <a:gd name="connsiteY4" fmla="*/ 3139987 h 3446017"/>
                <a:gd name="connsiteX5" fmla="*/ 0 w 973645"/>
                <a:gd name="connsiteY5" fmla="*/ 273118 h 3446017"/>
                <a:gd name="connsiteX6" fmla="*/ 154506 w 973645"/>
                <a:gd name="connsiteY6" fmla="*/ 237924 h 3446017"/>
                <a:gd name="connsiteX7" fmla="*/ 788952 w 973645"/>
                <a:gd name="connsiteY7" fmla="*/ 62566 h 34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645" h="3446017">
                  <a:moveTo>
                    <a:pt x="973645" y="0"/>
                  </a:moveTo>
                  <a:lnTo>
                    <a:pt x="973645" y="3446017"/>
                  </a:lnTo>
                  <a:lnTo>
                    <a:pt x="950472" y="3435811"/>
                  </a:lnTo>
                  <a:cubicBezTo>
                    <a:pt x="726574" y="3344993"/>
                    <a:pt x="462185" y="3259590"/>
                    <a:pt x="162543" y="3180739"/>
                  </a:cubicBezTo>
                  <a:lnTo>
                    <a:pt x="0" y="3139987"/>
                  </a:lnTo>
                  <a:lnTo>
                    <a:pt x="0" y="273118"/>
                  </a:lnTo>
                  <a:lnTo>
                    <a:pt x="154506" y="237924"/>
                  </a:lnTo>
                  <a:cubicBezTo>
                    <a:pt x="384633" y="182937"/>
                    <a:pt x="596787" y="124338"/>
                    <a:pt x="788952" y="62566"/>
                  </a:cubicBezTo>
                  <a:close/>
                </a:path>
              </a:pathLst>
            </a:custGeom>
            <a:solidFill>
              <a:srgbClr val="F2F2F2">
                <a:alpha val="94118"/>
              </a:srgbClr>
            </a:solidFill>
            <a:ln w="12700" cap="flat" cmpd="sng" algn="ctr">
              <a:noFill/>
              <a:prstDash val="solid"/>
              <a:miter lim="800000"/>
            </a:ln>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200" kern="0">
                <a:solidFill>
                  <a:prstClr val="white"/>
                </a:solidFill>
                <a:latin typeface="Calibri" panose="020F0502020204030204"/>
              </a:endParaRPr>
            </a:p>
          </p:txBody>
        </p:sp>
        <p:sp>
          <p:nvSpPr>
            <p:cNvPr id="5" name="Freeform 17"/>
            <p:cNvSpPr/>
            <p:nvPr/>
          </p:nvSpPr>
          <p:spPr>
            <a:xfrm>
              <a:off x="6033754" y="2550488"/>
              <a:ext cx="2066763" cy="1776359"/>
            </a:xfrm>
            <a:custGeom>
              <a:avLst/>
              <a:gdLst>
                <a:gd name="connsiteX0" fmla="*/ 2746055 w 2746055"/>
                <a:gd name="connsiteY0" fmla="*/ 0 h 2709076"/>
                <a:gd name="connsiteX1" fmla="*/ 2746055 w 2746055"/>
                <a:gd name="connsiteY1" fmla="*/ 2709076 h 2709076"/>
                <a:gd name="connsiteX2" fmla="*/ 2560991 w 2746055"/>
                <a:gd name="connsiteY2" fmla="*/ 2670758 h 2709076"/>
                <a:gd name="connsiteX3" fmla="*/ 218870 w 2746055"/>
                <a:gd name="connsiteY3" fmla="*/ 2362514 h 2709076"/>
                <a:gd name="connsiteX4" fmla="*/ 0 w 2746055"/>
                <a:gd name="connsiteY4" fmla="*/ 2346431 h 2709076"/>
                <a:gd name="connsiteX5" fmla="*/ 0 w 2746055"/>
                <a:gd name="connsiteY5" fmla="*/ 332549 h 2709076"/>
                <a:gd name="connsiteX6" fmla="*/ 103661 w 2746055"/>
                <a:gd name="connsiteY6" fmla="*/ 326760 h 2709076"/>
                <a:gd name="connsiteX7" fmla="*/ 2518350 w 2746055"/>
                <a:gd name="connsiteY7" fmla="*/ 42836 h 2709076"/>
                <a:gd name="connsiteX8" fmla="*/ 2746055 w 2746055"/>
                <a:gd name="connsiteY8" fmla="*/ 0 h 270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055" h="2709076">
                  <a:moveTo>
                    <a:pt x="2746055" y="0"/>
                  </a:moveTo>
                  <a:lnTo>
                    <a:pt x="2746055" y="2709076"/>
                  </a:lnTo>
                  <a:lnTo>
                    <a:pt x="2560991" y="2670758"/>
                  </a:lnTo>
                  <a:cubicBezTo>
                    <a:pt x="1885800" y="2537486"/>
                    <a:pt x="1092353" y="2431971"/>
                    <a:pt x="218870" y="2362514"/>
                  </a:cubicBezTo>
                  <a:lnTo>
                    <a:pt x="0" y="2346431"/>
                  </a:lnTo>
                  <a:lnTo>
                    <a:pt x="0" y="332549"/>
                  </a:lnTo>
                  <a:lnTo>
                    <a:pt x="103661" y="326760"/>
                  </a:lnTo>
                  <a:cubicBezTo>
                    <a:pt x="996555" y="266448"/>
                    <a:pt x="1814192" y="169039"/>
                    <a:pt x="2518350" y="42836"/>
                  </a:cubicBezTo>
                  <a:lnTo>
                    <a:pt x="2746055" y="0"/>
                  </a:lnTo>
                  <a:close/>
                </a:path>
              </a:pathLst>
            </a:custGeom>
            <a:solidFill>
              <a:srgbClr val="F2F2F2">
                <a:alpha val="94118"/>
              </a:srgbClr>
            </a:solidFill>
            <a:ln w="12700" cap="flat" cmpd="sng" algn="ctr">
              <a:noFill/>
              <a:prstDash val="solid"/>
              <a:miter lim="800000"/>
            </a:ln>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200" kern="0">
                <a:solidFill>
                  <a:prstClr val="white"/>
                </a:solidFill>
                <a:latin typeface="Calibri" panose="020F0502020204030204"/>
              </a:endParaRPr>
            </a:p>
          </p:txBody>
        </p:sp>
        <p:sp>
          <p:nvSpPr>
            <p:cNvPr id="6" name="Freeform 18"/>
            <p:cNvSpPr/>
            <p:nvPr/>
          </p:nvSpPr>
          <p:spPr>
            <a:xfrm>
              <a:off x="928753" y="2550488"/>
              <a:ext cx="2068350" cy="1720799"/>
            </a:xfrm>
            <a:custGeom>
              <a:avLst/>
              <a:gdLst>
                <a:gd name="connsiteX0" fmla="*/ 0 w 2746055"/>
                <a:gd name="connsiteY0" fmla="*/ 0 h 2624295"/>
                <a:gd name="connsiteX1" fmla="*/ 227704 w 2746055"/>
                <a:gd name="connsiteY1" fmla="*/ 42836 h 2624295"/>
                <a:gd name="connsiteX2" fmla="*/ 2642393 w 2746055"/>
                <a:gd name="connsiteY2" fmla="*/ 326760 h 2624295"/>
                <a:gd name="connsiteX3" fmla="*/ 2746055 w 2746055"/>
                <a:gd name="connsiteY3" fmla="*/ 332549 h 2624295"/>
                <a:gd name="connsiteX4" fmla="*/ 2746055 w 2746055"/>
                <a:gd name="connsiteY4" fmla="*/ 2320322 h 2624295"/>
                <a:gd name="connsiteX5" fmla="*/ 2426369 w 2746055"/>
                <a:gd name="connsiteY5" fmla="*/ 2338174 h 2624295"/>
                <a:gd name="connsiteX6" fmla="*/ 11680 w 2746055"/>
                <a:gd name="connsiteY6" fmla="*/ 2622098 h 2624295"/>
                <a:gd name="connsiteX7" fmla="*/ 0 w 2746055"/>
                <a:gd name="connsiteY7" fmla="*/ 2624295 h 2624295"/>
                <a:gd name="connsiteX8" fmla="*/ 0 w 2746055"/>
                <a:gd name="connsiteY8" fmla="*/ 0 h 26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055" h="2624295">
                  <a:moveTo>
                    <a:pt x="0" y="0"/>
                  </a:moveTo>
                  <a:lnTo>
                    <a:pt x="227704" y="42836"/>
                  </a:lnTo>
                  <a:cubicBezTo>
                    <a:pt x="931862" y="169039"/>
                    <a:pt x="1749499" y="266448"/>
                    <a:pt x="2642393" y="326760"/>
                  </a:cubicBezTo>
                  <a:lnTo>
                    <a:pt x="2746055" y="332549"/>
                  </a:lnTo>
                  <a:lnTo>
                    <a:pt x="2746055" y="2320322"/>
                  </a:lnTo>
                  <a:lnTo>
                    <a:pt x="2426369" y="2338174"/>
                  </a:lnTo>
                  <a:cubicBezTo>
                    <a:pt x="1533475" y="2398487"/>
                    <a:pt x="715838" y="2495895"/>
                    <a:pt x="11680" y="2622098"/>
                  </a:cubicBezTo>
                  <a:lnTo>
                    <a:pt x="0" y="2624295"/>
                  </a:lnTo>
                  <a:lnTo>
                    <a:pt x="0" y="0"/>
                  </a:lnTo>
                  <a:close/>
                </a:path>
              </a:pathLst>
            </a:custGeom>
            <a:solidFill>
              <a:srgbClr val="F2F2F2">
                <a:alpha val="94118"/>
              </a:srgbClr>
            </a:solidFill>
            <a:ln w="12700" cap="flat" cmpd="sng" algn="ctr">
              <a:noFill/>
              <a:prstDash val="solid"/>
              <a:miter lim="800000"/>
            </a:ln>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200" kern="0">
                <a:solidFill>
                  <a:prstClr val="white"/>
                </a:solidFill>
                <a:latin typeface="Calibri" panose="020F0502020204030204"/>
              </a:endParaRPr>
            </a:p>
          </p:txBody>
        </p:sp>
        <p:sp>
          <p:nvSpPr>
            <p:cNvPr id="7" name="Freeform 19"/>
            <p:cNvSpPr/>
            <p:nvPr/>
          </p:nvSpPr>
          <p:spPr>
            <a:xfrm>
              <a:off x="3263782" y="2780668"/>
              <a:ext cx="2501704" cy="1293775"/>
            </a:xfrm>
            <a:custGeom>
              <a:avLst/>
              <a:gdLst>
                <a:gd name="connsiteX0" fmla="*/ 3322119 w 3322119"/>
                <a:gd name="connsiteY0" fmla="*/ 0 h 1972235"/>
                <a:gd name="connsiteX1" fmla="*/ 3322119 w 3322119"/>
                <a:gd name="connsiteY1" fmla="*/ 1972235 h 1972235"/>
                <a:gd name="connsiteX2" fmla="*/ 2881735 w 3322119"/>
                <a:gd name="connsiteY2" fmla="*/ 1947643 h 1972235"/>
                <a:gd name="connsiteX3" fmla="*/ 1445035 w 3322119"/>
                <a:gd name="connsiteY3" fmla="*/ 1916190 h 1972235"/>
                <a:gd name="connsiteX4" fmla="*/ 8335 w 3322119"/>
                <a:gd name="connsiteY4" fmla="*/ 1947643 h 1972235"/>
                <a:gd name="connsiteX5" fmla="*/ 0 w 3322119"/>
                <a:gd name="connsiteY5" fmla="*/ 1948109 h 1972235"/>
                <a:gd name="connsiteX6" fmla="*/ 0 w 3322119"/>
                <a:gd name="connsiteY6" fmla="*/ 1 h 1972235"/>
                <a:gd name="connsiteX7" fmla="*/ 224359 w 3322119"/>
                <a:gd name="connsiteY7" fmla="*/ 12529 h 1972235"/>
                <a:gd name="connsiteX8" fmla="*/ 1661059 w 3322119"/>
                <a:gd name="connsiteY8" fmla="*/ 43982 h 1972235"/>
                <a:gd name="connsiteX9" fmla="*/ 3097759 w 3322119"/>
                <a:gd name="connsiteY9" fmla="*/ 12529 h 1972235"/>
                <a:gd name="connsiteX10" fmla="*/ 3322119 w 3322119"/>
                <a:gd name="connsiteY10" fmla="*/ 0 h 197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2119" h="1972235">
                  <a:moveTo>
                    <a:pt x="3322119" y="0"/>
                  </a:moveTo>
                  <a:lnTo>
                    <a:pt x="3322119" y="1972235"/>
                  </a:lnTo>
                  <a:lnTo>
                    <a:pt x="2881735" y="1947643"/>
                  </a:lnTo>
                  <a:cubicBezTo>
                    <a:pt x="2417668" y="1927020"/>
                    <a:pt x="1937176" y="1916190"/>
                    <a:pt x="1445035" y="1916190"/>
                  </a:cubicBezTo>
                  <a:cubicBezTo>
                    <a:pt x="952895" y="1916190"/>
                    <a:pt x="472402" y="1927020"/>
                    <a:pt x="8335" y="1947643"/>
                  </a:cubicBezTo>
                  <a:lnTo>
                    <a:pt x="0" y="1948109"/>
                  </a:lnTo>
                  <a:lnTo>
                    <a:pt x="0" y="1"/>
                  </a:lnTo>
                  <a:lnTo>
                    <a:pt x="224359" y="12529"/>
                  </a:lnTo>
                  <a:cubicBezTo>
                    <a:pt x="688426" y="33152"/>
                    <a:pt x="1168919" y="43982"/>
                    <a:pt x="1661059" y="43982"/>
                  </a:cubicBezTo>
                  <a:cubicBezTo>
                    <a:pt x="2153200" y="43982"/>
                    <a:pt x="2633692" y="33152"/>
                    <a:pt x="3097759" y="12529"/>
                  </a:cubicBezTo>
                  <a:lnTo>
                    <a:pt x="3322119" y="0"/>
                  </a:lnTo>
                  <a:close/>
                </a:path>
              </a:pathLst>
            </a:custGeom>
            <a:solidFill>
              <a:srgbClr val="F2F2F2">
                <a:alpha val="94118"/>
              </a:srgbClr>
            </a:solidFill>
            <a:ln w="12700" cap="flat" cmpd="sng" algn="ctr">
              <a:noFill/>
              <a:prstDash val="solid"/>
              <a:miter lim="800000"/>
            </a:ln>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200" kern="0">
                <a:solidFill>
                  <a:prstClr val="white"/>
                </a:solidFill>
                <a:latin typeface="Calibri" panose="020F0502020204030204"/>
              </a:endParaRPr>
            </a:p>
          </p:txBody>
        </p:sp>
        <p:sp>
          <p:nvSpPr>
            <p:cNvPr id="8" name="Rectangle 7"/>
            <p:cNvSpPr/>
            <p:nvPr/>
          </p:nvSpPr>
          <p:spPr>
            <a:xfrm>
              <a:off x="2965958" y="3020481"/>
              <a:ext cx="577805" cy="763566"/>
            </a:xfrm>
            <a:prstGeom prst="rect">
              <a:avLst/>
            </a:prstGeom>
            <a:solidFill>
              <a:schemeClr val="accent3">
                <a:lumMod val="40000"/>
                <a:lumOff val="60000"/>
              </a:schemeClr>
            </a:solidFill>
            <a:ln w="12700" cap="flat" cmpd="sng" algn="ctr">
              <a:noFill/>
              <a:prstDash val="solid"/>
              <a:miter lim="800000"/>
            </a:ln>
            <a:effectLst>
              <a:outerShdw blurRad="76200" dir="18900000" sy="23000" kx="-1200000" algn="bl" rotWithShape="0">
                <a:prstClr val="black">
                  <a:alpha val="20000"/>
                </a:prstClr>
              </a:outerShdw>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fr-LU" sz="1200" kern="0">
                <a:latin typeface="Calibri" panose="020F0502020204030204"/>
              </a:endParaRPr>
            </a:p>
          </p:txBody>
        </p:sp>
        <p:sp>
          <p:nvSpPr>
            <p:cNvPr id="9" name="Rectangle 8"/>
            <p:cNvSpPr/>
            <p:nvPr/>
          </p:nvSpPr>
          <p:spPr>
            <a:xfrm>
              <a:off x="5765487" y="3025135"/>
              <a:ext cx="577805" cy="763565"/>
            </a:xfrm>
            <a:prstGeom prst="rect">
              <a:avLst/>
            </a:prstGeom>
            <a:solidFill>
              <a:schemeClr val="accent3">
                <a:lumMod val="75000"/>
              </a:schemeClr>
            </a:solidFill>
            <a:ln w="12700" cap="flat" cmpd="sng" algn="ctr">
              <a:solidFill>
                <a:schemeClr val="accent3">
                  <a:lumMod val="75000"/>
                </a:schemeClr>
              </a:solidFill>
              <a:prstDash val="solid"/>
              <a:miter lim="800000"/>
            </a:ln>
            <a:effectLst>
              <a:outerShdw blurRad="76200" dir="18900000" sy="23000" kx="-1200000" algn="bl" rotWithShape="0">
                <a:prstClr val="black">
                  <a:alpha val="20000"/>
                </a:prstClr>
              </a:outerShdw>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fr-LU" sz="1200" kern="0">
                <a:solidFill>
                  <a:prstClr val="white"/>
                </a:solidFill>
                <a:latin typeface="Calibri" panose="020F0502020204030204"/>
              </a:endParaRPr>
            </a:p>
          </p:txBody>
        </p:sp>
        <p:sp>
          <p:nvSpPr>
            <p:cNvPr id="10" name="Rectangle 9"/>
            <p:cNvSpPr/>
            <p:nvPr/>
          </p:nvSpPr>
          <p:spPr>
            <a:xfrm>
              <a:off x="4296806" y="3001701"/>
              <a:ext cx="737503" cy="782344"/>
            </a:xfrm>
            <a:prstGeom prst="rect">
              <a:avLst/>
            </a:prstGeom>
            <a:solidFill>
              <a:schemeClr val="accent3">
                <a:lumMod val="60000"/>
                <a:lumOff val="40000"/>
              </a:schemeClr>
            </a:solidFill>
            <a:ln w="12700" cap="flat" cmpd="sng" algn="ctr">
              <a:noFill/>
              <a:prstDash val="solid"/>
              <a:miter lim="800000"/>
            </a:ln>
            <a:effectLst>
              <a:outerShdw blurRad="76200" dir="18900000" sy="23000" kx="-1200000" algn="bl" rotWithShape="0">
                <a:prstClr val="black">
                  <a:alpha val="20000"/>
                </a:prstClr>
              </a:outerShdw>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fr-LU" sz="1200" kern="0">
                <a:solidFill>
                  <a:prstClr val="white"/>
                </a:solidFill>
                <a:latin typeface="Calibri" panose="020F0502020204030204"/>
              </a:endParaRPr>
            </a:p>
          </p:txBody>
        </p:sp>
        <p:sp>
          <p:nvSpPr>
            <p:cNvPr id="11" name="Rectangle 10"/>
            <p:cNvSpPr/>
            <p:nvPr/>
          </p:nvSpPr>
          <p:spPr>
            <a:xfrm>
              <a:off x="1554179" y="3025135"/>
              <a:ext cx="658739" cy="758910"/>
            </a:xfrm>
            <a:prstGeom prst="rect">
              <a:avLst/>
            </a:prstGeom>
            <a:solidFill>
              <a:schemeClr val="accent3">
                <a:lumMod val="20000"/>
                <a:lumOff val="80000"/>
              </a:schemeClr>
            </a:solidFill>
            <a:ln w="12700" cap="flat" cmpd="sng" algn="ctr">
              <a:noFill/>
              <a:prstDash val="solid"/>
              <a:miter lim="800000"/>
            </a:ln>
            <a:effectLst>
              <a:outerShdw blurRad="76200" dir="18900000" sy="23000" kx="-1200000" algn="bl" rotWithShape="0">
                <a:prstClr val="black">
                  <a:alpha val="20000"/>
                </a:prstClr>
              </a:outerShdw>
            </a:effec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fr-LU" sz="1200" kern="0">
                <a:solidFill>
                  <a:prstClr val="white"/>
                </a:solidFill>
                <a:latin typeface="Calibri" panose="020F0502020204030204"/>
              </a:endParaRPr>
            </a:p>
          </p:txBody>
        </p:sp>
        <p:sp>
          <p:nvSpPr>
            <p:cNvPr id="12" name="ZoneTexte 2"/>
            <p:cNvSpPr txBox="1">
              <a:spLocks noChangeArrowheads="1"/>
            </p:cNvSpPr>
            <p:nvPr/>
          </p:nvSpPr>
          <p:spPr bwMode="auto">
            <a:xfrm>
              <a:off x="1554179" y="3095325"/>
              <a:ext cx="7096535" cy="386238"/>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fr-FR" sz="4050" b="1" kern="0" dirty="0">
                  <a:solidFill>
                    <a:srgbClr val="A62A59"/>
                  </a:solidFill>
                  <a:latin typeface="Tw Cen MT" panose="020B0602020104020603" pitchFamily="34" charset="0"/>
                </a:rPr>
                <a:t>M</a:t>
              </a:r>
              <a:r>
                <a:rPr lang="fr-FR" sz="3300" b="1" kern="0" dirty="0">
                  <a:solidFill>
                    <a:prstClr val="black"/>
                  </a:solidFill>
                  <a:latin typeface="Tw Cen MT" panose="020B0602020104020603" pitchFamily="34" charset="0"/>
                </a:rPr>
                <a:t>erci   </a:t>
              </a:r>
              <a:r>
                <a:rPr lang="fr-FR" sz="3300" b="1" kern="0" dirty="0">
                  <a:solidFill>
                    <a:srgbClr val="A62A59"/>
                  </a:solidFill>
                  <a:latin typeface="Tw Cen MT" panose="020B0602020104020603" pitchFamily="34" charset="0"/>
                </a:rPr>
                <a:t> </a:t>
              </a:r>
              <a:r>
                <a:rPr lang="fr-FR" sz="4050" b="1" kern="0" dirty="0">
                  <a:solidFill>
                    <a:srgbClr val="A62A59"/>
                  </a:solidFill>
                  <a:latin typeface="Tw Cen MT" panose="020B0602020104020603" pitchFamily="34" charset="0"/>
                </a:rPr>
                <a:t>P</a:t>
              </a:r>
              <a:r>
                <a:rPr lang="fr-FR" sz="3300" b="1" kern="0" dirty="0">
                  <a:solidFill>
                    <a:srgbClr val="A62A59"/>
                  </a:solidFill>
                  <a:latin typeface="Tw Cen MT" panose="020B0602020104020603" pitchFamily="34" charset="0"/>
                </a:rPr>
                <a:t>our     </a:t>
              </a:r>
              <a:r>
                <a:rPr lang="fr-FR" sz="3600" b="1" kern="0" dirty="0">
                  <a:solidFill>
                    <a:srgbClr val="A62A59"/>
                  </a:solidFill>
                  <a:latin typeface="Tw Cen MT" panose="020B0602020104020603" pitchFamily="34" charset="0"/>
                </a:rPr>
                <a:t>V</a:t>
              </a:r>
              <a:r>
                <a:rPr lang="fr-FR" sz="3300" b="1" kern="0" dirty="0">
                  <a:solidFill>
                    <a:prstClr val="black"/>
                  </a:solidFill>
                  <a:latin typeface="Tw Cen MT" panose="020B0602020104020603" pitchFamily="34" charset="0"/>
                </a:rPr>
                <a:t>otre       </a:t>
              </a:r>
              <a:r>
                <a:rPr lang="fr-FR" sz="3600" b="1" kern="0" dirty="0">
                  <a:solidFill>
                    <a:srgbClr val="A62A59"/>
                  </a:solidFill>
                  <a:latin typeface="Tw Cen MT" panose="020B0602020104020603" pitchFamily="34" charset="0"/>
                </a:rPr>
                <a:t>A</a:t>
              </a:r>
              <a:r>
                <a:rPr lang="fr-FR" sz="3300" b="1" kern="0" dirty="0">
                  <a:solidFill>
                    <a:prstClr val="black"/>
                  </a:solidFill>
                  <a:latin typeface="Tw Cen MT" panose="020B0602020104020603" pitchFamily="34" charset="0"/>
                </a:rPr>
                <a:t>ttention </a:t>
              </a:r>
              <a:endParaRPr lang="fr-LU" sz="3300" b="1" kern="0" dirty="0">
                <a:solidFill>
                  <a:prstClr val="black"/>
                </a:solidFill>
                <a:latin typeface="Tw Cen MT" panose="020B0602020104020603" pitchFamily="34" charset="0"/>
              </a:endParaRPr>
            </a:p>
          </p:txBody>
        </p:sp>
      </p:grpSp>
    </p:spTree>
    <p:extLst>
      <p:ext uri="{BB962C8B-B14F-4D97-AF65-F5344CB8AC3E}">
        <p14:creationId xmlns:p14="http://schemas.microsoft.com/office/powerpoint/2010/main" val="428904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89" name="Rectangle 88">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8" name="ZoneTexte 7">
            <a:extLst>
              <a:ext uri="{FF2B5EF4-FFF2-40B4-BE49-F238E27FC236}">
                <a16:creationId xmlns:a16="http://schemas.microsoft.com/office/drawing/2014/main" id="{48F649D3-AF89-4BBC-9511-1BC9DD735621}"/>
              </a:ext>
            </a:extLst>
          </p:cNvPr>
          <p:cNvSpPr txBox="1"/>
          <p:nvPr/>
        </p:nvSpPr>
        <p:spPr>
          <a:xfrm>
            <a:off x="7304418" y="3960590"/>
            <a:ext cx="4526043" cy="338041"/>
          </a:xfrm>
          <a:prstGeom prst="rect">
            <a:avLst/>
          </a:prstGeom>
          <a:noFill/>
        </p:spPr>
        <p:txBody>
          <a:bodyPr wrap="square">
            <a:spAutoFit/>
          </a:bodyPr>
          <a:lstStyle/>
          <a:p>
            <a:pPr>
              <a:lnSpc>
                <a:spcPct val="107000"/>
              </a:lnSpc>
              <a:spcAft>
                <a:spcPts val="0"/>
              </a:spcAft>
            </a:pPr>
            <a:r>
              <a:rPr lang="fr-FR" sz="1600" dirty="0">
                <a:latin typeface="Times New Roman" panose="02020603050405020304" pitchFamily="18" charset="0"/>
                <a:cs typeface="Arial" panose="020B0604020202020204" pitchFamily="34" charset="0"/>
              </a:rPr>
              <a:t>.</a:t>
            </a:r>
            <a:endParaRPr lang="en-US" sz="1600" dirty="0">
              <a:latin typeface="Times New Roman" panose="02020603050405020304" pitchFamily="18" charset="0"/>
              <a:cs typeface="Arial" panose="020B0604020202020204" pitchFamily="34" charset="0"/>
            </a:endParaRPr>
          </a:p>
        </p:txBody>
      </p:sp>
      <p:sp>
        <p:nvSpPr>
          <p:cNvPr id="9" name="ZoneTexte 8">
            <a:extLst>
              <a:ext uri="{FF2B5EF4-FFF2-40B4-BE49-F238E27FC236}">
                <a16:creationId xmlns:a16="http://schemas.microsoft.com/office/drawing/2014/main" id="{7EDEECF8-DA91-4446-8194-5EA1D2E334FE}"/>
              </a:ext>
            </a:extLst>
          </p:cNvPr>
          <p:cNvSpPr txBox="1"/>
          <p:nvPr/>
        </p:nvSpPr>
        <p:spPr>
          <a:xfrm>
            <a:off x="7224602" y="5387504"/>
            <a:ext cx="4528932" cy="338041"/>
          </a:xfrm>
          <a:prstGeom prst="rect">
            <a:avLst/>
          </a:prstGeom>
          <a:noFill/>
        </p:spPr>
        <p:txBody>
          <a:bodyPr wrap="square">
            <a:spAutoFit/>
          </a:bodyPr>
          <a:lstStyle/>
          <a:p>
            <a:pPr>
              <a:lnSpc>
                <a:spcPct val="107000"/>
              </a:lnSpc>
              <a:spcAft>
                <a:spcPts val="0"/>
              </a:spcAft>
            </a:pPr>
            <a:r>
              <a:rPr lang="fr-FR" sz="1600" dirty="0">
                <a:latin typeface="Times New Roman" panose="02020603050405020304" pitchFamily="18" charset="0"/>
                <a:cs typeface="Arial" panose="020B0604020202020204" pitchFamily="34" charset="0"/>
              </a:rPr>
              <a:t>.</a:t>
            </a:r>
            <a:endParaRPr lang="en-US" sz="1600" dirty="0">
              <a:latin typeface="Times New Roman" panose="02020603050405020304" pitchFamily="18" charset="0"/>
              <a:cs typeface="Arial" panose="020B0604020202020204" pitchFamily="34" charset="0"/>
            </a:endParaRPr>
          </a:p>
        </p:txBody>
      </p:sp>
      <p:pic>
        <p:nvPicPr>
          <p:cNvPr id="10" name="Picture 2" descr="C:\Users\imad-tech\Desktop\prrr1.JPG">
            <a:extLst>
              <a:ext uri="{FF2B5EF4-FFF2-40B4-BE49-F238E27FC236}">
                <a16:creationId xmlns:a16="http://schemas.microsoft.com/office/drawing/2014/main" id="{E05B5E28-C769-47CC-9BD9-E245D05B90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52412" r="34055"/>
          <a:stretch/>
        </p:blipFill>
        <p:spPr bwMode="auto">
          <a:xfrm>
            <a:off x="10565751" y="3923095"/>
            <a:ext cx="1512168" cy="274133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2">
            <a:extLst>
              <a:ext uri="{FF2B5EF4-FFF2-40B4-BE49-F238E27FC236}">
                <a16:creationId xmlns:a16="http://schemas.microsoft.com/office/drawing/2014/main" id="{3AD420A7-BDBB-4ED3-A2AD-1AEC856AB776}"/>
              </a:ext>
            </a:extLst>
          </p:cNvPr>
          <p:cNvGrpSpPr/>
          <p:nvPr/>
        </p:nvGrpSpPr>
        <p:grpSpPr>
          <a:xfrm>
            <a:off x="1026848" y="2333347"/>
            <a:ext cx="4528932" cy="4076040"/>
            <a:chOff x="176893" y="1653797"/>
            <a:chExt cx="3974807" cy="4139579"/>
          </a:xfrm>
        </p:grpSpPr>
        <p:sp>
          <p:nvSpPr>
            <p:cNvPr id="12" name="Oval">
              <a:extLst>
                <a:ext uri="{FF2B5EF4-FFF2-40B4-BE49-F238E27FC236}">
                  <a16:creationId xmlns:a16="http://schemas.microsoft.com/office/drawing/2014/main" id="{8372D29D-DA8E-4AD8-88FA-89B1C538199D}"/>
                </a:ext>
              </a:extLst>
            </p:cNvPr>
            <p:cNvSpPr/>
            <p:nvPr/>
          </p:nvSpPr>
          <p:spPr>
            <a:xfrm>
              <a:off x="176893" y="5146269"/>
              <a:ext cx="2482616" cy="350344"/>
            </a:xfrm>
            <a:prstGeom prst="ellipse">
              <a:avLst/>
            </a:prstGeom>
            <a:gradFill flip="none" rotWithShape="1">
              <a:gsLst>
                <a:gs pos="41000">
                  <a:srgbClr val="EEEEEE">
                    <a:alpha val="64000"/>
                  </a:srgbClr>
                </a:gs>
                <a:gs pos="0">
                  <a:schemeClr val="accent3">
                    <a:lumMod val="5000"/>
                    <a:lumOff val="95000"/>
                    <a:alpha val="0"/>
                  </a:schemeClr>
                </a:gs>
                <a:gs pos="74000">
                  <a:schemeClr val="bg1">
                    <a:lumMod val="75000"/>
                  </a:schemeClr>
                </a:gs>
                <a:gs pos="8300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3" name="Shape">
              <a:extLst>
                <a:ext uri="{FF2B5EF4-FFF2-40B4-BE49-F238E27FC236}">
                  <a16:creationId xmlns:a16="http://schemas.microsoft.com/office/drawing/2014/main" id="{01930C91-52A7-4BD6-855F-E797C1742830}"/>
                </a:ext>
              </a:extLst>
            </p:cNvPr>
            <p:cNvSpPr/>
            <p:nvPr/>
          </p:nvSpPr>
          <p:spPr>
            <a:xfrm>
              <a:off x="1151822" y="2683802"/>
              <a:ext cx="1598285" cy="2244980"/>
            </a:xfrm>
            <a:custGeom>
              <a:avLst/>
              <a:gdLst/>
              <a:ahLst/>
              <a:cxnLst>
                <a:cxn ang="0">
                  <a:pos x="wd2" y="hd2"/>
                </a:cxn>
                <a:cxn ang="5400000">
                  <a:pos x="wd2" y="hd2"/>
                </a:cxn>
                <a:cxn ang="10800000">
                  <a:pos x="wd2" y="hd2"/>
                </a:cxn>
                <a:cxn ang="16200000">
                  <a:pos x="wd2" y="hd2"/>
                </a:cxn>
              </a:cxnLst>
              <a:rect l="0" t="0" r="r" b="b"/>
              <a:pathLst>
                <a:path w="21469" h="21445" extrusionOk="0">
                  <a:moveTo>
                    <a:pt x="7165" y="276"/>
                  </a:moveTo>
                  <a:cubicBezTo>
                    <a:pt x="8496" y="592"/>
                    <a:pt x="9852" y="1160"/>
                    <a:pt x="11166" y="1908"/>
                  </a:cubicBezTo>
                  <a:cubicBezTo>
                    <a:pt x="12462" y="2644"/>
                    <a:pt x="13726" y="3563"/>
                    <a:pt x="14896" y="4606"/>
                  </a:cubicBezTo>
                  <a:cubicBezTo>
                    <a:pt x="16058" y="5639"/>
                    <a:pt x="17135" y="6799"/>
                    <a:pt x="18068" y="8033"/>
                  </a:cubicBezTo>
                  <a:cubicBezTo>
                    <a:pt x="19002" y="9268"/>
                    <a:pt x="19796" y="10584"/>
                    <a:pt x="20392" y="11936"/>
                  </a:cubicBezTo>
                  <a:cubicBezTo>
                    <a:pt x="20992" y="13297"/>
                    <a:pt x="21334" y="14573"/>
                    <a:pt x="21435" y="15721"/>
                  </a:cubicBezTo>
                  <a:cubicBezTo>
                    <a:pt x="21541" y="16887"/>
                    <a:pt x="21402" y="17926"/>
                    <a:pt x="21030" y="18791"/>
                  </a:cubicBezTo>
                  <a:cubicBezTo>
                    <a:pt x="20650" y="19671"/>
                    <a:pt x="20029" y="20371"/>
                    <a:pt x="19184" y="20831"/>
                  </a:cubicBezTo>
                  <a:cubicBezTo>
                    <a:pt x="18318" y="21300"/>
                    <a:pt x="17211" y="21519"/>
                    <a:pt x="15884" y="21423"/>
                  </a:cubicBezTo>
                  <a:cubicBezTo>
                    <a:pt x="14524" y="21324"/>
                    <a:pt x="13071" y="20900"/>
                    <a:pt x="11605" y="20215"/>
                  </a:cubicBezTo>
                  <a:cubicBezTo>
                    <a:pt x="10114" y="19518"/>
                    <a:pt x="8622" y="18557"/>
                    <a:pt x="7220" y="17397"/>
                  </a:cubicBezTo>
                  <a:cubicBezTo>
                    <a:pt x="5805" y="16226"/>
                    <a:pt x="4495" y="14865"/>
                    <a:pt x="3384" y="13393"/>
                  </a:cubicBezTo>
                  <a:cubicBezTo>
                    <a:pt x="2273" y="11921"/>
                    <a:pt x="1373" y="10349"/>
                    <a:pt x="773" y="8763"/>
                  </a:cubicBezTo>
                  <a:cubicBezTo>
                    <a:pt x="178" y="7195"/>
                    <a:pt x="-59" y="5774"/>
                    <a:pt x="13" y="4557"/>
                  </a:cubicBezTo>
                  <a:cubicBezTo>
                    <a:pt x="85" y="3362"/>
                    <a:pt x="452" y="2364"/>
                    <a:pt x="1077" y="1613"/>
                  </a:cubicBezTo>
                  <a:cubicBezTo>
                    <a:pt x="1686" y="877"/>
                    <a:pt x="2535" y="379"/>
                    <a:pt x="3583" y="147"/>
                  </a:cubicBezTo>
                  <a:cubicBezTo>
                    <a:pt x="4596" y="-81"/>
                    <a:pt x="5809" y="-48"/>
                    <a:pt x="7165" y="276"/>
                  </a:cubicBezTo>
                  <a:close/>
                </a:path>
              </a:pathLst>
            </a:custGeom>
            <a:gradFill flip="none" rotWithShape="1">
              <a:gsLst>
                <a:gs pos="0">
                  <a:srgbClr val="B3B3B3"/>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4" name="Shape">
              <a:extLst>
                <a:ext uri="{FF2B5EF4-FFF2-40B4-BE49-F238E27FC236}">
                  <a16:creationId xmlns:a16="http://schemas.microsoft.com/office/drawing/2014/main" id="{4F99B205-0691-4C55-82CC-77078AE175BA}"/>
                </a:ext>
              </a:extLst>
            </p:cNvPr>
            <p:cNvSpPr/>
            <p:nvPr/>
          </p:nvSpPr>
          <p:spPr>
            <a:xfrm>
              <a:off x="753790" y="2749863"/>
              <a:ext cx="1729091" cy="2372226"/>
            </a:xfrm>
            <a:custGeom>
              <a:avLst/>
              <a:gdLst/>
              <a:ahLst/>
              <a:cxnLst>
                <a:cxn ang="0">
                  <a:pos x="wd2" y="hd2"/>
                </a:cxn>
                <a:cxn ang="5400000">
                  <a:pos x="wd2" y="hd2"/>
                </a:cxn>
                <a:cxn ang="10800000">
                  <a:pos x="wd2" y="hd2"/>
                </a:cxn>
                <a:cxn ang="16200000">
                  <a:pos x="wd2" y="hd2"/>
                </a:cxn>
              </a:cxnLst>
              <a:rect l="0" t="0" r="r" b="b"/>
              <a:pathLst>
                <a:path w="21600" h="21600" extrusionOk="0">
                  <a:moveTo>
                    <a:pt x="21077" y="19856"/>
                  </a:moveTo>
                  <a:cubicBezTo>
                    <a:pt x="21066" y="19859"/>
                    <a:pt x="21058" y="19862"/>
                    <a:pt x="21046" y="19862"/>
                  </a:cubicBezTo>
                  <a:cubicBezTo>
                    <a:pt x="20869" y="19899"/>
                    <a:pt x="20685" y="19931"/>
                    <a:pt x="20496" y="19951"/>
                  </a:cubicBezTo>
                  <a:cubicBezTo>
                    <a:pt x="20492" y="19951"/>
                    <a:pt x="20488" y="19951"/>
                    <a:pt x="20484" y="19953"/>
                  </a:cubicBezTo>
                  <a:cubicBezTo>
                    <a:pt x="20300" y="19973"/>
                    <a:pt x="20111" y="19985"/>
                    <a:pt x="19915" y="19988"/>
                  </a:cubicBezTo>
                  <a:cubicBezTo>
                    <a:pt x="19891" y="19988"/>
                    <a:pt x="19871" y="19991"/>
                    <a:pt x="19848" y="19991"/>
                  </a:cubicBezTo>
                  <a:cubicBezTo>
                    <a:pt x="19640" y="19994"/>
                    <a:pt x="19427" y="19988"/>
                    <a:pt x="19207" y="19971"/>
                  </a:cubicBezTo>
                  <a:cubicBezTo>
                    <a:pt x="19058" y="19959"/>
                    <a:pt x="18905" y="19942"/>
                    <a:pt x="18752" y="19922"/>
                  </a:cubicBezTo>
                  <a:cubicBezTo>
                    <a:pt x="18740" y="19922"/>
                    <a:pt x="18732" y="19919"/>
                    <a:pt x="18720" y="19919"/>
                  </a:cubicBezTo>
                  <a:cubicBezTo>
                    <a:pt x="18575" y="19899"/>
                    <a:pt x="18426" y="19876"/>
                    <a:pt x="18276" y="19847"/>
                  </a:cubicBezTo>
                  <a:cubicBezTo>
                    <a:pt x="18261" y="19845"/>
                    <a:pt x="18241" y="19842"/>
                    <a:pt x="18225" y="19839"/>
                  </a:cubicBezTo>
                  <a:cubicBezTo>
                    <a:pt x="18084" y="19813"/>
                    <a:pt x="17942" y="19782"/>
                    <a:pt x="17797" y="19747"/>
                  </a:cubicBezTo>
                  <a:cubicBezTo>
                    <a:pt x="17766" y="19739"/>
                    <a:pt x="17730" y="19730"/>
                    <a:pt x="17699" y="19724"/>
                  </a:cubicBezTo>
                  <a:cubicBezTo>
                    <a:pt x="17553" y="19690"/>
                    <a:pt x="17412" y="19650"/>
                    <a:pt x="17267" y="19610"/>
                  </a:cubicBezTo>
                  <a:cubicBezTo>
                    <a:pt x="17251" y="19604"/>
                    <a:pt x="17235" y="19601"/>
                    <a:pt x="17223" y="19595"/>
                  </a:cubicBezTo>
                  <a:cubicBezTo>
                    <a:pt x="17086" y="19555"/>
                    <a:pt x="16952" y="19512"/>
                    <a:pt x="16815" y="19467"/>
                  </a:cubicBezTo>
                  <a:cubicBezTo>
                    <a:pt x="16783" y="19455"/>
                    <a:pt x="16752" y="19447"/>
                    <a:pt x="16721" y="19435"/>
                  </a:cubicBezTo>
                  <a:cubicBezTo>
                    <a:pt x="16575" y="19386"/>
                    <a:pt x="16430" y="19332"/>
                    <a:pt x="16284" y="19278"/>
                  </a:cubicBezTo>
                  <a:cubicBezTo>
                    <a:pt x="16253" y="19266"/>
                    <a:pt x="16222" y="19255"/>
                    <a:pt x="16194" y="19240"/>
                  </a:cubicBezTo>
                  <a:cubicBezTo>
                    <a:pt x="16057" y="19186"/>
                    <a:pt x="15919" y="19132"/>
                    <a:pt x="15782" y="19071"/>
                  </a:cubicBezTo>
                  <a:cubicBezTo>
                    <a:pt x="15762" y="19063"/>
                    <a:pt x="15746" y="19057"/>
                    <a:pt x="15727" y="19049"/>
                  </a:cubicBezTo>
                  <a:cubicBezTo>
                    <a:pt x="15577" y="18983"/>
                    <a:pt x="15428" y="18914"/>
                    <a:pt x="15279" y="18842"/>
                  </a:cubicBezTo>
                  <a:cubicBezTo>
                    <a:pt x="15243" y="18825"/>
                    <a:pt x="15204" y="18808"/>
                    <a:pt x="15169" y="18791"/>
                  </a:cubicBezTo>
                  <a:cubicBezTo>
                    <a:pt x="15031" y="18725"/>
                    <a:pt x="14894" y="18656"/>
                    <a:pt x="14756" y="18585"/>
                  </a:cubicBezTo>
                  <a:cubicBezTo>
                    <a:pt x="14737" y="18576"/>
                    <a:pt x="14717" y="18565"/>
                    <a:pt x="14701" y="18556"/>
                  </a:cubicBezTo>
                  <a:cubicBezTo>
                    <a:pt x="14552" y="18479"/>
                    <a:pt x="14403" y="18396"/>
                    <a:pt x="14253" y="18313"/>
                  </a:cubicBezTo>
                  <a:cubicBezTo>
                    <a:pt x="14202" y="18284"/>
                    <a:pt x="14147" y="18253"/>
                    <a:pt x="14096" y="18221"/>
                  </a:cubicBezTo>
                  <a:cubicBezTo>
                    <a:pt x="13990" y="18158"/>
                    <a:pt x="13880" y="18095"/>
                    <a:pt x="13774" y="18029"/>
                  </a:cubicBezTo>
                  <a:cubicBezTo>
                    <a:pt x="13719" y="17998"/>
                    <a:pt x="13668" y="17963"/>
                    <a:pt x="13613" y="17932"/>
                  </a:cubicBezTo>
                  <a:cubicBezTo>
                    <a:pt x="13495" y="17857"/>
                    <a:pt x="13373" y="17780"/>
                    <a:pt x="13255" y="17703"/>
                  </a:cubicBezTo>
                  <a:cubicBezTo>
                    <a:pt x="13216" y="17677"/>
                    <a:pt x="13181" y="17654"/>
                    <a:pt x="13141" y="17631"/>
                  </a:cubicBezTo>
                  <a:cubicBezTo>
                    <a:pt x="12992" y="17531"/>
                    <a:pt x="12839" y="17428"/>
                    <a:pt x="12690" y="17325"/>
                  </a:cubicBezTo>
                  <a:cubicBezTo>
                    <a:pt x="12493" y="17187"/>
                    <a:pt x="12301" y="17047"/>
                    <a:pt x="12108" y="16904"/>
                  </a:cubicBezTo>
                  <a:cubicBezTo>
                    <a:pt x="12065" y="16869"/>
                    <a:pt x="12022" y="16835"/>
                    <a:pt x="11975" y="16801"/>
                  </a:cubicBezTo>
                  <a:cubicBezTo>
                    <a:pt x="11825" y="16686"/>
                    <a:pt x="11680" y="16572"/>
                    <a:pt x="11535" y="16454"/>
                  </a:cubicBezTo>
                  <a:cubicBezTo>
                    <a:pt x="11472" y="16403"/>
                    <a:pt x="11405" y="16348"/>
                    <a:pt x="11342" y="16297"/>
                  </a:cubicBezTo>
                  <a:cubicBezTo>
                    <a:pt x="11212" y="16191"/>
                    <a:pt x="11087" y="16082"/>
                    <a:pt x="10961" y="15973"/>
                  </a:cubicBezTo>
                  <a:cubicBezTo>
                    <a:pt x="10898" y="15919"/>
                    <a:pt x="10831" y="15861"/>
                    <a:pt x="10769" y="15804"/>
                  </a:cubicBezTo>
                  <a:cubicBezTo>
                    <a:pt x="10627" y="15678"/>
                    <a:pt x="10490" y="15552"/>
                    <a:pt x="10352" y="15423"/>
                  </a:cubicBezTo>
                  <a:cubicBezTo>
                    <a:pt x="10309" y="15383"/>
                    <a:pt x="10266" y="15346"/>
                    <a:pt x="10226" y="15306"/>
                  </a:cubicBezTo>
                  <a:cubicBezTo>
                    <a:pt x="10006" y="15097"/>
                    <a:pt x="9786" y="14879"/>
                    <a:pt x="9574" y="14659"/>
                  </a:cubicBezTo>
                  <a:cubicBezTo>
                    <a:pt x="9527" y="14610"/>
                    <a:pt x="9484" y="14564"/>
                    <a:pt x="9437" y="14516"/>
                  </a:cubicBezTo>
                  <a:cubicBezTo>
                    <a:pt x="9221" y="14292"/>
                    <a:pt x="9012" y="14063"/>
                    <a:pt x="8804" y="13831"/>
                  </a:cubicBezTo>
                  <a:cubicBezTo>
                    <a:pt x="8792" y="13817"/>
                    <a:pt x="8777" y="13800"/>
                    <a:pt x="8765" y="13785"/>
                  </a:cubicBezTo>
                  <a:cubicBezTo>
                    <a:pt x="8568" y="13562"/>
                    <a:pt x="8380" y="13336"/>
                    <a:pt x="8195" y="13104"/>
                  </a:cubicBezTo>
                  <a:cubicBezTo>
                    <a:pt x="8156" y="13055"/>
                    <a:pt x="8117" y="13006"/>
                    <a:pt x="8077" y="12958"/>
                  </a:cubicBezTo>
                  <a:cubicBezTo>
                    <a:pt x="7889" y="12720"/>
                    <a:pt x="7704" y="12480"/>
                    <a:pt x="7527" y="12233"/>
                  </a:cubicBezTo>
                  <a:cubicBezTo>
                    <a:pt x="7480" y="12170"/>
                    <a:pt x="7437" y="12107"/>
                    <a:pt x="7390" y="12041"/>
                  </a:cubicBezTo>
                  <a:cubicBezTo>
                    <a:pt x="7296" y="11913"/>
                    <a:pt x="7205" y="11781"/>
                    <a:pt x="7115" y="11649"/>
                  </a:cubicBezTo>
                  <a:cubicBezTo>
                    <a:pt x="7064" y="11575"/>
                    <a:pt x="7017" y="11500"/>
                    <a:pt x="6966" y="11429"/>
                  </a:cubicBezTo>
                  <a:cubicBezTo>
                    <a:pt x="6879" y="11297"/>
                    <a:pt x="6797" y="11165"/>
                    <a:pt x="6714" y="11033"/>
                  </a:cubicBezTo>
                  <a:cubicBezTo>
                    <a:pt x="6671" y="10962"/>
                    <a:pt x="6624" y="10890"/>
                    <a:pt x="6581" y="10819"/>
                  </a:cubicBezTo>
                  <a:cubicBezTo>
                    <a:pt x="6490" y="10673"/>
                    <a:pt x="6404" y="10524"/>
                    <a:pt x="6321" y="10375"/>
                  </a:cubicBezTo>
                  <a:cubicBezTo>
                    <a:pt x="6290" y="10318"/>
                    <a:pt x="6254" y="10263"/>
                    <a:pt x="6223" y="10206"/>
                  </a:cubicBezTo>
                  <a:cubicBezTo>
                    <a:pt x="6109" y="10000"/>
                    <a:pt x="5999" y="9793"/>
                    <a:pt x="5893" y="9584"/>
                  </a:cubicBezTo>
                  <a:cubicBezTo>
                    <a:pt x="5811" y="9421"/>
                    <a:pt x="5732" y="9255"/>
                    <a:pt x="5653" y="9092"/>
                  </a:cubicBezTo>
                  <a:cubicBezTo>
                    <a:pt x="5630" y="9043"/>
                    <a:pt x="5610" y="8995"/>
                    <a:pt x="5587" y="8943"/>
                  </a:cubicBezTo>
                  <a:cubicBezTo>
                    <a:pt x="5532" y="8817"/>
                    <a:pt x="5477" y="8694"/>
                    <a:pt x="5422" y="8568"/>
                  </a:cubicBezTo>
                  <a:cubicBezTo>
                    <a:pt x="5402" y="8516"/>
                    <a:pt x="5378" y="8468"/>
                    <a:pt x="5359" y="8416"/>
                  </a:cubicBezTo>
                  <a:cubicBezTo>
                    <a:pt x="5288" y="8247"/>
                    <a:pt x="5221" y="8078"/>
                    <a:pt x="5158" y="7909"/>
                  </a:cubicBezTo>
                  <a:cubicBezTo>
                    <a:pt x="5068" y="7663"/>
                    <a:pt x="4986" y="7417"/>
                    <a:pt x="4911" y="7179"/>
                  </a:cubicBezTo>
                  <a:cubicBezTo>
                    <a:pt x="4911" y="7176"/>
                    <a:pt x="4911" y="7173"/>
                    <a:pt x="4907" y="7170"/>
                  </a:cubicBezTo>
                  <a:cubicBezTo>
                    <a:pt x="4832" y="6933"/>
                    <a:pt x="4769" y="6698"/>
                    <a:pt x="4714" y="6466"/>
                  </a:cubicBezTo>
                  <a:cubicBezTo>
                    <a:pt x="4714" y="6460"/>
                    <a:pt x="4711" y="6452"/>
                    <a:pt x="4711" y="6446"/>
                  </a:cubicBezTo>
                  <a:cubicBezTo>
                    <a:pt x="4655" y="6225"/>
                    <a:pt x="4612" y="6008"/>
                    <a:pt x="4577" y="5796"/>
                  </a:cubicBezTo>
                  <a:cubicBezTo>
                    <a:pt x="4573" y="5779"/>
                    <a:pt x="4573" y="5762"/>
                    <a:pt x="4569" y="5741"/>
                  </a:cubicBezTo>
                  <a:cubicBezTo>
                    <a:pt x="4534" y="5541"/>
                    <a:pt x="4506" y="5341"/>
                    <a:pt x="4487" y="5149"/>
                  </a:cubicBezTo>
                  <a:cubicBezTo>
                    <a:pt x="4483" y="5126"/>
                    <a:pt x="4483" y="5103"/>
                    <a:pt x="4479" y="5080"/>
                  </a:cubicBezTo>
                  <a:cubicBezTo>
                    <a:pt x="4459" y="4894"/>
                    <a:pt x="4447" y="4711"/>
                    <a:pt x="4443" y="4530"/>
                  </a:cubicBezTo>
                  <a:cubicBezTo>
                    <a:pt x="4443" y="4507"/>
                    <a:pt x="4443" y="4484"/>
                    <a:pt x="4443" y="4461"/>
                  </a:cubicBezTo>
                  <a:cubicBezTo>
                    <a:pt x="4439" y="4284"/>
                    <a:pt x="4443" y="4112"/>
                    <a:pt x="4451" y="3946"/>
                  </a:cubicBezTo>
                  <a:cubicBezTo>
                    <a:pt x="4451" y="3920"/>
                    <a:pt x="4455" y="3897"/>
                    <a:pt x="4455" y="3872"/>
                  </a:cubicBezTo>
                  <a:cubicBezTo>
                    <a:pt x="4467" y="3705"/>
                    <a:pt x="4483" y="3542"/>
                    <a:pt x="4502" y="3382"/>
                  </a:cubicBezTo>
                  <a:cubicBezTo>
                    <a:pt x="4506" y="3359"/>
                    <a:pt x="4510" y="3333"/>
                    <a:pt x="4514" y="3310"/>
                  </a:cubicBezTo>
                  <a:cubicBezTo>
                    <a:pt x="4538" y="3156"/>
                    <a:pt x="4565" y="3007"/>
                    <a:pt x="4601" y="2861"/>
                  </a:cubicBezTo>
                  <a:cubicBezTo>
                    <a:pt x="4608" y="2829"/>
                    <a:pt x="4616" y="2795"/>
                    <a:pt x="4624" y="2763"/>
                  </a:cubicBezTo>
                  <a:cubicBezTo>
                    <a:pt x="4663" y="2617"/>
                    <a:pt x="4703" y="2471"/>
                    <a:pt x="4754" y="2334"/>
                  </a:cubicBezTo>
                  <a:cubicBezTo>
                    <a:pt x="4754" y="2334"/>
                    <a:pt x="4754" y="2331"/>
                    <a:pt x="4754" y="2331"/>
                  </a:cubicBezTo>
                  <a:cubicBezTo>
                    <a:pt x="4805" y="2193"/>
                    <a:pt x="4860" y="2059"/>
                    <a:pt x="4923" y="1930"/>
                  </a:cubicBezTo>
                  <a:cubicBezTo>
                    <a:pt x="4934" y="1901"/>
                    <a:pt x="4950" y="1873"/>
                    <a:pt x="4962" y="1847"/>
                  </a:cubicBezTo>
                  <a:cubicBezTo>
                    <a:pt x="5025" y="1718"/>
                    <a:pt x="5096" y="1592"/>
                    <a:pt x="5170" y="1475"/>
                  </a:cubicBezTo>
                  <a:cubicBezTo>
                    <a:pt x="5174" y="1466"/>
                    <a:pt x="5182" y="1460"/>
                    <a:pt x="5186" y="1452"/>
                  </a:cubicBezTo>
                  <a:cubicBezTo>
                    <a:pt x="5257" y="1343"/>
                    <a:pt x="5331" y="1240"/>
                    <a:pt x="5410" y="1137"/>
                  </a:cubicBezTo>
                  <a:cubicBezTo>
                    <a:pt x="5433" y="1105"/>
                    <a:pt x="5457" y="1077"/>
                    <a:pt x="5484" y="1048"/>
                  </a:cubicBezTo>
                  <a:cubicBezTo>
                    <a:pt x="5555" y="965"/>
                    <a:pt x="5626" y="888"/>
                    <a:pt x="5701" y="810"/>
                  </a:cubicBezTo>
                  <a:cubicBezTo>
                    <a:pt x="5720" y="790"/>
                    <a:pt x="5740" y="767"/>
                    <a:pt x="5763" y="747"/>
                  </a:cubicBezTo>
                  <a:cubicBezTo>
                    <a:pt x="5858" y="656"/>
                    <a:pt x="5960" y="567"/>
                    <a:pt x="6066" y="487"/>
                  </a:cubicBezTo>
                  <a:cubicBezTo>
                    <a:pt x="6089" y="467"/>
                    <a:pt x="6117" y="450"/>
                    <a:pt x="6141" y="432"/>
                  </a:cubicBezTo>
                  <a:cubicBezTo>
                    <a:pt x="6227" y="369"/>
                    <a:pt x="6313" y="309"/>
                    <a:pt x="6408" y="252"/>
                  </a:cubicBezTo>
                  <a:cubicBezTo>
                    <a:pt x="6439" y="232"/>
                    <a:pt x="6471" y="212"/>
                    <a:pt x="6506" y="192"/>
                  </a:cubicBezTo>
                  <a:cubicBezTo>
                    <a:pt x="6624" y="123"/>
                    <a:pt x="6746" y="57"/>
                    <a:pt x="6871" y="0"/>
                  </a:cubicBezTo>
                  <a:lnTo>
                    <a:pt x="2620" y="1939"/>
                  </a:lnTo>
                  <a:cubicBezTo>
                    <a:pt x="2491" y="1999"/>
                    <a:pt x="2365" y="2065"/>
                    <a:pt x="2243" y="2136"/>
                  </a:cubicBezTo>
                  <a:cubicBezTo>
                    <a:pt x="2208" y="2156"/>
                    <a:pt x="2177" y="2176"/>
                    <a:pt x="2141" y="2196"/>
                  </a:cubicBezTo>
                  <a:cubicBezTo>
                    <a:pt x="2102" y="2219"/>
                    <a:pt x="2063" y="2242"/>
                    <a:pt x="2023" y="2265"/>
                  </a:cubicBezTo>
                  <a:cubicBezTo>
                    <a:pt x="1968" y="2302"/>
                    <a:pt x="1917" y="2342"/>
                    <a:pt x="1862" y="2380"/>
                  </a:cubicBezTo>
                  <a:cubicBezTo>
                    <a:pt x="1835" y="2400"/>
                    <a:pt x="1807" y="2417"/>
                    <a:pt x="1784" y="2437"/>
                  </a:cubicBezTo>
                  <a:cubicBezTo>
                    <a:pt x="1685" y="2514"/>
                    <a:pt x="1587" y="2592"/>
                    <a:pt x="1493" y="2677"/>
                  </a:cubicBezTo>
                  <a:cubicBezTo>
                    <a:pt x="1485" y="2686"/>
                    <a:pt x="1477" y="2695"/>
                    <a:pt x="1465" y="2703"/>
                  </a:cubicBezTo>
                  <a:cubicBezTo>
                    <a:pt x="1442" y="2723"/>
                    <a:pt x="1422" y="2746"/>
                    <a:pt x="1399" y="2769"/>
                  </a:cubicBezTo>
                  <a:cubicBezTo>
                    <a:pt x="1320" y="2846"/>
                    <a:pt x="1241" y="2927"/>
                    <a:pt x="1171" y="3010"/>
                  </a:cubicBezTo>
                  <a:cubicBezTo>
                    <a:pt x="1155" y="3027"/>
                    <a:pt x="1139" y="3041"/>
                    <a:pt x="1124" y="3058"/>
                  </a:cubicBezTo>
                  <a:cubicBezTo>
                    <a:pt x="1112" y="3073"/>
                    <a:pt x="1104" y="3087"/>
                    <a:pt x="1092" y="3101"/>
                  </a:cubicBezTo>
                  <a:cubicBezTo>
                    <a:pt x="1073" y="3124"/>
                    <a:pt x="1053" y="3147"/>
                    <a:pt x="1033" y="3170"/>
                  </a:cubicBezTo>
                  <a:cubicBezTo>
                    <a:pt x="970" y="3250"/>
                    <a:pt x="911" y="3330"/>
                    <a:pt x="856" y="3416"/>
                  </a:cubicBezTo>
                  <a:cubicBezTo>
                    <a:pt x="853" y="3425"/>
                    <a:pt x="845" y="3433"/>
                    <a:pt x="841" y="3439"/>
                  </a:cubicBezTo>
                  <a:cubicBezTo>
                    <a:pt x="774" y="3537"/>
                    <a:pt x="715" y="3637"/>
                    <a:pt x="656" y="3740"/>
                  </a:cubicBezTo>
                  <a:cubicBezTo>
                    <a:pt x="644" y="3766"/>
                    <a:pt x="633" y="3791"/>
                    <a:pt x="617" y="3814"/>
                  </a:cubicBezTo>
                  <a:cubicBezTo>
                    <a:pt x="601" y="3843"/>
                    <a:pt x="589" y="3869"/>
                    <a:pt x="574" y="3897"/>
                  </a:cubicBezTo>
                  <a:cubicBezTo>
                    <a:pt x="554" y="3935"/>
                    <a:pt x="534" y="3972"/>
                    <a:pt x="515" y="4012"/>
                  </a:cubicBezTo>
                  <a:cubicBezTo>
                    <a:pt x="471" y="4106"/>
                    <a:pt x="428" y="4201"/>
                    <a:pt x="389" y="4298"/>
                  </a:cubicBezTo>
                  <a:cubicBezTo>
                    <a:pt x="389" y="4298"/>
                    <a:pt x="389" y="4298"/>
                    <a:pt x="389" y="4298"/>
                  </a:cubicBezTo>
                  <a:cubicBezTo>
                    <a:pt x="389" y="4301"/>
                    <a:pt x="389" y="4301"/>
                    <a:pt x="389" y="4304"/>
                  </a:cubicBezTo>
                  <a:cubicBezTo>
                    <a:pt x="350" y="4401"/>
                    <a:pt x="314" y="4499"/>
                    <a:pt x="283" y="4599"/>
                  </a:cubicBezTo>
                  <a:cubicBezTo>
                    <a:pt x="267" y="4642"/>
                    <a:pt x="259" y="4688"/>
                    <a:pt x="244" y="4731"/>
                  </a:cubicBezTo>
                  <a:cubicBezTo>
                    <a:pt x="240" y="4748"/>
                    <a:pt x="232" y="4765"/>
                    <a:pt x="224" y="4785"/>
                  </a:cubicBezTo>
                  <a:cubicBezTo>
                    <a:pt x="220" y="4799"/>
                    <a:pt x="216" y="4814"/>
                    <a:pt x="212" y="4828"/>
                  </a:cubicBezTo>
                  <a:cubicBezTo>
                    <a:pt x="204" y="4857"/>
                    <a:pt x="196" y="4885"/>
                    <a:pt x="189" y="4914"/>
                  </a:cubicBezTo>
                  <a:cubicBezTo>
                    <a:pt x="165" y="5003"/>
                    <a:pt x="145" y="5092"/>
                    <a:pt x="126" y="5183"/>
                  </a:cubicBezTo>
                  <a:cubicBezTo>
                    <a:pt x="118" y="5215"/>
                    <a:pt x="114" y="5246"/>
                    <a:pt x="110" y="5278"/>
                  </a:cubicBezTo>
                  <a:cubicBezTo>
                    <a:pt x="106" y="5301"/>
                    <a:pt x="102" y="5323"/>
                    <a:pt x="98" y="5349"/>
                  </a:cubicBezTo>
                  <a:cubicBezTo>
                    <a:pt x="90" y="5386"/>
                    <a:pt x="82" y="5424"/>
                    <a:pt x="79" y="5461"/>
                  </a:cubicBezTo>
                  <a:cubicBezTo>
                    <a:pt x="63" y="5555"/>
                    <a:pt x="51" y="5650"/>
                    <a:pt x="39" y="5747"/>
                  </a:cubicBezTo>
                  <a:cubicBezTo>
                    <a:pt x="35" y="5776"/>
                    <a:pt x="35" y="5805"/>
                    <a:pt x="31" y="5833"/>
                  </a:cubicBezTo>
                  <a:cubicBezTo>
                    <a:pt x="27" y="5859"/>
                    <a:pt x="27" y="5882"/>
                    <a:pt x="24" y="5908"/>
                  </a:cubicBezTo>
                  <a:cubicBezTo>
                    <a:pt x="20" y="5953"/>
                    <a:pt x="16" y="5996"/>
                    <a:pt x="12" y="6042"/>
                  </a:cubicBezTo>
                  <a:cubicBezTo>
                    <a:pt x="8" y="6134"/>
                    <a:pt x="4" y="6226"/>
                    <a:pt x="0" y="6320"/>
                  </a:cubicBezTo>
                  <a:cubicBezTo>
                    <a:pt x="0" y="6354"/>
                    <a:pt x="0" y="6389"/>
                    <a:pt x="0" y="6423"/>
                  </a:cubicBezTo>
                  <a:cubicBezTo>
                    <a:pt x="0" y="6446"/>
                    <a:pt x="0" y="6469"/>
                    <a:pt x="0" y="6489"/>
                  </a:cubicBezTo>
                  <a:cubicBezTo>
                    <a:pt x="0" y="6526"/>
                    <a:pt x="0" y="6563"/>
                    <a:pt x="0" y="6603"/>
                  </a:cubicBezTo>
                  <a:cubicBezTo>
                    <a:pt x="0" y="6698"/>
                    <a:pt x="4" y="6795"/>
                    <a:pt x="8" y="6893"/>
                  </a:cubicBezTo>
                  <a:cubicBezTo>
                    <a:pt x="12" y="6939"/>
                    <a:pt x="16" y="6987"/>
                    <a:pt x="16" y="7033"/>
                  </a:cubicBezTo>
                  <a:cubicBezTo>
                    <a:pt x="16" y="7044"/>
                    <a:pt x="16" y="7056"/>
                    <a:pt x="16" y="7070"/>
                  </a:cubicBezTo>
                  <a:cubicBezTo>
                    <a:pt x="16" y="7082"/>
                    <a:pt x="20" y="7090"/>
                    <a:pt x="20" y="7102"/>
                  </a:cubicBezTo>
                  <a:cubicBezTo>
                    <a:pt x="24" y="7130"/>
                    <a:pt x="24" y="7159"/>
                    <a:pt x="27" y="7191"/>
                  </a:cubicBezTo>
                  <a:cubicBezTo>
                    <a:pt x="35" y="7288"/>
                    <a:pt x="47" y="7388"/>
                    <a:pt x="59" y="7488"/>
                  </a:cubicBezTo>
                  <a:cubicBezTo>
                    <a:pt x="67" y="7554"/>
                    <a:pt x="79" y="7623"/>
                    <a:pt x="86" y="7689"/>
                  </a:cubicBezTo>
                  <a:cubicBezTo>
                    <a:pt x="90" y="7706"/>
                    <a:pt x="90" y="7723"/>
                    <a:pt x="94" y="7743"/>
                  </a:cubicBezTo>
                  <a:cubicBezTo>
                    <a:pt x="98" y="7760"/>
                    <a:pt x="98" y="7778"/>
                    <a:pt x="102" y="7792"/>
                  </a:cubicBezTo>
                  <a:cubicBezTo>
                    <a:pt x="118" y="7895"/>
                    <a:pt x="137" y="7998"/>
                    <a:pt x="157" y="8101"/>
                  </a:cubicBezTo>
                  <a:cubicBezTo>
                    <a:pt x="173" y="8196"/>
                    <a:pt x="192" y="8290"/>
                    <a:pt x="216" y="8385"/>
                  </a:cubicBezTo>
                  <a:cubicBezTo>
                    <a:pt x="216" y="8393"/>
                    <a:pt x="220" y="8399"/>
                    <a:pt x="220" y="8408"/>
                  </a:cubicBezTo>
                  <a:cubicBezTo>
                    <a:pt x="220" y="8410"/>
                    <a:pt x="220" y="8416"/>
                    <a:pt x="224" y="8419"/>
                  </a:cubicBezTo>
                  <a:cubicBezTo>
                    <a:pt x="248" y="8531"/>
                    <a:pt x="275" y="8642"/>
                    <a:pt x="303" y="8757"/>
                  </a:cubicBezTo>
                  <a:cubicBezTo>
                    <a:pt x="330" y="8871"/>
                    <a:pt x="361" y="8983"/>
                    <a:pt x="393" y="9101"/>
                  </a:cubicBezTo>
                  <a:cubicBezTo>
                    <a:pt x="393" y="9101"/>
                    <a:pt x="393" y="9103"/>
                    <a:pt x="393" y="9103"/>
                  </a:cubicBezTo>
                  <a:cubicBezTo>
                    <a:pt x="393" y="9106"/>
                    <a:pt x="393" y="9109"/>
                    <a:pt x="397" y="9112"/>
                  </a:cubicBezTo>
                  <a:cubicBezTo>
                    <a:pt x="428" y="9224"/>
                    <a:pt x="464" y="9335"/>
                    <a:pt x="499" y="9450"/>
                  </a:cubicBezTo>
                  <a:cubicBezTo>
                    <a:pt x="534" y="9567"/>
                    <a:pt x="574" y="9685"/>
                    <a:pt x="617" y="9805"/>
                  </a:cubicBezTo>
                  <a:cubicBezTo>
                    <a:pt x="617" y="9808"/>
                    <a:pt x="617" y="9811"/>
                    <a:pt x="621" y="9814"/>
                  </a:cubicBezTo>
                  <a:cubicBezTo>
                    <a:pt x="621" y="9816"/>
                    <a:pt x="621" y="9819"/>
                    <a:pt x="625" y="9822"/>
                  </a:cubicBezTo>
                  <a:cubicBezTo>
                    <a:pt x="625" y="9825"/>
                    <a:pt x="625" y="9828"/>
                    <a:pt x="629" y="9831"/>
                  </a:cubicBezTo>
                  <a:cubicBezTo>
                    <a:pt x="629" y="9834"/>
                    <a:pt x="629" y="9836"/>
                    <a:pt x="633" y="9839"/>
                  </a:cubicBezTo>
                  <a:cubicBezTo>
                    <a:pt x="680" y="9977"/>
                    <a:pt x="731" y="10114"/>
                    <a:pt x="786" y="10252"/>
                  </a:cubicBezTo>
                  <a:cubicBezTo>
                    <a:pt x="798" y="10280"/>
                    <a:pt x="809" y="10309"/>
                    <a:pt x="821" y="10340"/>
                  </a:cubicBezTo>
                  <a:cubicBezTo>
                    <a:pt x="841" y="10389"/>
                    <a:pt x="860" y="10441"/>
                    <a:pt x="880" y="10489"/>
                  </a:cubicBezTo>
                  <a:cubicBezTo>
                    <a:pt x="904" y="10547"/>
                    <a:pt x="927" y="10607"/>
                    <a:pt x="951" y="10664"/>
                  </a:cubicBezTo>
                  <a:cubicBezTo>
                    <a:pt x="978" y="10730"/>
                    <a:pt x="1010" y="10796"/>
                    <a:pt x="1037" y="10859"/>
                  </a:cubicBezTo>
                  <a:cubicBezTo>
                    <a:pt x="1057" y="10907"/>
                    <a:pt x="1080" y="10953"/>
                    <a:pt x="1100" y="11002"/>
                  </a:cubicBezTo>
                  <a:cubicBezTo>
                    <a:pt x="1112" y="11025"/>
                    <a:pt x="1120" y="11048"/>
                    <a:pt x="1131" y="11074"/>
                  </a:cubicBezTo>
                  <a:cubicBezTo>
                    <a:pt x="1194" y="11211"/>
                    <a:pt x="1257" y="11346"/>
                    <a:pt x="1324" y="11483"/>
                  </a:cubicBezTo>
                  <a:cubicBezTo>
                    <a:pt x="1324" y="11486"/>
                    <a:pt x="1328" y="11489"/>
                    <a:pt x="1328" y="11492"/>
                  </a:cubicBezTo>
                  <a:cubicBezTo>
                    <a:pt x="1430" y="11695"/>
                    <a:pt x="1536" y="11898"/>
                    <a:pt x="1646" y="12102"/>
                  </a:cubicBezTo>
                  <a:cubicBezTo>
                    <a:pt x="1654" y="12113"/>
                    <a:pt x="1658" y="12125"/>
                    <a:pt x="1666" y="12136"/>
                  </a:cubicBezTo>
                  <a:cubicBezTo>
                    <a:pt x="1689" y="12179"/>
                    <a:pt x="1717" y="12222"/>
                    <a:pt x="1740" y="12268"/>
                  </a:cubicBezTo>
                  <a:cubicBezTo>
                    <a:pt x="1823" y="12414"/>
                    <a:pt x="1905" y="12560"/>
                    <a:pt x="1992" y="12703"/>
                  </a:cubicBezTo>
                  <a:cubicBezTo>
                    <a:pt x="2008" y="12729"/>
                    <a:pt x="2023" y="12755"/>
                    <a:pt x="2039" y="12783"/>
                  </a:cubicBezTo>
                  <a:cubicBezTo>
                    <a:pt x="2067" y="12829"/>
                    <a:pt x="2094" y="12872"/>
                    <a:pt x="2122" y="12915"/>
                  </a:cubicBezTo>
                  <a:cubicBezTo>
                    <a:pt x="2200" y="13044"/>
                    <a:pt x="2283" y="13173"/>
                    <a:pt x="2365" y="13301"/>
                  </a:cubicBezTo>
                  <a:cubicBezTo>
                    <a:pt x="2389" y="13342"/>
                    <a:pt x="2412" y="13379"/>
                    <a:pt x="2440" y="13419"/>
                  </a:cubicBezTo>
                  <a:cubicBezTo>
                    <a:pt x="2463" y="13453"/>
                    <a:pt x="2487" y="13485"/>
                    <a:pt x="2510" y="13519"/>
                  </a:cubicBezTo>
                  <a:cubicBezTo>
                    <a:pt x="2597" y="13648"/>
                    <a:pt x="2687" y="13777"/>
                    <a:pt x="2778" y="13903"/>
                  </a:cubicBezTo>
                  <a:cubicBezTo>
                    <a:pt x="2809" y="13949"/>
                    <a:pt x="2840" y="13997"/>
                    <a:pt x="2876" y="14043"/>
                  </a:cubicBezTo>
                  <a:cubicBezTo>
                    <a:pt x="2888" y="14060"/>
                    <a:pt x="2899" y="14075"/>
                    <a:pt x="2911" y="14092"/>
                  </a:cubicBezTo>
                  <a:cubicBezTo>
                    <a:pt x="2931" y="14120"/>
                    <a:pt x="2950" y="14149"/>
                    <a:pt x="2974" y="14178"/>
                  </a:cubicBezTo>
                  <a:cubicBezTo>
                    <a:pt x="3127" y="14387"/>
                    <a:pt x="3288" y="14596"/>
                    <a:pt x="3453" y="14799"/>
                  </a:cubicBezTo>
                  <a:cubicBezTo>
                    <a:pt x="3469" y="14819"/>
                    <a:pt x="3481" y="14839"/>
                    <a:pt x="3497" y="14856"/>
                  </a:cubicBezTo>
                  <a:cubicBezTo>
                    <a:pt x="3520" y="14885"/>
                    <a:pt x="3544" y="14914"/>
                    <a:pt x="3567" y="14942"/>
                  </a:cubicBezTo>
                  <a:cubicBezTo>
                    <a:pt x="3752" y="15168"/>
                    <a:pt x="3937" y="15389"/>
                    <a:pt x="4129" y="15609"/>
                  </a:cubicBezTo>
                  <a:cubicBezTo>
                    <a:pt x="4141" y="15621"/>
                    <a:pt x="4149" y="15632"/>
                    <a:pt x="4157" y="15644"/>
                  </a:cubicBezTo>
                  <a:cubicBezTo>
                    <a:pt x="4161" y="15647"/>
                    <a:pt x="4164" y="15650"/>
                    <a:pt x="4164" y="15652"/>
                  </a:cubicBezTo>
                  <a:cubicBezTo>
                    <a:pt x="4369" y="15882"/>
                    <a:pt x="4577" y="16102"/>
                    <a:pt x="4789" y="16323"/>
                  </a:cubicBezTo>
                  <a:cubicBezTo>
                    <a:pt x="4813" y="16345"/>
                    <a:pt x="4836" y="16371"/>
                    <a:pt x="4860" y="16397"/>
                  </a:cubicBezTo>
                  <a:cubicBezTo>
                    <a:pt x="4879" y="16420"/>
                    <a:pt x="4903" y="16440"/>
                    <a:pt x="4927" y="16463"/>
                  </a:cubicBezTo>
                  <a:cubicBezTo>
                    <a:pt x="5139" y="16678"/>
                    <a:pt x="5355" y="16890"/>
                    <a:pt x="5575" y="17093"/>
                  </a:cubicBezTo>
                  <a:cubicBezTo>
                    <a:pt x="5583" y="17099"/>
                    <a:pt x="5591" y="17107"/>
                    <a:pt x="5598" y="17113"/>
                  </a:cubicBezTo>
                  <a:cubicBezTo>
                    <a:pt x="5634" y="17144"/>
                    <a:pt x="5669" y="17176"/>
                    <a:pt x="5704" y="17207"/>
                  </a:cubicBezTo>
                  <a:cubicBezTo>
                    <a:pt x="5842" y="17333"/>
                    <a:pt x="5979" y="17456"/>
                    <a:pt x="6121" y="17580"/>
                  </a:cubicBezTo>
                  <a:cubicBezTo>
                    <a:pt x="6144" y="17603"/>
                    <a:pt x="6168" y="17625"/>
                    <a:pt x="6196" y="17645"/>
                  </a:cubicBezTo>
                  <a:cubicBezTo>
                    <a:pt x="6235" y="17677"/>
                    <a:pt x="6274" y="17708"/>
                    <a:pt x="6309" y="17740"/>
                  </a:cubicBezTo>
                  <a:cubicBezTo>
                    <a:pt x="6372" y="17794"/>
                    <a:pt x="6435" y="17849"/>
                    <a:pt x="6498" y="17903"/>
                  </a:cubicBezTo>
                  <a:cubicBezTo>
                    <a:pt x="6561" y="17955"/>
                    <a:pt x="6624" y="18006"/>
                    <a:pt x="6691" y="18058"/>
                  </a:cubicBezTo>
                  <a:cubicBezTo>
                    <a:pt x="6730" y="18089"/>
                    <a:pt x="6765" y="18121"/>
                    <a:pt x="6805" y="18152"/>
                  </a:cubicBezTo>
                  <a:cubicBezTo>
                    <a:pt x="6832" y="18172"/>
                    <a:pt x="6856" y="18192"/>
                    <a:pt x="6883" y="18212"/>
                  </a:cubicBezTo>
                  <a:cubicBezTo>
                    <a:pt x="7028" y="18327"/>
                    <a:pt x="7174" y="18439"/>
                    <a:pt x="7319" y="18547"/>
                  </a:cubicBezTo>
                  <a:cubicBezTo>
                    <a:pt x="7355" y="18573"/>
                    <a:pt x="7390" y="18602"/>
                    <a:pt x="7425" y="18628"/>
                  </a:cubicBezTo>
                  <a:cubicBezTo>
                    <a:pt x="7433" y="18633"/>
                    <a:pt x="7445" y="18639"/>
                    <a:pt x="7453" y="18648"/>
                  </a:cubicBezTo>
                  <a:cubicBezTo>
                    <a:pt x="7645" y="18788"/>
                    <a:pt x="7838" y="18925"/>
                    <a:pt x="8030" y="19057"/>
                  </a:cubicBezTo>
                  <a:cubicBezTo>
                    <a:pt x="8038" y="19063"/>
                    <a:pt x="8046" y="19069"/>
                    <a:pt x="8054" y="19074"/>
                  </a:cubicBezTo>
                  <a:cubicBezTo>
                    <a:pt x="8187" y="19166"/>
                    <a:pt x="8321" y="19255"/>
                    <a:pt x="8458" y="19341"/>
                  </a:cubicBezTo>
                  <a:cubicBezTo>
                    <a:pt x="8466" y="19346"/>
                    <a:pt x="8474" y="19349"/>
                    <a:pt x="8482" y="19355"/>
                  </a:cubicBezTo>
                  <a:cubicBezTo>
                    <a:pt x="8521" y="19378"/>
                    <a:pt x="8557" y="19404"/>
                    <a:pt x="8596" y="19427"/>
                  </a:cubicBezTo>
                  <a:cubicBezTo>
                    <a:pt x="8686" y="19484"/>
                    <a:pt x="8773" y="19538"/>
                    <a:pt x="8863" y="19593"/>
                  </a:cubicBezTo>
                  <a:cubicBezTo>
                    <a:pt x="8891" y="19610"/>
                    <a:pt x="8922" y="19627"/>
                    <a:pt x="8954" y="19644"/>
                  </a:cubicBezTo>
                  <a:cubicBezTo>
                    <a:pt x="9009" y="19676"/>
                    <a:pt x="9064" y="19707"/>
                    <a:pt x="9119" y="19739"/>
                  </a:cubicBezTo>
                  <a:cubicBezTo>
                    <a:pt x="9170" y="19770"/>
                    <a:pt x="9221" y="19802"/>
                    <a:pt x="9276" y="19830"/>
                  </a:cubicBezTo>
                  <a:cubicBezTo>
                    <a:pt x="9331" y="19862"/>
                    <a:pt x="9386" y="19891"/>
                    <a:pt x="9445" y="19922"/>
                  </a:cubicBezTo>
                  <a:cubicBezTo>
                    <a:pt x="9500" y="19951"/>
                    <a:pt x="9551" y="19982"/>
                    <a:pt x="9606" y="20011"/>
                  </a:cubicBezTo>
                  <a:cubicBezTo>
                    <a:pt x="9633" y="20025"/>
                    <a:pt x="9661" y="20042"/>
                    <a:pt x="9688" y="20057"/>
                  </a:cubicBezTo>
                  <a:cubicBezTo>
                    <a:pt x="9802" y="20117"/>
                    <a:pt x="9920" y="20177"/>
                    <a:pt x="10034" y="20237"/>
                  </a:cubicBezTo>
                  <a:cubicBezTo>
                    <a:pt x="10042" y="20240"/>
                    <a:pt x="10046" y="20243"/>
                    <a:pt x="10054" y="20246"/>
                  </a:cubicBezTo>
                  <a:cubicBezTo>
                    <a:pt x="10073" y="20254"/>
                    <a:pt x="10093" y="20266"/>
                    <a:pt x="10112" y="20274"/>
                  </a:cubicBezTo>
                  <a:cubicBezTo>
                    <a:pt x="10203" y="20317"/>
                    <a:pt x="10289" y="20363"/>
                    <a:pt x="10380" y="20406"/>
                  </a:cubicBezTo>
                  <a:cubicBezTo>
                    <a:pt x="10427" y="20429"/>
                    <a:pt x="10478" y="20452"/>
                    <a:pt x="10525" y="20475"/>
                  </a:cubicBezTo>
                  <a:cubicBezTo>
                    <a:pt x="10545" y="20483"/>
                    <a:pt x="10568" y="20495"/>
                    <a:pt x="10588" y="20506"/>
                  </a:cubicBezTo>
                  <a:cubicBezTo>
                    <a:pt x="10604" y="20515"/>
                    <a:pt x="10619" y="20521"/>
                    <a:pt x="10635" y="20526"/>
                  </a:cubicBezTo>
                  <a:cubicBezTo>
                    <a:pt x="10662" y="20541"/>
                    <a:pt x="10694" y="20552"/>
                    <a:pt x="10721" y="20566"/>
                  </a:cubicBezTo>
                  <a:cubicBezTo>
                    <a:pt x="10835" y="20618"/>
                    <a:pt x="10953" y="20667"/>
                    <a:pt x="11067" y="20715"/>
                  </a:cubicBezTo>
                  <a:cubicBezTo>
                    <a:pt x="11075" y="20718"/>
                    <a:pt x="11083" y="20721"/>
                    <a:pt x="11091" y="20724"/>
                  </a:cubicBezTo>
                  <a:cubicBezTo>
                    <a:pt x="11110" y="20732"/>
                    <a:pt x="11126" y="20738"/>
                    <a:pt x="11146" y="20744"/>
                  </a:cubicBezTo>
                  <a:cubicBezTo>
                    <a:pt x="11228" y="20778"/>
                    <a:pt x="11311" y="20810"/>
                    <a:pt x="11393" y="20841"/>
                  </a:cubicBezTo>
                  <a:cubicBezTo>
                    <a:pt x="11448" y="20864"/>
                    <a:pt x="11507" y="20884"/>
                    <a:pt x="11562" y="20904"/>
                  </a:cubicBezTo>
                  <a:cubicBezTo>
                    <a:pt x="11594" y="20916"/>
                    <a:pt x="11625" y="20927"/>
                    <a:pt x="11656" y="20939"/>
                  </a:cubicBezTo>
                  <a:cubicBezTo>
                    <a:pt x="11676" y="20944"/>
                    <a:pt x="11696" y="20953"/>
                    <a:pt x="11715" y="20961"/>
                  </a:cubicBezTo>
                  <a:cubicBezTo>
                    <a:pt x="11821" y="20999"/>
                    <a:pt x="11928" y="21036"/>
                    <a:pt x="12034" y="21070"/>
                  </a:cubicBezTo>
                  <a:cubicBezTo>
                    <a:pt x="12053" y="21076"/>
                    <a:pt x="12077" y="21082"/>
                    <a:pt x="12096" y="21090"/>
                  </a:cubicBezTo>
                  <a:cubicBezTo>
                    <a:pt x="12128" y="21102"/>
                    <a:pt x="12159" y="21110"/>
                    <a:pt x="12195" y="21122"/>
                  </a:cubicBezTo>
                  <a:cubicBezTo>
                    <a:pt x="12246" y="21139"/>
                    <a:pt x="12301" y="21156"/>
                    <a:pt x="12352" y="21170"/>
                  </a:cubicBezTo>
                  <a:cubicBezTo>
                    <a:pt x="12438" y="21196"/>
                    <a:pt x="12525" y="21219"/>
                    <a:pt x="12607" y="21242"/>
                  </a:cubicBezTo>
                  <a:cubicBezTo>
                    <a:pt x="12623" y="21245"/>
                    <a:pt x="12639" y="21251"/>
                    <a:pt x="12650" y="21254"/>
                  </a:cubicBezTo>
                  <a:cubicBezTo>
                    <a:pt x="12654" y="21254"/>
                    <a:pt x="12658" y="21256"/>
                    <a:pt x="12662" y="21256"/>
                  </a:cubicBezTo>
                  <a:cubicBezTo>
                    <a:pt x="12768" y="21285"/>
                    <a:pt x="12870" y="21311"/>
                    <a:pt x="12973" y="21334"/>
                  </a:cubicBezTo>
                  <a:cubicBezTo>
                    <a:pt x="13012" y="21342"/>
                    <a:pt x="13051" y="21351"/>
                    <a:pt x="13090" y="21360"/>
                  </a:cubicBezTo>
                  <a:cubicBezTo>
                    <a:pt x="13122" y="21368"/>
                    <a:pt x="13157" y="21374"/>
                    <a:pt x="13189" y="21382"/>
                  </a:cubicBezTo>
                  <a:cubicBezTo>
                    <a:pt x="13220" y="21388"/>
                    <a:pt x="13252" y="21397"/>
                    <a:pt x="13283" y="21402"/>
                  </a:cubicBezTo>
                  <a:cubicBezTo>
                    <a:pt x="13385" y="21422"/>
                    <a:pt x="13487" y="21443"/>
                    <a:pt x="13589" y="21460"/>
                  </a:cubicBezTo>
                  <a:cubicBezTo>
                    <a:pt x="13601" y="21463"/>
                    <a:pt x="13613" y="21463"/>
                    <a:pt x="13625" y="21465"/>
                  </a:cubicBezTo>
                  <a:cubicBezTo>
                    <a:pt x="13644" y="21468"/>
                    <a:pt x="13660" y="21471"/>
                    <a:pt x="13680" y="21474"/>
                  </a:cubicBezTo>
                  <a:cubicBezTo>
                    <a:pt x="13739" y="21483"/>
                    <a:pt x="13798" y="21494"/>
                    <a:pt x="13853" y="21503"/>
                  </a:cubicBezTo>
                  <a:cubicBezTo>
                    <a:pt x="13939" y="21514"/>
                    <a:pt x="14025" y="21526"/>
                    <a:pt x="14112" y="21537"/>
                  </a:cubicBezTo>
                  <a:cubicBezTo>
                    <a:pt x="14116" y="21537"/>
                    <a:pt x="14124" y="21537"/>
                    <a:pt x="14128" y="21540"/>
                  </a:cubicBezTo>
                  <a:cubicBezTo>
                    <a:pt x="14139" y="21540"/>
                    <a:pt x="14147" y="21543"/>
                    <a:pt x="14159" y="21543"/>
                  </a:cubicBezTo>
                  <a:cubicBezTo>
                    <a:pt x="14230" y="21551"/>
                    <a:pt x="14300" y="21557"/>
                    <a:pt x="14371" y="21566"/>
                  </a:cubicBezTo>
                  <a:cubicBezTo>
                    <a:pt x="14458" y="21574"/>
                    <a:pt x="14540" y="21580"/>
                    <a:pt x="14627" y="21586"/>
                  </a:cubicBezTo>
                  <a:cubicBezTo>
                    <a:pt x="14646" y="21586"/>
                    <a:pt x="14666" y="21589"/>
                    <a:pt x="14689" y="21589"/>
                  </a:cubicBezTo>
                  <a:cubicBezTo>
                    <a:pt x="14713" y="21589"/>
                    <a:pt x="14729" y="21591"/>
                    <a:pt x="14752" y="21591"/>
                  </a:cubicBezTo>
                  <a:cubicBezTo>
                    <a:pt x="14772" y="21591"/>
                    <a:pt x="14792" y="21594"/>
                    <a:pt x="14811" y="21594"/>
                  </a:cubicBezTo>
                  <a:cubicBezTo>
                    <a:pt x="14831" y="21594"/>
                    <a:pt x="14850" y="21594"/>
                    <a:pt x="14870" y="21597"/>
                  </a:cubicBezTo>
                  <a:cubicBezTo>
                    <a:pt x="14996" y="21600"/>
                    <a:pt x="15118" y="21600"/>
                    <a:pt x="15236" y="21600"/>
                  </a:cubicBezTo>
                  <a:cubicBezTo>
                    <a:pt x="15251" y="21600"/>
                    <a:pt x="15267" y="21597"/>
                    <a:pt x="15279" y="21597"/>
                  </a:cubicBezTo>
                  <a:cubicBezTo>
                    <a:pt x="15287" y="21597"/>
                    <a:pt x="15294" y="21597"/>
                    <a:pt x="15302" y="21597"/>
                  </a:cubicBezTo>
                  <a:cubicBezTo>
                    <a:pt x="15318" y="21597"/>
                    <a:pt x="15330" y="21594"/>
                    <a:pt x="15346" y="21594"/>
                  </a:cubicBezTo>
                  <a:cubicBezTo>
                    <a:pt x="15428" y="21591"/>
                    <a:pt x="15507" y="21589"/>
                    <a:pt x="15585" y="21583"/>
                  </a:cubicBezTo>
                  <a:cubicBezTo>
                    <a:pt x="15699" y="21574"/>
                    <a:pt x="15813" y="21566"/>
                    <a:pt x="15923" y="21551"/>
                  </a:cubicBezTo>
                  <a:cubicBezTo>
                    <a:pt x="15923" y="21551"/>
                    <a:pt x="15927" y="21551"/>
                    <a:pt x="15927" y="21551"/>
                  </a:cubicBezTo>
                  <a:cubicBezTo>
                    <a:pt x="15927" y="21551"/>
                    <a:pt x="15931" y="21551"/>
                    <a:pt x="15931" y="21551"/>
                  </a:cubicBezTo>
                  <a:cubicBezTo>
                    <a:pt x="15935" y="21551"/>
                    <a:pt x="15935" y="21551"/>
                    <a:pt x="15939" y="21548"/>
                  </a:cubicBezTo>
                  <a:cubicBezTo>
                    <a:pt x="16045" y="21534"/>
                    <a:pt x="16147" y="21520"/>
                    <a:pt x="16249" y="21503"/>
                  </a:cubicBezTo>
                  <a:cubicBezTo>
                    <a:pt x="16320" y="21491"/>
                    <a:pt x="16391" y="21477"/>
                    <a:pt x="16461" y="21463"/>
                  </a:cubicBezTo>
                  <a:cubicBezTo>
                    <a:pt x="16477" y="21460"/>
                    <a:pt x="16489" y="21457"/>
                    <a:pt x="16504" y="21451"/>
                  </a:cubicBezTo>
                  <a:cubicBezTo>
                    <a:pt x="16508" y="21451"/>
                    <a:pt x="16512" y="21451"/>
                    <a:pt x="16516" y="21448"/>
                  </a:cubicBezTo>
                  <a:cubicBezTo>
                    <a:pt x="16524" y="21445"/>
                    <a:pt x="16528" y="21445"/>
                    <a:pt x="16536" y="21442"/>
                  </a:cubicBezTo>
                  <a:cubicBezTo>
                    <a:pt x="16579" y="21431"/>
                    <a:pt x="16622" y="21422"/>
                    <a:pt x="16666" y="21411"/>
                  </a:cubicBezTo>
                  <a:cubicBezTo>
                    <a:pt x="16732" y="21394"/>
                    <a:pt x="16799" y="21377"/>
                    <a:pt x="16866" y="21357"/>
                  </a:cubicBezTo>
                  <a:cubicBezTo>
                    <a:pt x="16933" y="21337"/>
                    <a:pt x="16996" y="21316"/>
                    <a:pt x="17062" y="21294"/>
                  </a:cubicBezTo>
                  <a:cubicBezTo>
                    <a:pt x="18575" y="20778"/>
                    <a:pt x="20087" y="20260"/>
                    <a:pt x="21600" y="19744"/>
                  </a:cubicBezTo>
                  <a:cubicBezTo>
                    <a:pt x="21423" y="19770"/>
                    <a:pt x="21254" y="19816"/>
                    <a:pt x="21077" y="19856"/>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15" name="Shape">
              <a:extLst>
                <a:ext uri="{FF2B5EF4-FFF2-40B4-BE49-F238E27FC236}">
                  <a16:creationId xmlns:a16="http://schemas.microsoft.com/office/drawing/2014/main" id="{0ADAFE58-FA57-4E35-9C15-E9EE7F090C5F}"/>
                </a:ext>
              </a:extLst>
            </p:cNvPr>
            <p:cNvSpPr/>
            <p:nvPr/>
          </p:nvSpPr>
          <p:spPr>
            <a:xfrm>
              <a:off x="1560667" y="3092642"/>
              <a:ext cx="936323" cy="1301574"/>
            </a:xfrm>
            <a:custGeom>
              <a:avLst/>
              <a:gdLst/>
              <a:ahLst/>
              <a:cxnLst>
                <a:cxn ang="0">
                  <a:pos x="wd2" y="hd2"/>
                </a:cxn>
                <a:cxn ang="5400000">
                  <a:pos x="wd2" y="hd2"/>
                </a:cxn>
                <a:cxn ang="10800000">
                  <a:pos x="wd2" y="hd2"/>
                </a:cxn>
                <a:cxn ang="16200000">
                  <a:pos x="wd2" y="hd2"/>
                </a:cxn>
              </a:cxnLst>
              <a:rect l="0" t="0" r="r" b="b"/>
              <a:pathLst>
                <a:path w="21508" h="21427" extrusionOk="0">
                  <a:moveTo>
                    <a:pt x="6978" y="188"/>
                  </a:moveTo>
                  <a:cubicBezTo>
                    <a:pt x="8329" y="457"/>
                    <a:pt x="9716" y="991"/>
                    <a:pt x="11067" y="1721"/>
                  </a:cubicBezTo>
                  <a:cubicBezTo>
                    <a:pt x="12403" y="2446"/>
                    <a:pt x="13718" y="3372"/>
                    <a:pt x="14924" y="4434"/>
                  </a:cubicBezTo>
                  <a:cubicBezTo>
                    <a:pt x="16131" y="5490"/>
                    <a:pt x="17243" y="6686"/>
                    <a:pt x="18204" y="7965"/>
                  </a:cubicBezTo>
                  <a:cubicBezTo>
                    <a:pt x="19165" y="9243"/>
                    <a:pt x="19967" y="10610"/>
                    <a:pt x="20552" y="12008"/>
                  </a:cubicBezTo>
                  <a:cubicBezTo>
                    <a:pt x="21137" y="13411"/>
                    <a:pt x="21448" y="14721"/>
                    <a:pt x="21498" y="15891"/>
                  </a:cubicBezTo>
                  <a:cubicBezTo>
                    <a:pt x="21556" y="17072"/>
                    <a:pt x="21354" y="18112"/>
                    <a:pt x="20913" y="18967"/>
                  </a:cubicBezTo>
                  <a:cubicBezTo>
                    <a:pt x="20472" y="19831"/>
                    <a:pt x="19779" y="20499"/>
                    <a:pt x="18876" y="20918"/>
                  </a:cubicBezTo>
                  <a:cubicBezTo>
                    <a:pt x="17958" y="21348"/>
                    <a:pt x="16803" y="21519"/>
                    <a:pt x="15452" y="21379"/>
                  </a:cubicBezTo>
                  <a:cubicBezTo>
                    <a:pt x="14079" y="21239"/>
                    <a:pt x="12634" y="20789"/>
                    <a:pt x="11197" y="20095"/>
                  </a:cubicBezTo>
                  <a:cubicBezTo>
                    <a:pt x="9745" y="19396"/>
                    <a:pt x="8300" y="18444"/>
                    <a:pt x="6956" y="17315"/>
                  </a:cubicBezTo>
                  <a:cubicBezTo>
                    <a:pt x="5605" y="16181"/>
                    <a:pt x="4355" y="14871"/>
                    <a:pt x="3294" y="13453"/>
                  </a:cubicBezTo>
                  <a:cubicBezTo>
                    <a:pt x="2232" y="12039"/>
                    <a:pt x="1372" y="10527"/>
                    <a:pt x="787" y="8990"/>
                  </a:cubicBezTo>
                  <a:cubicBezTo>
                    <a:pt x="202" y="7462"/>
                    <a:pt x="-44" y="6070"/>
                    <a:pt x="7" y="4858"/>
                  </a:cubicBezTo>
                  <a:cubicBezTo>
                    <a:pt x="57" y="3657"/>
                    <a:pt x="389" y="2642"/>
                    <a:pt x="975" y="1850"/>
                  </a:cubicBezTo>
                  <a:cubicBezTo>
                    <a:pt x="1553" y="1074"/>
                    <a:pt x="2376" y="514"/>
                    <a:pt x="3395" y="225"/>
                  </a:cubicBezTo>
                  <a:cubicBezTo>
                    <a:pt x="4399" y="-55"/>
                    <a:pt x="5612" y="-81"/>
                    <a:pt x="6978" y="188"/>
                  </a:cubicBezTo>
                  <a:close/>
                  <a:moveTo>
                    <a:pt x="13761" y="17149"/>
                  </a:moveTo>
                  <a:cubicBezTo>
                    <a:pt x="14592" y="17253"/>
                    <a:pt x="15307" y="17165"/>
                    <a:pt x="15878" y="16916"/>
                  </a:cubicBezTo>
                  <a:cubicBezTo>
                    <a:pt x="16449" y="16673"/>
                    <a:pt x="16882" y="16274"/>
                    <a:pt x="17171" y="15757"/>
                  </a:cubicBezTo>
                  <a:cubicBezTo>
                    <a:pt x="17460" y="15239"/>
                    <a:pt x="17597" y="14602"/>
                    <a:pt x="17568" y="13877"/>
                  </a:cubicBezTo>
                  <a:cubicBezTo>
                    <a:pt x="17547" y="13152"/>
                    <a:pt x="17359" y="12340"/>
                    <a:pt x="17005" y="11465"/>
                  </a:cubicBezTo>
                  <a:cubicBezTo>
                    <a:pt x="16644" y="10590"/>
                    <a:pt x="16145" y="9735"/>
                    <a:pt x="15546" y="8938"/>
                  </a:cubicBezTo>
                  <a:cubicBezTo>
                    <a:pt x="14946" y="8141"/>
                    <a:pt x="14245" y="7390"/>
                    <a:pt x="13494" y="6732"/>
                  </a:cubicBezTo>
                  <a:cubicBezTo>
                    <a:pt x="12735" y="6075"/>
                    <a:pt x="11919" y="5505"/>
                    <a:pt x="11081" y="5060"/>
                  </a:cubicBezTo>
                  <a:cubicBezTo>
                    <a:pt x="10243" y="4615"/>
                    <a:pt x="9383" y="4294"/>
                    <a:pt x="8553" y="4144"/>
                  </a:cubicBezTo>
                  <a:cubicBezTo>
                    <a:pt x="7715" y="3994"/>
                    <a:pt x="6978" y="4025"/>
                    <a:pt x="6371" y="4216"/>
                  </a:cubicBezTo>
                  <a:cubicBezTo>
                    <a:pt x="5757" y="4408"/>
                    <a:pt x="5273" y="4765"/>
                    <a:pt x="4933" y="5252"/>
                  </a:cubicBezTo>
                  <a:cubicBezTo>
                    <a:pt x="4594" y="5744"/>
                    <a:pt x="4406" y="6370"/>
                    <a:pt x="4392" y="7105"/>
                  </a:cubicBezTo>
                  <a:cubicBezTo>
                    <a:pt x="4377" y="7846"/>
                    <a:pt x="4536" y="8689"/>
                    <a:pt x="4897" y="9611"/>
                  </a:cubicBezTo>
                  <a:cubicBezTo>
                    <a:pt x="5258" y="10533"/>
                    <a:pt x="5779" y="11444"/>
                    <a:pt x="6414" y="12293"/>
                  </a:cubicBezTo>
                  <a:cubicBezTo>
                    <a:pt x="7050" y="13142"/>
                    <a:pt x="7801" y="13934"/>
                    <a:pt x="8610" y="14618"/>
                  </a:cubicBezTo>
                  <a:cubicBezTo>
                    <a:pt x="9420" y="15301"/>
                    <a:pt x="10286" y="15881"/>
                    <a:pt x="11168" y="16316"/>
                  </a:cubicBezTo>
                  <a:cubicBezTo>
                    <a:pt x="12042" y="16761"/>
                    <a:pt x="12923" y="17046"/>
                    <a:pt x="13761" y="17149"/>
                  </a:cubicBezTo>
                </a:path>
              </a:pathLst>
            </a:custGeom>
            <a:gradFill flip="none" rotWithShape="1">
              <a:gsLst>
                <a:gs pos="17000">
                  <a:srgbClr val="A30000"/>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6" name="Shape">
              <a:extLst>
                <a:ext uri="{FF2B5EF4-FFF2-40B4-BE49-F238E27FC236}">
                  <a16:creationId xmlns:a16="http://schemas.microsoft.com/office/drawing/2014/main" id="{6FED4228-ACFF-45E2-92BA-458EB69E7FD3}"/>
                </a:ext>
              </a:extLst>
            </p:cNvPr>
            <p:cNvSpPr/>
            <p:nvPr/>
          </p:nvSpPr>
          <p:spPr>
            <a:xfrm>
              <a:off x="1906608" y="3564385"/>
              <a:ext cx="244389" cy="339635"/>
            </a:xfrm>
            <a:custGeom>
              <a:avLst/>
              <a:gdLst/>
              <a:ahLst/>
              <a:cxnLst>
                <a:cxn ang="0">
                  <a:pos x="wd2" y="hd2"/>
                </a:cxn>
                <a:cxn ang="5400000">
                  <a:pos x="wd2" y="hd2"/>
                </a:cxn>
                <a:cxn ang="10800000">
                  <a:pos x="wd2" y="hd2"/>
                </a:cxn>
                <a:cxn ang="16200000">
                  <a:pos x="wd2" y="hd2"/>
                </a:cxn>
              </a:cxnLst>
              <a:rect l="0" t="0" r="r" b="b"/>
              <a:pathLst>
                <a:path w="21574" h="21401" extrusionOk="0">
                  <a:moveTo>
                    <a:pt x="6691" y="122"/>
                  </a:moveTo>
                  <a:cubicBezTo>
                    <a:pt x="8051" y="340"/>
                    <a:pt x="9467" y="855"/>
                    <a:pt x="10856" y="1569"/>
                  </a:cubicBezTo>
                  <a:cubicBezTo>
                    <a:pt x="12244" y="2282"/>
                    <a:pt x="13604" y="3233"/>
                    <a:pt x="14853" y="4303"/>
                  </a:cubicBezTo>
                  <a:cubicBezTo>
                    <a:pt x="16103" y="5393"/>
                    <a:pt x="17269" y="6622"/>
                    <a:pt x="18268" y="7950"/>
                  </a:cubicBezTo>
                  <a:cubicBezTo>
                    <a:pt x="19268" y="9277"/>
                    <a:pt x="20101" y="10704"/>
                    <a:pt x="20684" y="12151"/>
                  </a:cubicBezTo>
                  <a:cubicBezTo>
                    <a:pt x="21267" y="13597"/>
                    <a:pt x="21572" y="14945"/>
                    <a:pt x="21572" y="16114"/>
                  </a:cubicBezTo>
                  <a:cubicBezTo>
                    <a:pt x="21600" y="17303"/>
                    <a:pt x="21350" y="18333"/>
                    <a:pt x="20850" y="19166"/>
                  </a:cubicBezTo>
                  <a:cubicBezTo>
                    <a:pt x="20351" y="19998"/>
                    <a:pt x="19629" y="20632"/>
                    <a:pt x="18657" y="21009"/>
                  </a:cubicBezTo>
                  <a:cubicBezTo>
                    <a:pt x="17685" y="21385"/>
                    <a:pt x="16519" y="21504"/>
                    <a:pt x="15159" y="21306"/>
                  </a:cubicBezTo>
                  <a:cubicBezTo>
                    <a:pt x="13798" y="21108"/>
                    <a:pt x="12355" y="20632"/>
                    <a:pt x="10939" y="19919"/>
                  </a:cubicBezTo>
                  <a:cubicBezTo>
                    <a:pt x="9523" y="19205"/>
                    <a:pt x="8135" y="18274"/>
                    <a:pt x="6830" y="17164"/>
                  </a:cubicBezTo>
                  <a:cubicBezTo>
                    <a:pt x="5525" y="16054"/>
                    <a:pt x="4331" y="14786"/>
                    <a:pt x="3304" y="13439"/>
                  </a:cubicBezTo>
                  <a:cubicBezTo>
                    <a:pt x="2277" y="12071"/>
                    <a:pt x="1444" y="10625"/>
                    <a:pt x="861" y="9138"/>
                  </a:cubicBezTo>
                  <a:cubicBezTo>
                    <a:pt x="278" y="7652"/>
                    <a:pt x="0" y="6285"/>
                    <a:pt x="0" y="5096"/>
                  </a:cubicBezTo>
                  <a:cubicBezTo>
                    <a:pt x="0" y="3907"/>
                    <a:pt x="278" y="2876"/>
                    <a:pt x="833" y="2064"/>
                  </a:cubicBezTo>
                  <a:cubicBezTo>
                    <a:pt x="1360" y="1252"/>
                    <a:pt x="2138" y="657"/>
                    <a:pt x="3110" y="320"/>
                  </a:cubicBezTo>
                  <a:cubicBezTo>
                    <a:pt x="4137" y="-17"/>
                    <a:pt x="5331" y="-96"/>
                    <a:pt x="6691" y="1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7" name="Shape">
              <a:extLst>
                <a:ext uri="{FF2B5EF4-FFF2-40B4-BE49-F238E27FC236}">
                  <a16:creationId xmlns:a16="http://schemas.microsoft.com/office/drawing/2014/main" id="{347C82EB-12C3-4558-AA04-D1FD1711218F}"/>
                </a:ext>
              </a:extLst>
            </p:cNvPr>
            <p:cNvSpPr/>
            <p:nvPr/>
          </p:nvSpPr>
          <p:spPr>
            <a:xfrm>
              <a:off x="1403420" y="2903949"/>
              <a:ext cx="1221936" cy="1698016"/>
            </a:xfrm>
            <a:custGeom>
              <a:avLst/>
              <a:gdLst/>
              <a:ahLst/>
              <a:cxnLst>
                <a:cxn ang="0">
                  <a:pos x="wd2" y="hd2"/>
                </a:cxn>
                <a:cxn ang="5400000">
                  <a:pos x="wd2" y="hd2"/>
                </a:cxn>
                <a:cxn ang="10800000">
                  <a:pos x="wd2" y="hd2"/>
                </a:cxn>
                <a:cxn ang="16200000">
                  <a:pos x="wd2" y="hd2"/>
                </a:cxn>
              </a:cxnLst>
              <a:rect l="0" t="0" r="r" b="b"/>
              <a:pathLst>
                <a:path w="21492" h="21442" extrusionOk="0">
                  <a:moveTo>
                    <a:pt x="7119" y="217"/>
                  </a:moveTo>
                  <a:cubicBezTo>
                    <a:pt x="8463" y="503"/>
                    <a:pt x="9841" y="1043"/>
                    <a:pt x="11174" y="1782"/>
                  </a:cubicBezTo>
                  <a:cubicBezTo>
                    <a:pt x="12496" y="2508"/>
                    <a:pt x="13784" y="3430"/>
                    <a:pt x="14974" y="4482"/>
                  </a:cubicBezTo>
                  <a:cubicBezTo>
                    <a:pt x="16157" y="5527"/>
                    <a:pt x="17253" y="6706"/>
                    <a:pt x="18193" y="7965"/>
                  </a:cubicBezTo>
                  <a:cubicBezTo>
                    <a:pt x="19133" y="9224"/>
                    <a:pt x="19930" y="10570"/>
                    <a:pt x="20511" y="11948"/>
                  </a:cubicBezTo>
                  <a:cubicBezTo>
                    <a:pt x="21097" y="13334"/>
                    <a:pt x="21412" y="14633"/>
                    <a:pt x="21479" y="15796"/>
                  </a:cubicBezTo>
                  <a:cubicBezTo>
                    <a:pt x="21545" y="16972"/>
                    <a:pt x="21362" y="18016"/>
                    <a:pt x="20948" y="18878"/>
                  </a:cubicBezTo>
                  <a:cubicBezTo>
                    <a:pt x="20522" y="19752"/>
                    <a:pt x="19858" y="20439"/>
                    <a:pt x="18967" y="20880"/>
                  </a:cubicBezTo>
                  <a:cubicBezTo>
                    <a:pt x="18060" y="21328"/>
                    <a:pt x="16926" y="21527"/>
                    <a:pt x="15577" y="21408"/>
                  </a:cubicBezTo>
                  <a:cubicBezTo>
                    <a:pt x="14205" y="21289"/>
                    <a:pt x="12756" y="20856"/>
                    <a:pt x="11301" y="20169"/>
                  </a:cubicBezTo>
                  <a:cubicBezTo>
                    <a:pt x="9830" y="19474"/>
                    <a:pt x="8369" y="18521"/>
                    <a:pt x="7003" y="17381"/>
                  </a:cubicBezTo>
                  <a:cubicBezTo>
                    <a:pt x="5626" y="16233"/>
                    <a:pt x="4359" y="14903"/>
                    <a:pt x="3286" y="13465"/>
                  </a:cubicBezTo>
                  <a:cubicBezTo>
                    <a:pt x="2213" y="12028"/>
                    <a:pt x="1339" y="10491"/>
                    <a:pt x="758" y="8934"/>
                  </a:cubicBezTo>
                  <a:cubicBezTo>
                    <a:pt x="177" y="7389"/>
                    <a:pt x="-55" y="5979"/>
                    <a:pt x="11" y="4760"/>
                  </a:cubicBezTo>
                  <a:cubicBezTo>
                    <a:pt x="78" y="3557"/>
                    <a:pt x="437" y="2544"/>
                    <a:pt x="1046" y="1766"/>
                  </a:cubicBezTo>
                  <a:cubicBezTo>
                    <a:pt x="1643" y="999"/>
                    <a:pt x="2484" y="463"/>
                    <a:pt x="3524" y="197"/>
                  </a:cubicBezTo>
                  <a:cubicBezTo>
                    <a:pt x="4542" y="-65"/>
                    <a:pt x="5753" y="-73"/>
                    <a:pt x="7119" y="217"/>
                  </a:cubicBezTo>
                  <a:close/>
                  <a:moveTo>
                    <a:pt x="14548" y="18822"/>
                  </a:moveTo>
                  <a:cubicBezTo>
                    <a:pt x="15582" y="18930"/>
                    <a:pt x="16462" y="18795"/>
                    <a:pt x="17170" y="18469"/>
                  </a:cubicBezTo>
                  <a:cubicBezTo>
                    <a:pt x="17867" y="18143"/>
                    <a:pt x="18392" y="17631"/>
                    <a:pt x="18730" y="16972"/>
                  </a:cubicBezTo>
                  <a:cubicBezTo>
                    <a:pt x="19067" y="16317"/>
                    <a:pt x="19222" y="15518"/>
                    <a:pt x="19178" y="14613"/>
                  </a:cubicBezTo>
                  <a:cubicBezTo>
                    <a:pt x="19133" y="13715"/>
                    <a:pt x="18901" y="12711"/>
                    <a:pt x="18453" y="11634"/>
                  </a:cubicBezTo>
                  <a:cubicBezTo>
                    <a:pt x="18005" y="10562"/>
                    <a:pt x="17391" y="9514"/>
                    <a:pt x="16655" y="8533"/>
                  </a:cubicBezTo>
                  <a:cubicBezTo>
                    <a:pt x="15920" y="7552"/>
                    <a:pt x="15068" y="6635"/>
                    <a:pt x="14144" y="5824"/>
                  </a:cubicBezTo>
                  <a:cubicBezTo>
                    <a:pt x="13215" y="5010"/>
                    <a:pt x="12214" y="4303"/>
                    <a:pt x="11190" y="3743"/>
                  </a:cubicBezTo>
                  <a:cubicBezTo>
                    <a:pt x="10156" y="3183"/>
                    <a:pt x="9094" y="2774"/>
                    <a:pt x="8060" y="2568"/>
                  </a:cubicBezTo>
                  <a:cubicBezTo>
                    <a:pt x="7009" y="2361"/>
                    <a:pt x="6085" y="2381"/>
                    <a:pt x="5316" y="2600"/>
                  </a:cubicBezTo>
                  <a:cubicBezTo>
                    <a:pt x="4531" y="2822"/>
                    <a:pt x="3905" y="3247"/>
                    <a:pt x="3463" y="3847"/>
                  </a:cubicBezTo>
                  <a:cubicBezTo>
                    <a:pt x="3015" y="4450"/>
                    <a:pt x="2755" y="5233"/>
                    <a:pt x="2722" y="6154"/>
                  </a:cubicBezTo>
                  <a:cubicBezTo>
                    <a:pt x="2683" y="7083"/>
                    <a:pt x="2877" y="8156"/>
                    <a:pt x="3319" y="9323"/>
                  </a:cubicBezTo>
                  <a:cubicBezTo>
                    <a:pt x="3767" y="10499"/>
                    <a:pt x="4425" y="11658"/>
                    <a:pt x="5239" y="12746"/>
                  </a:cubicBezTo>
                  <a:cubicBezTo>
                    <a:pt x="6052" y="13831"/>
                    <a:pt x="7009" y="14839"/>
                    <a:pt x="8043" y="15709"/>
                  </a:cubicBezTo>
                  <a:cubicBezTo>
                    <a:pt x="9072" y="16575"/>
                    <a:pt x="10178" y="17301"/>
                    <a:pt x="11290" y="17842"/>
                  </a:cubicBezTo>
                  <a:cubicBezTo>
                    <a:pt x="12391" y="18370"/>
                    <a:pt x="13497" y="18715"/>
                    <a:pt x="14548" y="18822"/>
                  </a:cubicBezTo>
                </a:path>
              </a:pathLst>
            </a:custGeom>
            <a:gradFill flip="none" rotWithShape="1">
              <a:gsLst>
                <a:gs pos="0">
                  <a:schemeClr val="bg1">
                    <a:lumMod val="65000"/>
                  </a:schemeClr>
                </a:gs>
                <a:gs pos="50000">
                  <a:schemeClr val="bg1">
                    <a:lumMod val="85000"/>
                    <a:shade val="67500"/>
                    <a:satMod val="11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8" name="Shape">
              <a:extLst>
                <a:ext uri="{FF2B5EF4-FFF2-40B4-BE49-F238E27FC236}">
                  <a16:creationId xmlns:a16="http://schemas.microsoft.com/office/drawing/2014/main" id="{ACDD9C66-6A43-46AE-9F63-49EC5C943D1A}"/>
                </a:ext>
              </a:extLst>
            </p:cNvPr>
            <p:cNvSpPr/>
            <p:nvPr/>
          </p:nvSpPr>
          <p:spPr>
            <a:xfrm>
              <a:off x="1214721" y="2715251"/>
              <a:ext cx="1541670" cy="2140929"/>
            </a:xfrm>
            <a:custGeom>
              <a:avLst/>
              <a:gdLst/>
              <a:ahLst/>
              <a:cxnLst>
                <a:cxn ang="0">
                  <a:pos x="wd2" y="hd2"/>
                </a:cxn>
                <a:cxn ang="5400000">
                  <a:pos x="wd2" y="hd2"/>
                </a:cxn>
                <a:cxn ang="10800000">
                  <a:pos x="wd2" y="hd2"/>
                </a:cxn>
                <a:cxn ang="16200000">
                  <a:pos x="wd2" y="hd2"/>
                </a:cxn>
              </a:cxnLst>
              <a:rect l="0" t="0" r="r" b="b"/>
              <a:pathLst>
                <a:path w="21469" h="21454" extrusionOk="0">
                  <a:moveTo>
                    <a:pt x="7276" y="250"/>
                  </a:moveTo>
                  <a:cubicBezTo>
                    <a:pt x="8616" y="552"/>
                    <a:pt x="9973" y="1107"/>
                    <a:pt x="11292" y="1847"/>
                  </a:cubicBezTo>
                  <a:cubicBezTo>
                    <a:pt x="12588" y="2579"/>
                    <a:pt x="13854" y="3492"/>
                    <a:pt x="15023" y="4529"/>
                  </a:cubicBezTo>
                  <a:cubicBezTo>
                    <a:pt x="16184" y="5560"/>
                    <a:pt x="17257" y="6723"/>
                    <a:pt x="18181" y="7961"/>
                  </a:cubicBezTo>
                  <a:cubicBezTo>
                    <a:pt x="19105" y="9200"/>
                    <a:pt x="19889" y="10523"/>
                    <a:pt x="20462" y="11878"/>
                  </a:cubicBezTo>
                  <a:cubicBezTo>
                    <a:pt x="21045" y="13246"/>
                    <a:pt x="21365" y="14529"/>
                    <a:pt x="21448" y="15685"/>
                  </a:cubicBezTo>
                  <a:cubicBezTo>
                    <a:pt x="21531" y="16858"/>
                    <a:pt x="21369" y="17904"/>
                    <a:pt x="20975" y="18774"/>
                  </a:cubicBezTo>
                  <a:cubicBezTo>
                    <a:pt x="20572" y="19659"/>
                    <a:pt x="19928" y="20365"/>
                    <a:pt x="19061" y="20829"/>
                  </a:cubicBezTo>
                  <a:cubicBezTo>
                    <a:pt x="18172" y="21301"/>
                    <a:pt x="17051" y="21525"/>
                    <a:pt x="15711" y="21434"/>
                  </a:cubicBezTo>
                  <a:cubicBezTo>
                    <a:pt x="14344" y="21339"/>
                    <a:pt x="12886" y="20923"/>
                    <a:pt x="11419" y="20246"/>
                  </a:cubicBezTo>
                  <a:cubicBezTo>
                    <a:pt x="9930" y="19555"/>
                    <a:pt x="8449" y="18604"/>
                    <a:pt x="7061" y="17453"/>
                  </a:cubicBezTo>
                  <a:cubicBezTo>
                    <a:pt x="5659" y="16294"/>
                    <a:pt x="4367" y="14942"/>
                    <a:pt x="3277" y="13476"/>
                  </a:cubicBezTo>
                  <a:cubicBezTo>
                    <a:pt x="2186" y="12011"/>
                    <a:pt x="1306" y="10448"/>
                    <a:pt x="728" y="8866"/>
                  </a:cubicBezTo>
                  <a:cubicBezTo>
                    <a:pt x="154" y="7299"/>
                    <a:pt x="-69" y="5878"/>
                    <a:pt x="19" y="4652"/>
                  </a:cubicBezTo>
                  <a:cubicBezTo>
                    <a:pt x="106" y="3448"/>
                    <a:pt x="487" y="2443"/>
                    <a:pt x="1122" y="1677"/>
                  </a:cubicBezTo>
                  <a:cubicBezTo>
                    <a:pt x="1744" y="927"/>
                    <a:pt x="2603" y="414"/>
                    <a:pt x="3658" y="168"/>
                  </a:cubicBezTo>
                  <a:cubicBezTo>
                    <a:pt x="4692" y="-75"/>
                    <a:pt x="5909" y="-59"/>
                    <a:pt x="7276" y="250"/>
                  </a:cubicBezTo>
                  <a:close/>
                  <a:moveTo>
                    <a:pt x="14791" y="19117"/>
                  </a:moveTo>
                  <a:cubicBezTo>
                    <a:pt x="15855" y="19212"/>
                    <a:pt x="16757" y="19054"/>
                    <a:pt x="17476" y="18698"/>
                  </a:cubicBezTo>
                  <a:cubicBezTo>
                    <a:pt x="18181" y="18348"/>
                    <a:pt x="18706" y="17803"/>
                    <a:pt x="19043" y="17110"/>
                  </a:cubicBezTo>
                  <a:cubicBezTo>
                    <a:pt x="19376" y="16426"/>
                    <a:pt x="19521" y="15597"/>
                    <a:pt x="19464" y="14664"/>
                  </a:cubicBezTo>
                  <a:cubicBezTo>
                    <a:pt x="19411" y="13741"/>
                    <a:pt x="19162" y="12710"/>
                    <a:pt x="18697" y="11611"/>
                  </a:cubicBezTo>
                  <a:cubicBezTo>
                    <a:pt x="18238" y="10517"/>
                    <a:pt x="17607" y="9449"/>
                    <a:pt x="16862" y="8450"/>
                  </a:cubicBezTo>
                  <a:cubicBezTo>
                    <a:pt x="16118" y="7451"/>
                    <a:pt x="15251" y="6515"/>
                    <a:pt x="14313" y="5686"/>
                  </a:cubicBezTo>
                  <a:cubicBezTo>
                    <a:pt x="13372" y="4851"/>
                    <a:pt x="12351" y="4123"/>
                    <a:pt x="11305" y="3543"/>
                  </a:cubicBezTo>
                  <a:cubicBezTo>
                    <a:pt x="10249" y="2960"/>
                    <a:pt x="9159" y="2528"/>
                    <a:pt x="8094" y="2301"/>
                  </a:cubicBezTo>
                  <a:cubicBezTo>
                    <a:pt x="7013" y="2071"/>
                    <a:pt x="6049" y="2077"/>
                    <a:pt x="5243" y="2285"/>
                  </a:cubicBezTo>
                  <a:cubicBezTo>
                    <a:pt x="4420" y="2500"/>
                    <a:pt x="3754" y="2925"/>
                    <a:pt x="3281" y="3530"/>
                  </a:cubicBezTo>
                  <a:cubicBezTo>
                    <a:pt x="2800" y="4148"/>
                    <a:pt x="2515" y="4952"/>
                    <a:pt x="2462" y="5906"/>
                  </a:cubicBezTo>
                  <a:cubicBezTo>
                    <a:pt x="2410" y="6874"/>
                    <a:pt x="2598" y="7990"/>
                    <a:pt x="3054" y="9219"/>
                  </a:cubicBezTo>
                  <a:cubicBezTo>
                    <a:pt x="3513" y="10454"/>
                    <a:pt x="4205" y="11674"/>
                    <a:pt x="5055" y="12814"/>
                  </a:cubicBezTo>
                  <a:cubicBezTo>
                    <a:pt x="5905" y="13955"/>
                    <a:pt x="6912" y="15011"/>
                    <a:pt x="7998" y="15922"/>
                  </a:cubicBezTo>
                  <a:cubicBezTo>
                    <a:pt x="9080" y="16826"/>
                    <a:pt x="10236" y="17583"/>
                    <a:pt x="11401" y="18134"/>
                  </a:cubicBezTo>
                  <a:cubicBezTo>
                    <a:pt x="12553" y="18679"/>
                    <a:pt x="13705" y="19023"/>
                    <a:pt x="14791" y="19117"/>
                  </a:cubicBezTo>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19" name="Group 194">
              <a:extLst>
                <a:ext uri="{FF2B5EF4-FFF2-40B4-BE49-F238E27FC236}">
                  <a16:creationId xmlns:a16="http://schemas.microsoft.com/office/drawing/2014/main" id="{24BC8B46-1095-4DF0-A61C-FEA5FE110EA4}"/>
                </a:ext>
              </a:extLst>
            </p:cNvPr>
            <p:cNvGrpSpPr/>
            <p:nvPr/>
          </p:nvGrpSpPr>
          <p:grpSpPr>
            <a:xfrm>
              <a:off x="1876355" y="2211772"/>
              <a:ext cx="1926981" cy="1238154"/>
              <a:chOff x="1757651" y="1256035"/>
              <a:chExt cx="3442630" cy="2212011"/>
            </a:xfrm>
          </p:grpSpPr>
          <p:sp>
            <p:nvSpPr>
              <p:cNvPr id="69" name="Shape">
                <a:extLst>
                  <a:ext uri="{FF2B5EF4-FFF2-40B4-BE49-F238E27FC236}">
                    <a16:creationId xmlns:a16="http://schemas.microsoft.com/office/drawing/2014/main" id="{C9A6D18F-A338-4338-8DA2-50E962EF54E5}"/>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0" name="Shape">
                <a:extLst>
                  <a:ext uri="{FF2B5EF4-FFF2-40B4-BE49-F238E27FC236}">
                    <a16:creationId xmlns:a16="http://schemas.microsoft.com/office/drawing/2014/main" id="{CD2A9E5D-53F6-4421-91F9-90CCE740CA58}"/>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1" name="Shape">
                <a:extLst>
                  <a:ext uri="{FF2B5EF4-FFF2-40B4-BE49-F238E27FC236}">
                    <a16:creationId xmlns:a16="http://schemas.microsoft.com/office/drawing/2014/main" id="{A97003C0-8D3A-425B-A4A4-C2E3BECDAF54}"/>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2" name="Shape">
                <a:extLst>
                  <a:ext uri="{FF2B5EF4-FFF2-40B4-BE49-F238E27FC236}">
                    <a16:creationId xmlns:a16="http://schemas.microsoft.com/office/drawing/2014/main" id="{16D7AE57-0960-4E71-992E-4219B785F080}"/>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3" name="Shape">
                <a:extLst>
                  <a:ext uri="{FF2B5EF4-FFF2-40B4-BE49-F238E27FC236}">
                    <a16:creationId xmlns:a16="http://schemas.microsoft.com/office/drawing/2014/main" id="{71A50A07-12CA-41ED-8E8D-AA81FA4210E1}"/>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4" name="Shape">
                <a:extLst>
                  <a:ext uri="{FF2B5EF4-FFF2-40B4-BE49-F238E27FC236}">
                    <a16:creationId xmlns:a16="http://schemas.microsoft.com/office/drawing/2014/main" id="{6D5277C7-9B37-4FE1-8B7D-33B49F7EC487}"/>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5" name="Shape">
                <a:extLst>
                  <a:ext uri="{FF2B5EF4-FFF2-40B4-BE49-F238E27FC236}">
                    <a16:creationId xmlns:a16="http://schemas.microsoft.com/office/drawing/2014/main" id="{612DDCFF-CC04-457E-B912-B28CBA9C498D}"/>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6" name="Shape">
                <a:extLst>
                  <a:ext uri="{FF2B5EF4-FFF2-40B4-BE49-F238E27FC236}">
                    <a16:creationId xmlns:a16="http://schemas.microsoft.com/office/drawing/2014/main" id="{976831A5-408C-4B41-8148-145A65B7522E}"/>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7" name="Shape">
                <a:extLst>
                  <a:ext uri="{FF2B5EF4-FFF2-40B4-BE49-F238E27FC236}">
                    <a16:creationId xmlns:a16="http://schemas.microsoft.com/office/drawing/2014/main" id="{6DBDA12B-4CCD-40B0-9C62-3441C5451C66}"/>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8" name="Shape">
                <a:extLst>
                  <a:ext uri="{FF2B5EF4-FFF2-40B4-BE49-F238E27FC236}">
                    <a16:creationId xmlns:a16="http://schemas.microsoft.com/office/drawing/2014/main" id="{93EDA29D-345E-4BCB-948C-AA07C4E6F9F4}"/>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9" name="Shape">
                <a:extLst>
                  <a:ext uri="{FF2B5EF4-FFF2-40B4-BE49-F238E27FC236}">
                    <a16:creationId xmlns:a16="http://schemas.microsoft.com/office/drawing/2014/main" id="{F1D8BB1E-AFC6-40C8-9999-463E02A870D1}"/>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0" name="Shape">
                <a:extLst>
                  <a:ext uri="{FF2B5EF4-FFF2-40B4-BE49-F238E27FC236}">
                    <a16:creationId xmlns:a16="http://schemas.microsoft.com/office/drawing/2014/main" id="{E61C6C1E-2D14-444E-8D15-47E1CB2BB93D}"/>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1" name="Shape">
                <a:extLst>
                  <a:ext uri="{FF2B5EF4-FFF2-40B4-BE49-F238E27FC236}">
                    <a16:creationId xmlns:a16="http://schemas.microsoft.com/office/drawing/2014/main" id="{ABB41108-802E-481A-A68B-56E15E8FA2DD}"/>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2" name="Shape">
                <a:extLst>
                  <a:ext uri="{FF2B5EF4-FFF2-40B4-BE49-F238E27FC236}">
                    <a16:creationId xmlns:a16="http://schemas.microsoft.com/office/drawing/2014/main" id="{CFB303D2-F46D-4567-9FBB-78725F739EE8}"/>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3" name="Shape">
                <a:extLst>
                  <a:ext uri="{FF2B5EF4-FFF2-40B4-BE49-F238E27FC236}">
                    <a16:creationId xmlns:a16="http://schemas.microsoft.com/office/drawing/2014/main" id="{8599CDA2-7CD5-4957-A28F-53F7075267C0}"/>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20" name="Group 195">
              <a:extLst>
                <a:ext uri="{FF2B5EF4-FFF2-40B4-BE49-F238E27FC236}">
                  <a16:creationId xmlns:a16="http://schemas.microsoft.com/office/drawing/2014/main" id="{4DA52FCA-AED0-4301-BD41-AFD3B1F30EB4}"/>
                </a:ext>
              </a:extLst>
            </p:cNvPr>
            <p:cNvGrpSpPr/>
            <p:nvPr/>
          </p:nvGrpSpPr>
          <p:grpSpPr>
            <a:xfrm rot="20246942">
              <a:off x="1172520" y="1653797"/>
              <a:ext cx="1926981" cy="1238154"/>
              <a:chOff x="1757651" y="1256035"/>
              <a:chExt cx="3442630" cy="2212011"/>
            </a:xfrm>
          </p:grpSpPr>
          <p:sp>
            <p:nvSpPr>
              <p:cNvPr id="54" name="Shape">
                <a:extLst>
                  <a:ext uri="{FF2B5EF4-FFF2-40B4-BE49-F238E27FC236}">
                    <a16:creationId xmlns:a16="http://schemas.microsoft.com/office/drawing/2014/main" id="{A415E1DD-524B-4B5E-A9D1-E2BEEB135761}"/>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5" name="Shape">
                <a:extLst>
                  <a:ext uri="{FF2B5EF4-FFF2-40B4-BE49-F238E27FC236}">
                    <a16:creationId xmlns:a16="http://schemas.microsoft.com/office/drawing/2014/main" id="{AD442CB1-3B56-47C9-992E-D0B039D3C1C1}"/>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6" name="Shape">
                <a:extLst>
                  <a:ext uri="{FF2B5EF4-FFF2-40B4-BE49-F238E27FC236}">
                    <a16:creationId xmlns:a16="http://schemas.microsoft.com/office/drawing/2014/main" id="{4187226C-7AE9-43EF-A734-EA3FED62CC29}"/>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7" name="Shape">
                <a:extLst>
                  <a:ext uri="{FF2B5EF4-FFF2-40B4-BE49-F238E27FC236}">
                    <a16:creationId xmlns:a16="http://schemas.microsoft.com/office/drawing/2014/main" id="{768D7687-2336-4489-A63C-C55EFF0175F1}"/>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8" name="Shape">
                <a:extLst>
                  <a:ext uri="{FF2B5EF4-FFF2-40B4-BE49-F238E27FC236}">
                    <a16:creationId xmlns:a16="http://schemas.microsoft.com/office/drawing/2014/main" id="{3F777F90-C8DC-4030-B55A-994907BA5FC8}"/>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9" name="Shape">
                <a:extLst>
                  <a:ext uri="{FF2B5EF4-FFF2-40B4-BE49-F238E27FC236}">
                    <a16:creationId xmlns:a16="http://schemas.microsoft.com/office/drawing/2014/main" id="{4B389110-1419-48BB-8E39-E0EAE4CE6632}"/>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0" name="Shape">
                <a:extLst>
                  <a:ext uri="{FF2B5EF4-FFF2-40B4-BE49-F238E27FC236}">
                    <a16:creationId xmlns:a16="http://schemas.microsoft.com/office/drawing/2014/main" id="{2F8907B4-2106-4645-B5F6-4F8B317BAACB}"/>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1" name="Shape">
                <a:extLst>
                  <a:ext uri="{FF2B5EF4-FFF2-40B4-BE49-F238E27FC236}">
                    <a16:creationId xmlns:a16="http://schemas.microsoft.com/office/drawing/2014/main" id="{CF547D3B-D2AF-464E-86C8-271CD6B5E298}"/>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2" name="Shape">
                <a:extLst>
                  <a:ext uri="{FF2B5EF4-FFF2-40B4-BE49-F238E27FC236}">
                    <a16:creationId xmlns:a16="http://schemas.microsoft.com/office/drawing/2014/main" id="{4C7177E7-AF51-438D-B853-FA06286FCDBA}"/>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3" name="Shape">
                <a:extLst>
                  <a:ext uri="{FF2B5EF4-FFF2-40B4-BE49-F238E27FC236}">
                    <a16:creationId xmlns:a16="http://schemas.microsoft.com/office/drawing/2014/main" id="{25528418-DC6B-4B13-87AD-F9701159D841}"/>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4" name="Shape">
                <a:extLst>
                  <a:ext uri="{FF2B5EF4-FFF2-40B4-BE49-F238E27FC236}">
                    <a16:creationId xmlns:a16="http://schemas.microsoft.com/office/drawing/2014/main" id="{EBDE997C-EC6C-454D-99D4-FF28A3AE20B8}"/>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5" name="Shape">
                <a:extLst>
                  <a:ext uri="{FF2B5EF4-FFF2-40B4-BE49-F238E27FC236}">
                    <a16:creationId xmlns:a16="http://schemas.microsoft.com/office/drawing/2014/main" id="{1243147B-A97C-4C3A-AABE-2216D88A7344}"/>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6" name="Shape">
                <a:extLst>
                  <a:ext uri="{FF2B5EF4-FFF2-40B4-BE49-F238E27FC236}">
                    <a16:creationId xmlns:a16="http://schemas.microsoft.com/office/drawing/2014/main" id="{A73D563A-1EE6-48CC-B128-C4E23B93BE50}"/>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7" name="Shape">
                <a:extLst>
                  <a:ext uri="{FF2B5EF4-FFF2-40B4-BE49-F238E27FC236}">
                    <a16:creationId xmlns:a16="http://schemas.microsoft.com/office/drawing/2014/main" id="{E5F62D23-1EC7-402D-82A8-D97B97D373D9}"/>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68" name="Shape">
                <a:extLst>
                  <a:ext uri="{FF2B5EF4-FFF2-40B4-BE49-F238E27FC236}">
                    <a16:creationId xmlns:a16="http://schemas.microsoft.com/office/drawing/2014/main" id="{9DB4B991-2A25-43F4-AF7C-3A96450EC336}"/>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21" name="Group 196">
              <a:extLst>
                <a:ext uri="{FF2B5EF4-FFF2-40B4-BE49-F238E27FC236}">
                  <a16:creationId xmlns:a16="http://schemas.microsoft.com/office/drawing/2014/main" id="{7B61FB98-136E-4E5F-B2BF-DC05F84DA92D}"/>
                </a:ext>
              </a:extLst>
            </p:cNvPr>
            <p:cNvGrpSpPr/>
            <p:nvPr/>
          </p:nvGrpSpPr>
          <p:grpSpPr>
            <a:xfrm rot="2000927">
              <a:off x="2224719" y="3117987"/>
              <a:ext cx="1926981" cy="1238154"/>
              <a:chOff x="1757651" y="1256035"/>
              <a:chExt cx="3442630" cy="2212011"/>
            </a:xfrm>
          </p:grpSpPr>
          <p:sp>
            <p:nvSpPr>
              <p:cNvPr id="39" name="Shape">
                <a:extLst>
                  <a:ext uri="{FF2B5EF4-FFF2-40B4-BE49-F238E27FC236}">
                    <a16:creationId xmlns:a16="http://schemas.microsoft.com/office/drawing/2014/main" id="{D8E96368-B359-461B-8E2D-AFB6AB2E274A}"/>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0" name="Shape">
                <a:extLst>
                  <a:ext uri="{FF2B5EF4-FFF2-40B4-BE49-F238E27FC236}">
                    <a16:creationId xmlns:a16="http://schemas.microsoft.com/office/drawing/2014/main" id="{5F503CC6-BD50-4108-AC3D-FB9C9331B7BC}"/>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1" name="Shape">
                <a:extLst>
                  <a:ext uri="{FF2B5EF4-FFF2-40B4-BE49-F238E27FC236}">
                    <a16:creationId xmlns:a16="http://schemas.microsoft.com/office/drawing/2014/main" id="{00814417-28BF-4941-ABBD-6EBFF1564852}"/>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2" name="Shape">
                <a:extLst>
                  <a:ext uri="{FF2B5EF4-FFF2-40B4-BE49-F238E27FC236}">
                    <a16:creationId xmlns:a16="http://schemas.microsoft.com/office/drawing/2014/main" id="{FD2545E2-7872-4B98-8BD4-09B0F915EAA4}"/>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3" name="Shape">
                <a:extLst>
                  <a:ext uri="{FF2B5EF4-FFF2-40B4-BE49-F238E27FC236}">
                    <a16:creationId xmlns:a16="http://schemas.microsoft.com/office/drawing/2014/main" id="{AAF29F0E-7BBB-4FCD-A47F-4123C194DD8C}"/>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4" name="Shape">
                <a:extLst>
                  <a:ext uri="{FF2B5EF4-FFF2-40B4-BE49-F238E27FC236}">
                    <a16:creationId xmlns:a16="http://schemas.microsoft.com/office/drawing/2014/main" id="{F48798BA-05D2-49DB-82FA-3FC63D018972}"/>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5" name="Shape">
                <a:extLst>
                  <a:ext uri="{FF2B5EF4-FFF2-40B4-BE49-F238E27FC236}">
                    <a16:creationId xmlns:a16="http://schemas.microsoft.com/office/drawing/2014/main" id="{559381D6-022C-4113-86A0-5FA6EFF9165B}"/>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6" name="Shape">
                <a:extLst>
                  <a:ext uri="{FF2B5EF4-FFF2-40B4-BE49-F238E27FC236}">
                    <a16:creationId xmlns:a16="http://schemas.microsoft.com/office/drawing/2014/main" id="{BDD3C55B-A20C-4175-BBF2-FC21BEC3B3F3}"/>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7" name="Shape">
                <a:extLst>
                  <a:ext uri="{FF2B5EF4-FFF2-40B4-BE49-F238E27FC236}">
                    <a16:creationId xmlns:a16="http://schemas.microsoft.com/office/drawing/2014/main" id="{49EDE74F-C430-465B-B439-A670C496E088}"/>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8" name="Shape">
                <a:extLst>
                  <a:ext uri="{FF2B5EF4-FFF2-40B4-BE49-F238E27FC236}">
                    <a16:creationId xmlns:a16="http://schemas.microsoft.com/office/drawing/2014/main" id="{11F56FE9-9E3F-41B1-A6F4-E2130C5A8F13}"/>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49" name="Shape">
                <a:extLst>
                  <a:ext uri="{FF2B5EF4-FFF2-40B4-BE49-F238E27FC236}">
                    <a16:creationId xmlns:a16="http://schemas.microsoft.com/office/drawing/2014/main" id="{65B3987A-7B24-43CB-B07A-E8BFD54E9745}"/>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0" name="Shape">
                <a:extLst>
                  <a:ext uri="{FF2B5EF4-FFF2-40B4-BE49-F238E27FC236}">
                    <a16:creationId xmlns:a16="http://schemas.microsoft.com/office/drawing/2014/main" id="{BE7FF3D7-069E-41B5-AD9C-839C98B65C5E}"/>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1" name="Shape">
                <a:extLst>
                  <a:ext uri="{FF2B5EF4-FFF2-40B4-BE49-F238E27FC236}">
                    <a16:creationId xmlns:a16="http://schemas.microsoft.com/office/drawing/2014/main" id="{7A0E56A4-1830-4BE8-87FE-7F86C6057762}"/>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2" name="Shape">
                <a:extLst>
                  <a:ext uri="{FF2B5EF4-FFF2-40B4-BE49-F238E27FC236}">
                    <a16:creationId xmlns:a16="http://schemas.microsoft.com/office/drawing/2014/main" id="{E4468EF5-04D9-44F5-872B-60A42B7204DA}"/>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53" name="Shape">
                <a:extLst>
                  <a:ext uri="{FF2B5EF4-FFF2-40B4-BE49-F238E27FC236}">
                    <a16:creationId xmlns:a16="http://schemas.microsoft.com/office/drawing/2014/main" id="{7CFDCC1F-B433-46FD-95CD-15E317B4AF50}"/>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22" name="Group 33">
              <a:extLst>
                <a:ext uri="{FF2B5EF4-FFF2-40B4-BE49-F238E27FC236}">
                  <a16:creationId xmlns:a16="http://schemas.microsoft.com/office/drawing/2014/main" id="{01D0E63B-099F-4E1F-8E7A-E142DC666E9F}"/>
                </a:ext>
              </a:extLst>
            </p:cNvPr>
            <p:cNvGrpSpPr/>
            <p:nvPr/>
          </p:nvGrpSpPr>
          <p:grpSpPr>
            <a:xfrm>
              <a:off x="2001821" y="4150397"/>
              <a:ext cx="1808116" cy="1642979"/>
              <a:chOff x="2669093" y="4390862"/>
              <a:chExt cx="2410820" cy="2190639"/>
            </a:xfrm>
          </p:grpSpPr>
          <p:sp>
            <p:nvSpPr>
              <p:cNvPr id="23" name="Shape">
                <a:extLst>
                  <a:ext uri="{FF2B5EF4-FFF2-40B4-BE49-F238E27FC236}">
                    <a16:creationId xmlns:a16="http://schemas.microsoft.com/office/drawing/2014/main" id="{79A4928A-839E-4866-B9A6-9AA8549124BB}"/>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4" name="Group 32">
                <a:extLst>
                  <a:ext uri="{FF2B5EF4-FFF2-40B4-BE49-F238E27FC236}">
                    <a16:creationId xmlns:a16="http://schemas.microsoft.com/office/drawing/2014/main" id="{760FD1E5-CF51-4CB2-B459-66400C3CEBB3}"/>
                  </a:ext>
                </a:extLst>
              </p:cNvPr>
              <p:cNvGrpSpPr/>
              <p:nvPr/>
            </p:nvGrpSpPr>
            <p:grpSpPr>
              <a:xfrm>
                <a:off x="2669093" y="4652588"/>
                <a:ext cx="2410820" cy="1831557"/>
                <a:chOff x="2669093" y="4652588"/>
                <a:chExt cx="2410820" cy="1831557"/>
              </a:xfrm>
            </p:grpSpPr>
            <p:sp>
              <p:nvSpPr>
                <p:cNvPr id="25" name="Shape">
                  <a:extLst>
                    <a:ext uri="{FF2B5EF4-FFF2-40B4-BE49-F238E27FC236}">
                      <a16:creationId xmlns:a16="http://schemas.microsoft.com/office/drawing/2014/main" id="{C573150E-DA2E-4B58-9BBD-B8546585B8BC}"/>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 name="Shape">
                  <a:extLst>
                    <a:ext uri="{FF2B5EF4-FFF2-40B4-BE49-F238E27FC236}">
                      <a16:creationId xmlns:a16="http://schemas.microsoft.com/office/drawing/2014/main" id="{C4CBE890-2969-41D2-94CC-4E0E87826B65}"/>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 name="Shape">
                  <a:extLst>
                    <a:ext uri="{FF2B5EF4-FFF2-40B4-BE49-F238E27FC236}">
                      <a16:creationId xmlns:a16="http://schemas.microsoft.com/office/drawing/2014/main" id="{A1155645-BBF8-451E-B144-9884FE5730FD}"/>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 name="Shape">
                  <a:extLst>
                    <a:ext uri="{FF2B5EF4-FFF2-40B4-BE49-F238E27FC236}">
                      <a16:creationId xmlns:a16="http://schemas.microsoft.com/office/drawing/2014/main" id="{C6E9F268-08DD-4569-8A50-EBC7B4442ED6}"/>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 name="Shape">
                  <a:extLst>
                    <a:ext uri="{FF2B5EF4-FFF2-40B4-BE49-F238E27FC236}">
                      <a16:creationId xmlns:a16="http://schemas.microsoft.com/office/drawing/2014/main" id="{65D56CB3-94E8-4E8C-99C1-D0B3B68E1657}"/>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 name="Shape">
                  <a:extLst>
                    <a:ext uri="{FF2B5EF4-FFF2-40B4-BE49-F238E27FC236}">
                      <a16:creationId xmlns:a16="http://schemas.microsoft.com/office/drawing/2014/main" id="{A6F67E2C-7CDD-45DF-B850-B385072CDB3F}"/>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 name="Shape">
                  <a:extLst>
                    <a:ext uri="{FF2B5EF4-FFF2-40B4-BE49-F238E27FC236}">
                      <a16:creationId xmlns:a16="http://schemas.microsoft.com/office/drawing/2014/main" id="{250878CC-196D-4CF8-BE75-FC5FF804D2E0}"/>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 name="Shape">
                  <a:extLst>
                    <a:ext uri="{FF2B5EF4-FFF2-40B4-BE49-F238E27FC236}">
                      <a16:creationId xmlns:a16="http://schemas.microsoft.com/office/drawing/2014/main" id="{48DB4EF1-3FFB-452C-96CB-0A07D5414BF7}"/>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3" name="Shape">
                  <a:extLst>
                    <a:ext uri="{FF2B5EF4-FFF2-40B4-BE49-F238E27FC236}">
                      <a16:creationId xmlns:a16="http://schemas.microsoft.com/office/drawing/2014/main" id="{36A3A6CB-B32F-47E9-A18E-A8D43A309316}"/>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4" name="Shape">
                  <a:extLst>
                    <a:ext uri="{FF2B5EF4-FFF2-40B4-BE49-F238E27FC236}">
                      <a16:creationId xmlns:a16="http://schemas.microsoft.com/office/drawing/2014/main" id="{91E02FC3-48E1-423D-9D6D-C5CFACA8AE52}"/>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5" name="Shape">
                  <a:extLst>
                    <a:ext uri="{FF2B5EF4-FFF2-40B4-BE49-F238E27FC236}">
                      <a16:creationId xmlns:a16="http://schemas.microsoft.com/office/drawing/2014/main" id="{D1273517-1D07-4748-B87A-D655C7EC5EEC}"/>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6" name="Shape">
                  <a:extLst>
                    <a:ext uri="{FF2B5EF4-FFF2-40B4-BE49-F238E27FC236}">
                      <a16:creationId xmlns:a16="http://schemas.microsoft.com/office/drawing/2014/main" id="{F2075A70-0FB6-4E3D-805F-B315656878A3}"/>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7" name="Shape">
                  <a:extLst>
                    <a:ext uri="{FF2B5EF4-FFF2-40B4-BE49-F238E27FC236}">
                      <a16:creationId xmlns:a16="http://schemas.microsoft.com/office/drawing/2014/main" id="{2E4803C9-F406-4C82-A611-46E54BB4D27A}"/>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8" name="Shape">
                  <a:extLst>
                    <a:ext uri="{FF2B5EF4-FFF2-40B4-BE49-F238E27FC236}">
                      <a16:creationId xmlns:a16="http://schemas.microsoft.com/office/drawing/2014/main" id="{04D0A37B-4E62-4D55-BF3B-158AEAC45FB3}"/>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grpSp>
      <p:sp>
        <p:nvSpPr>
          <p:cNvPr id="84" name="Rectangle 83">
            <a:extLst>
              <a:ext uri="{FF2B5EF4-FFF2-40B4-BE49-F238E27FC236}">
                <a16:creationId xmlns:a16="http://schemas.microsoft.com/office/drawing/2014/main" id="{78401FD1-ADBD-4DDB-9926-8737EE2D87A2}"/>
              </a:ext>
            </a:extLst>
          </p:cNvPr>
          <p:cNvSpPr/>
          <p:nvPr/>
        </p:nvSpPr>
        <p:spPr>
          <a:xfrm>
            <a:off x="5519783" y="1467768"/>
            <a:ext cx="6304167" cy="1138828"/>
          </a:xfrm>
          <a:prstGeom prst="rect">
            <a:avLst/>
          </a:prstGeom>
        </p:spPr>
        <p:style>
          <a:lnRef idx="1">
            <a:schemeClr val="accent3"/>
          </a:lnRef>
          <a:fillRef idx="2">
            <a:schemeClr val="accent3"/>
          </a:fillRef>
          <a:effectRef idx="1">
            <a:schemeClr val="accent3"/>
          </a:effectRef>
          <a:fontRef idx="minor">
            <a:schemeClr val="dk1"/>
          </a:fontRef>
        </p:style>
        <p:txBody>
          <a:bodyPr wrap="square" lIns="91495" tIns="45747" rIns="91495" bIns="45747">
            <a:spAutoFit/>
          </a:bodyPr>
          <a:lstStyle/>
          <a:p>
            <a:pPr fontAlgn="base">
              <a:spcBef>
                <a:spcPct val="0"/>
              </a:spcBef>
              <a:spcAft>
                <a:spcPct val="0"/>
              </a:spcAft>
            </a:pPr>
            <a:r>
              <a:rPr lang="fr-FR" sz="2000" dirty="0">
                <a:solidFill>
                  <a:schemeClr val="tx1"/>
                </a:solidFill>
                <a:latin typeface="Times New Roman" panose="02020603050405020304" pitchFamily="18" charset="0"/>
                <a:cs typeface="Arial" panose="020B0604020202020204" pitchFamily="34" charset="0"/>
              </a:rPr>
              <a:t>-</a:t>
            </a:r>
            <a:r>
              <a:rPr lang="fr-FR" sz="1600" dirty="0">
                <a:solidFill>
                  <a:schemeClr val="tx1"/>
                </a:solidFill>
                <a:latin typeface="Times New Roman" panose="02020603050405020304" pitchFamily="18" charset="0"/>
                <a:cs typeface="Arial" panose="020B0604020202020204" pitchFamily="34" charset="0"/>
              </a:rPr>
              <a:t>Introduire les nouvelles technologies modernes dans les espaces de Coworking comme le 5G, le système de CVC pour la circulation d’air frai dans le bureau, utilisation des panneaux qui renforcent la distanciation sociale au bureau…</a:t>
            </a:r>
            <a:endParaRPr lang="en-US" sz="1600" dirty="0">
              <a:solidFill>
                <a:schemeClr val="tx1"/>
              </a:solidFill>
              <a:latin typeface="Times New Roman" panose="02020603050405020304" pitchFamily="18" charset="0"/>
              <a:cs typeface="Arial" panose="020B0604020202020204" pitchFamily="34" charset="0"/>
            </a:endParaRPr>
          </a:p>
        </p:txBody>
      </p:sp>
      <p:sp>
        <p:nvSpPr>
          <p:cNvPr id="85" name="Rectangle 84">
            <a:extLst>
              <a:ext uri="{FF2B5EF4-FFF2-40B4-BE49-F238E27FC236}">
                <a16:creationId xmlns:a16="http://schemas.microsoft.com/office/drawing/2014/main" id="{18CAA586-671E-4733-9189-4F2F1E8DA1E5}"/>
              </a:ext>
            </a:extLst>
          </p:cNvPr>
          <p:cNvSpPr/>
          <p:nvPr/>
        </p:nvSpPr>
        <p:spPr>
          <a:xfrm>
            <a:off x="5519783" y="2935767"/>
            <a:ext cx="5086521" cy="854231"/>
          </a:xfrm>
          <a:prstGeom prst="rect">
            <a:avLst/>
          </a:prstGeom>
        </p:spPr>
        <p:style>
          <a:lnRef idx="1">
            <a:schemeClr val="accent2"/>
          </a:lnRef>
          <a:fillRef idx="3">
            <a:schemeClr val="accent2"/>
          </a:fillRef>
          <a:effectRef idx="2">
            <a:schemeClr val="accent2"/>
          </a:effectRef>
          <a:fontRef idx="minor">
            <a:schemeClr val="lt1"/>
          </a:fontRef>
        </p:style>
        <p:txBody>
          <a:bodyPr wrap="square" lIns="114450" tIns="57225" rIns="114450" bIns="57225">
            <a:spAutoFit/>
          </a:bodyPr>
          <a:lstStyle/>
          <a:p>
            <a:pPr algn="ctr"/>
            <a:r>
              <a:rPr lang="fr-FR" sz="3200" dirty="0">
                <a:solidFill>
                  <a:schemeClr val="tx1"/>
                </a:solidFill>
                <a:latin typeface="Times New Roman" panose="02020603050405020304" pitchFamily="18" charset="0"/>
                <a:cs typeface="Arial" panose="020B0604020202020204" pitchFamily="34" charset="0"/>
              </a:rPr>
              <a:t>-</a:t>
            </a:r>
            <a:r>
              <a:rPr lang="fr-FR" sz="1600" dirty="0">
                <a:solidFill>
                  <a:schemeClr val="tx1"/>
                </a:solidFill>
                <a:latin typeface="Times New Roman" panose="02020603050405020304" pitchFamily="18" charset="0"/>
                <a:cs typeface="Arial" panose="020B0604020202020204" pitchFamily="34" charset="0"/>
              </a:rPr>
              <a:t>Conception d’un espace de télétravail avec des normes universelles impressionnantes et attractives</a:t>
            </a:r>
          </a:p>
        </p:txBody>
      </p:sp>
      <p:sp>
        <p:nvSpPr>
          <p:cNvPr id="86" name="Rectangle 85">
            <a:extLst>
              <a:ext uri="{FF2B5EF4-FFF2-40B4-BE49-F238E27FC236}">
                <a16:creationId xmlns:a16="http://schemas.microsoft.com/office/drawing/2014/main" id="{3982718D-44AA-4E33-B8CC-7D55E8CA6C28}"/>
              </a:ext>
            </a:extLst>
          </p:cNvPr>
          <p:cNvSpPr/>
          <p:nvPr/>
        </p:nvSpPr>
        <p:spPr>
          <a:xfrm>
            <a:off x="5550656" y="4146056"/>
            <a:ext cx="4336410" cy="854231"/>
          </a:xfrm>
          <a:prstGeom prst="rect">
            <a:avLst/>
          </a:prstGeom>
        </p:spPr>
        <p:style>
          <a:lnRef idx="1">
            <a:schemeClr val="accent4"/>
          </a:lnRef>
          <a:fillRef idx="3">
            <a:schemeClr val="accent4"/>
          </a:fillRef>
          <a:effectRef idx="2">
            <a:schemeClr val="accent4"/>
          </a:effectRef>
          <a:fontRef idx="minor">
            <a:schemeClr val="lt1"/>
          </a:fontRef>
        </p:style>
        <p:txBody>
          <a:bodyPr wrap="square" lIns="114450" tIns="57225" rIns="114450" bIns="57225">
            <a:spAutoFit/>
          </a:bodyPr>
          <a:lstStyle/>
          <a:p>
            <a:pPr algn="ctr"/>
            <a:r>
              <a:rPr lang="fr-FR" sz="3200" dirty="0">
                <a:solidFill>
                  <a:schemeClr val="tx1"/>
                </a:solidFill>
                <a:latin typeface="Times New Roman" panose="02020603050405020304" pitchFamily="18" charset="0"/>
                <a:cs typeface="Arial" panose="020B0604020202020204" pitchFamily="34" charset="0"/>
              </a:rPr>
              <a:t>-</a:t>
            </a:r>
            <a:r>
              <a:rPr lang="fr-FR" sz="1600" dirty="0">
                <a:solidFill>
                  <a:schemeClr val="tx1"/>
                </a:solidFill>
                <a:latin typeface="Times New Roman" panose="02020603050405020304" pitchFamily="18" charset="0"/>
                <a:cs typeface="Arial" panose="020B0604020202020204" pitchFamily="34" charset="0"/>
              </a:rPr>
              <a:t>donner une nouvelle image à la compagne en créant un point symbolique</a:t>
            </a:r>
          </a:p>
        </p:txBody>
      </p:sp>
      <p:sp>
        <p:nvSpPr>
          <p:cNvPr id="87" name="Rectangle 86">
            <a:extLst>
              <a:ext uri="{FF2B5EF4-FFF2-40B4-BE49-F238E27FC236}">
                <a16:creationId xmlns:a16="http://schemas.microsoft.com/office/drawing/2014/main" id="{4F807437-C29B-4D40-AB4F-56040F6207E8}"/>
              </a:ext>
            </a:extLst>
          </p:cNvPr>
          <p:cNvSpPr/>
          <p:nvPr/>
        </p:nvSpPr>
        <p:spPr>
          <a:xfrm>
            <a:off x="5503721" y="5739637"/>
            <a:ext cx="4917899" cy="608010"/>
          </a:xfrm>
          <a:prstGeom prst="rect">
            <a:avLst/>
          </a:prstGeom>
        </p:spPr>
        <p:style>
          <a:lnRef idx="0">
            <a:schemeClr val="accent6"/>
          </a:lnRef>
          <a:fillRef idx="3">
            <a:schemeClr val="accent6"/>
          </a:fillRef>
          <a:effectRef idx="3">
            <a:schemeClr val="accent6"/>
          </a:effectRef>
          <a:fontRef idx="minor">
            <a:schemeClr val="lt1"/>
          </a:fontRef>
        </p:style>
        <p:txBody>
          <a:bodyPr wrap="square" lIns="114450" tIns="57225" rIns="114450" bIns="57225">
            <a:spAutoFit/>
          </a:bodyPr>
          <a:lstStyle/>
          <a:p>
            <a:pPr algn="ctr"/>
            <a:r>
              <a:rPr lang="fr-FR" sz="1600" dirty="0">
                <a:solidFill>
                  <a:schemeClr val="tx1"/>
                </a:solidFill>
                <a:latin typeface="Times New Roman" panose="02020603050405020304" pitchFamily="18" charset="0"/>
                <a:cs typeface="Arial" panose="020B0604020202020204" pitchFamily="34" charset="0"/>
              </a:rPr>
              <a:t>Redonner un nouvel élan économique pour la ville d’une part et au pays d’une autre part.</a:t>
            </a:r>
          </a:p>
        </p:txBody>
      </p:sp>
      <p:sp>
        <p:nvSpPr>
          <p:cNvPr id="90" name="Rectangle 89">
            <a:extLst>
              <a:ext uri="{FF2B5EF4-FFF2-40B4-BE49-F238E27FC236}">
                <a16:creationId xmlns:a16="http://schemas.microsoft.com/office/drawing/2014/main" id="{29F056F4-CE7C-45FC-AB14-21AD6138D9DC}"/>
              </a:ext>
            </a:extLst>
          </p:cNvPr>
          <p:cNvSpPr/>
          <p:nvPr/>
        </p:nvSpPr>
        <p:spPr>
          <a:xfrm>
            <a:off x="94133" y="870853"/>
            <a:ext cx="1440000" cy="815990"/>
          </a:xfrm>
          <a:prstGeom prst="rect">
            <a:avLst/>
          </a:prstGeom>
          <a:solidFill>
            <a:schemeClr val="accent2"/>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GENERALE </a:t>
            </a:r>
          </a:p>
        </p:txBody>
      </p:sp>
      <p:sp>
        <p:nvSpPr>
          <p:cNvPr id="91" name="Rectangle 90">
            <a:extLst>
              <a:ext uri="{FF2B5EF4-FFF2-40B4-BE49-F238E27FC236}">
                <a16:creationId xmlns:a16="http://schemas.microsoft.com/office/drawing/2014/main" id="{3CA450CF-60D0-40E6-A11F-B06B70542D7C}"/>
              </a:ext>
            </a:extLst>
          </p:cNvPr>
          <p:cNvSpPr/>
          <p:nvPr/>
        </p:nvSpPr>
        <p:spPr>
          <a:xfrm>
            <a:off x="66247" y="2395974"/>
            <a:ext cx="1409249"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PROBLEMATIQUE SPECIFIQUE </a:t>
            </a:r>
          </a:p>
        </p:txBody>
      </p:sp>
      <p:sp>
        <p:nvSpPr>
          <p:cNvPr id="92" name="Rectangle 91">
            <a:extLst>
              <a:ext uri="{FF2B5EF4-FFF2-40B4-BE49-F238E27FC236}">
                <a16:creationId xmlns:a16="http://schemas.microsoft.com/office/drawing/2014/main" id="{29F056F4-CE7C-45FC-AB14-21AD6138D9DC}"/>
              </a:ext>
            </a:extLst>
          </p:cNvPr>
          <p:cNvSpPr/>
          <p:nvPr/>
        </p:nvSpPr>
        <p:spPr>
          <a:xfrm>
            <a:off x="107025" y="4117503"/>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HYPOTHESES</a:t>
            </a:r>
          </a:p>
        </p:txBody>
      </p:sp>
      <p:sp>
        <p:nvSpPr>
          <p:cNvPr id="93" name="Rectangle 92">
            <a:extLst>
              <a:ext uri="{FF2B5EF4-FFF2-40B4-BE49-F238E27FC236}">
                <a16:creationId xmlns:a16="http://schemas.microsoft.com/office/drawing/2014/main" id="{3CA450CF-60D0-40E6-A11F-B06B70542D7C}"/>
              </a:ext>
            </a:extLst>
          </p:cNvPr>
          <p:cNvSpPr/>
          <p:nvPr/>
        </p:nvSpPr>
        <p:spPr>
          <a:xfrm>
            <a:off x="19082" y="5522904"/>
            <a:ext cx="1726179" cy="1041037"/>
          </a:xfrm>
          <a:prstGeom prst="rect">
            <a:avLst/>
          </a:prstGeom>
          <a:solidFill>
            <a:srgbClr val="C4326A"/>
          </a:solidFill>
          <a:ln w="38100">
            <a:solidFill>
              <a:srgbClr val="000000"/>
            </a:solidFill>
          </a:ln>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LES OBJECTIFS DU RECHERCHE </a:t>
            </a:r>
          </a:p>
        </p:txBody>
      </p:sp>
      <p:sp>
        <p:nvSpPr>
          <p:cNvPr id="95" name="Rounded Rectangle 94"/>
          <p:cNvSpPr/>
          <p:nvPr/>
        </p:nvSpPr>
        <p:spPr>
          <a:xfrm>
            <a:off x="290945" y="152400"/>
            <a:ext cx="3990110" cy="554182"/>
          </a:xfrm>
          <a:prstGeom prst="roundRect">
            <a:avLst/>
          </a:prstGeom>
          <a:solidFill>
            <a:schemeClr val="accent1">
              <a:lumMod val="75000"/>
            </a:schemeClr>
          </a:solidFill>
          <a:ln>
            <a:solidFill>
              <a:schemeClr val="accent1">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fr-FR" b="1" dirty="0"/>
              <a:t>INTRODUCTION GENERALE</a:t>
            </a:r>
          </a:p>
        </p:txBody>
      </p:sp>
      <p:sp>
        <p:nvSpPr>
          <p:cNvPr id="96" name="Rounded Rectangle 95"/>
          <p:cNvSpPr/>
          <p:nvPr/>
        </p:nvSpPr>
        <p:spPr>
          <a:xfrm>
            <a:off x="5555673" y="166976"/>
            <a:ext cx="5064702" cy="554183"/>
          </a:xfrm>
          <a:prstGeom prst="roundRect">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400" b="1" dirty="0"/>
              <a:t>LES OBJECTIFS DU RECHERCHE</a:t>
            </a:r>
          </a:p>
        </p:txBody>
      </p:sp>
    </p:spTree>
    <p:extLst>
      <p:ext uri="{BB962C8B-B14F-4D97-AF65-F5344CB8AC3E}">
        <p14:creationId xmlns:p14="http://schemas.microsoft.com/office/powerpoint/2010/main" val="1371868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1000"/>
                                        <p:tgtEl>
                                          <p:spTgt spid="84"/>
                                        </p:tgtEl>
                                      </p:cBhvr>
                                    </p:animEffect>
                                    <p:anim calcmode="lin" valueType="num">
                                      <p:cBhvr>
                                        <p:cTn id="13" dur="1000" fill="hold"/>
                                        <p:tgtEl>
                                          <p:spTgt spid="84"/>
                                        </p:tgtEl>
                                        <p:attrNameLst>
                                          <p:attrName>ppt_x</p:attrName>
                                        </p:attrNameLst>
                                      </p:cBhvr>
                                      <p:tavLst>
                                        <p:tav tm="0">
                                          <p:val>
                                            <p:strVal val="#ppt_x"/>
                                          </p:val>
                                        </p:tav>
                                        <p:tav tm="100000">
                                          <p:val>
                                            <p:strVal val="#ppt_x"/>
                                          </p:val>
                                        </p:tav>
                                      </p:tavLst>
                                    </p:anim>
                                    <p:anim calcmode="lin" valueType="num">
                                      <p:cBhvr>
                                        <p:cTn id="1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1000"/>
                                        <p:tgtEl>
                                          <p:spTgt spid="85"/>
                                        </p:tgtEl>
                                      </p:cBhvr>
                                    </p:animEffect>
                                    <p:anim calcmode="lin" valueType="num">
                                      <p:cBhvr>
                                        <p:cTn id="20" dur="1000" fill="hold"/>
                                        <p:tgtEl>
                                          <p:spTgt spid="85"/>
                                        </p:tgtEl>
                                        <p:attrNameLst>
                                          <p:attrName>ppt_x</p:attrName>
                                        </p:attrNameLst>
                                      </p:cBhvr>
                                      <p:tavLst>
                                        <p:tav tm="0">
                                          <p:val>
                                            <p:strVal val="#ppt_x"/>
                                          </p:val>
                                        </p:tav>
                                        <p:tav tm="100000">
                                          <p:val>
                                            <p:strVal val="#ppt_x"/>
                                          </p:val>
                                        </p:tav>
                                      </p:tavLst>
                                    </p:anim>
                                    <p:anim calcmode="lin" valueType="num">
                                      <p:cBhvr>
                                        <p:cTn id="2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1000"/>
                                        <p:tgtEl>
                                          <p:spTgt spid="86"/>
                                        </p:tgtEl>
                                      </p:cBhvr>
                                    </p:animEffect>
                                    <p:anim calcmode="lin" valueType="num">
                                      <p:cBhvr>
                                        <p:cTn id="27" dur="1000" fill="hold"/>
                                        <p:tgtEl>
                                          <p:spTgt spid="86"/>
                                        </p:tgtEl>
                                        <p:attrNameLst>
                                          <p:attrName>ppt_x</p:attrName>
                                        </p:attrNameLst>
                                      </p:cBhvr>
                                      <p:tavLst>
                                        <p:tav tm="0">
                                          <p:val>
                                            <p:strVal val="#ppt_x"/>
                                          </p:val>
                                        </p:tav>
                                        <p:tav tm="100000">
                                          <p:val>
                                            <p:strVal val="#ppt_x"/>
                                          </p:val>
                                        </p:tav>
                                      </p:tavLst>
                                    </p:anim>
                                    <p:anim calcmode="lin" valueType="num">
                                      <p:cBhvr>
                                        <p:cTn id="28"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1000"/>
                                        <p:tgtEl>
                                          <p:spTgt spid="87"/>
                                        </p:tgtEl>
                                      </p:cBhvr>
                                    </p:animEffect>
                                    <p:anim calcmode="lin" valueType="num">
                                      <p:cBhvr>
                                        <p:cTn id="34" dur="1000" fill="hold"/>
                                        <p:tgtEl>
                                          <p:spTgt spid="87"/>
                                        </p:tgtEl>
                                        <p:attrNameLst>
                                          <p:attrName>ppt_x</p:attrName>
                                        </p:attrNameLst>
                                      </p:cBhvr>
                                      <p:tavLst>
                                        <p:tav tm="0">
                                          <p:val>
                                            <p:strVal val="#ppt_x"/>
                                          </p:val>
                                        </p:tav>
                                        <p:tav tm="100000">
                                          <p:val>
                                            <p:strVal val="#ppt_x"/>
                                          </p:val>
                                        </p:tav>
                                      </p:tavLst>
                                    </p:anim>
                                    <p:anim calcmode="lin" valueType="num">
                                      <p:cBhvr>
                                        <p:cTn id="3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7">
                                            <p:txEl>
                                              <p:pRg st="0" end="0"/>
                                            </p:txEl>
                                          </p:spTgt>
                                        </p:tgtEl>
                                        <p:attrNameLst>
                                          <p:attrName>style.visibility</p:attrName>
                                        </p:attrNameLst>
                                      </p:cBhvr>
                                      <p:to>
                                        <p:strVal val="visible"/>
                                      </p:to>
                                    </p:set>
                                    <p:animEffect transition="in" filter="fade">
                                      <p:cBhvr>
                                        <p:cTn id="40" dur="1000"/>
                                        <p:tgtEl>
                                          <p:spTgt spid="87">
                                            <p:txEl>
                                              <p:pRg st="0" end="0"/>
                                            </p:txEl>
                                          </p:spTgt>
                                        </p:tgtEl>
                                      </p:cBhvr>
                                    </p:animEffect>
                                    <p:anim calcmode="lin" valueType="num">
                                      <p:cBhvr>
                                        <p:cTn id="41" dur="10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31183F-2C8C-4C75-A6B3-AF669C5B7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5" cy="6858000"/>
          </a:xfrm>
          <a:prstGeom prst="rect">
            <a:avLst/>
          </a:prstGeom>
        </p:spPr>
      </p:pic>
      <p:sp>
        <p:nvSpPr>
          <p:cNvPr id="12" name="Rectangle 11"/>
          <p:cNvSpPr/>
          <p:nvPr/>
        </p:nvSpPr>
        <p:spPr>
          <a:xfrm>
            <a:off x="4" y="-33090"/>
            <a:ext cx="12191996" cy="6858000"/>
          </a:xfrm>
          <a:prstGeom prst="rect">
            <a:avLst/>
          </a:prstGeom>
          <a:solidFill>
            <a:srgbClr val="F2F2F2">
              <a:alpha val="27843"/>
            </a:srgbClr>
          </a:solid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91431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906" b="0" i="0" u="none" strike="noStrike" kern="1200" cap="none" spc="0" baseline="0">
              <a:solidFill>
                <a:srgbClr val="FFFFFF"/>
              </a:solidFill>
              <a:uFillTx/>
              <a:latin typeface="Calibri"/>
            </a:endParaRPr>
          </a:p>
        </p:txBody>
      </p:sp>
      <p:sp>
        <p:nvSpPr>
          <p:cNvPr id="8" name="Rectangle 6"/>
          <p:cNvSpPr/>
          <p:nvPr/>
        </p:nvSpPr>
        <p:spPr>
          <a:xfrm>
            <a:off x="2924556" y="2504875"/>
            <a:ext cx="9267444" cy="769441"/>
          </a:xfrm>
          <a:prstGeom prst="rect">
            <a:avLst/>
          </a:prstGeom>
          <a:solidFill>
            <a:schemeClr val="bg1"/>
          </a:solidFill>
          <a:ln w="38100" cap="flat">
            <a:solidFill>
              <a:schemeClr val="tx1"/>
            </a:solidFill>
            <a:prstDash val="solid"/>
          </a:ln>
        </p:spPr>
        <p:txBody>
          <a:bodyPr vert="horz" wrap="square" lIns="91440" tIns="45720" rIns="91440" bIns="45720" anchor="t" anchorCtr="1" compatLnSpc="1">
            <a:spAutoFit/>
          </a:bodyPr>
          <a:lstStyle/>
          <a:p>
            <a:pPr marL="0" marR="0" lvl="0" indent="0" algn="ctr" defTabSz="4572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0" cap="none" spc="0" baseline="0" dirty="0">
                <a:solidFill>
                  <a:srgbClr val="181717"/>
                </a:solidFill>
                <a:uFillTx/>
                <a:latin typeface="Times New Roman" pitchFamily="18"/>
                <a:ea typeface=""/>
                <a:cs typeface="Times New Roman" pitchFamily="18"/>
              </a:rPr>
              <a:t>APPROCHE </a:t>
            </a:r>
            <a:r>
              <a:rPr lang="fr-FR" sz="4400" b="1" kern="0" dirty="0">
                <a:solidFill>
                  <a:srgbClr val="181717"/>
                </a:solidFill>
                <a:latin typeface="Times New Roman" pitchFamily="18"/>
                <a:ea typeface=""/>
                <a:cs typeface="Times New Roman" pitchFamily="18"/>
              </a:rPr>
              <a:t>THEMATIQUE</a:t>
            </a:r>
            <a:endParaRPr lang="fr-FR" sz="4400" b="1" i="0" u="none" strike="noStrike" kern="0" cap="none" spc="0" baseline="0" dirty="0">
              <a:solidFill>
                <a:srgbClr val="181717"/>
              </a:solidFill>
              <a:uFillTx/>
              <a:latin typeface="Times New Roman" pitchFamily="18"/>
              <a:ea typeface=""/>
              <a:cs typeface="Times New Roman" pitchFamily="18"/>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solidFill>
                  <a:srgbClr val="000000"/>
                </a:solidFill>
              </a:rPr>
              <a:pPr/>
              <a:t>8</a:t>
            </a:fld>
            <a:endParaRPr lang="en-US" dirty="0">
              <a:solidFill>
                <a:srgbClr val="000000"/>
              </a:solidFill>
            </a:endParaRPr>
          </a:p>
        </p:txBody>
      </p:sp>
    </p:spTree>
    <p:extLst>
      <p:ext uri="{BB962C8B-B14F-4D97-AF65-F5344CB8AC3E}">
        <p14:creationId xmlns:p14="http://schemas.microsoft.com/office/powerpoint/2010/main" val="20678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0D47C-5400-4597-A766-53E872A18316}"/>
              </a:ext>
            </a:extLst>
          </p:cNvPr>
          <p:cNvSpPr/>
          <p:nvPr/>
        </p:nvSpPr>
        <p:spPr>
          <a:xfrm rot="5400000">
            <a:off x="-2524654" y="2543738"/>
            <a:ext cx="6858001" cy="1770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1" name="Rectangle 10">
            <a:extLst>
              <a:ext uri="{FF2B5EF4-FFF2-40B4-BE49-F238E27FC236}">
                <a16:creationId xmlns:a16="http://schemas.microsoft.com/office/drawing/2014/main" id="{CC80D47C-5400-4597-A766-53E872A18316}"/>
              </a:ext>
            </a:extLst>
          </p:cNvPr>
          <p:cNvSpPr/>
          <p:nvPr/>
        </p:nvSpPr>
        <p:spPr>
          <a:xfrm rot="5400000">
            <a:off x="-2748425" y="3166336"/>
            <a:ext cx="6858001" cy="5253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300" tIns="34290" rIns="274320" bIns="34290" numCol="1" spcCol="0" rtlCol="0" fromWordArt="0" anchor="ctr" anchorCtr="0" forceAA="0" compatLnSpc="1">
            <a:prstTxWarp prst="textNoShape">
              <a:avLst/>
            </a:prstTxWarp>
            <a:noAutofit/>
          </a:bodyPr>
          <a:lstStyle/>
          <a:p>
            <a:pPr algn="just"/>
            <a:r>
              <a:rPr lang="en-US" sz="1000" noProof="1">
                <a:solidFill>
                  <a:schemeClr val="bg2">
                    <a:lumMod val="10000"/>
                  </a:schemeClr>
                </a:solidFill>
              </a:rPr>
              <a:t>                            </a:t>
            </a:r>
          </a:p>
        </p:txBody>
      </p:sp>
      <p:sp>
        <p:nvSpPr>
          <p:cNvPr id="12" name="Rectangle 11">
            <a:extLst>
              <a:ext uri="{FF2B5EF4-FFF2-40B4-BE49-F238E27FC236}">
                <a16:creationId xmlns:a16="http://schemas.microsoft.com/office/drawing/2014/main" id="{A23D2510-4A9D-4E81-B006-00C4FE6E1FAA}"/>
              </a:ext>
            </a:extLst>
          </p:cNvPr>
          <p:cNvSpPr/>
          <p:nvPr/>
        </p:nvSpPr>
        <p:spPr>
          <a:xfrm>
            <a:off x="2877226" y="2690335"/>
            <a:ext cx="7343011" cy="1477328"/>
          </a:xfrm>
          <a:prstGeom prst="rect">
            <a:avLst/>
          </a:prstGeom>
          <a:solidFill>
            <a:schemeClr val="accent2">
              <a:lumMod val="20000"/>
              <a:lumOff val="80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fr-FR" dirty="0">
                <a:solidFill>
                  <a:schemeClr val="tx1"/>
                </a:solidFill>
                <a:latin typeface="Times New Roman" panose="02020603050405020304" pitchFamily="18" charset="0"/>
                <a:cs typeface="Arial" panose="020B0604020202020204" pitchFamily="34" charset="0"/>
              </a:rPr>
              <a:t>Le Co-working, ou bureaux partagés, est une méthode d'organisation du travail qui vous permet de partager un espace indépendant entre plusieurs personnes travaillant sur différents projets et secteurs d'activités pour échanger des opinions et des concepts , alors c’est Un bâtiment dans laquelle on installe plusieurs fonctions  tel que : la gestion, la culture, éducation….. </a:t>
            </a:r>
          </a:p>
        </p:txBody>
      </p:sp>
      <p:sp>
        <p:nvSpPr>
          <p:cNvPr id="2" name="Rectangle 1"/>
          <p:cNvSpPr/>
          <p:nvPr/>
        </p:nvSpPr>
        <p:spPr>
          <a:xfrm>
            <a:off x="2069040" y="1185824"/>
            <a:ext cx="8698087" cy="523220"/>
          </a:xfrm>
          <a:prstGeom prst="rect">
            <a:avLst/>
          </a:prstGeom>
        </p:spPr>
        <p:txBody>
          <a:bodyPr wrap="none">
            <a:spAutoFit/>
          </a:bodyPr>
          <a:lstStyle/>
          <a:p>
            <a:pPr algn="ctr"/>
            <a:r>
              <a:rPr lang="fr-FR" sz="2800" b="1" dirty="0">
                <a:latin typeface="Times New Roman" panose="02020603050405020304" pitchFamily="18" charset="0"/>
                <a:cs typeface="Arial" panose="020B0604020202020204" pitchFamily="34" charset="0"/>
              </a:rPr>
              <a:t>C’EST QUOI UN EQUIPEMENT DU COWORKING?</a:t>
            </a:r>
          </a:p>
        </p:txBody>
      </p:sp>
      <p:sp>
        <p:nvSpPr>
          <p:cNvPr id="13" name="Rectangle 12">
            <a:extLst>
              <a:ext uri="{FF2B5EF4-FFF2-40B4-BE49-F238E27FC236}">
                <a16:creationId xmlns:a16="http://schemas.microsoft.com/office/drawing/2014/main" id="{29F056F4-CE7C-45FC-AB14-21AD6138D9DC}"/>
              </a:ext>
            </a:extLst>
          </p:cNvPr>
          <p:cNvSpPr/>
          <p:nvPr/>
        </p:nvSpPr>
        <p:spPr>
          <a:xfrm>
            <a:off x="19082" y="883915"/>
            <a:ext cx="1726179" cy="1127039"/>
          </a:xfrm>
          <a:prstGeom prst="rect">
            <a:avLst/>
          </a:prstGeom>
          <a:solidFill>
            <a:srgbClr val="FFCC99"/>
          </a:solidFill>
          <a:ln w="38100">
            <a:solidFill>
              <a:srgbClr val="000000"/>
            </a:solidFill>
          </a:ln>
          <a:effectLst>
            <a:glow rad="228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dirty="0">
                <a:solidFill>
                  <a:schemeClr val="tx1"/>
                </a:solidFill>
                <a:latin typeface="Arial Black" panose="020B0A04020102020204" pitchFamily="34" charset="0"/>
              </a:rPr>
              <a:t>COWORKING</a:t>
            </a:r>
          </a:p>
        </p:txBody>
      </p:sp>
      <p:sp>
        <p:nvSpPr>
          <p:cNvPr id="14" name="Rectangle 13">
            <a:extLst>
              <a:ext uri="{FF2B5EF4-FFF2-40B4-BE49-F238E27FC236}">
                <a16:creationId xmlns:a16="http://schemas.microsoft.com/office/drawing/2014/main" id="{3CA450CF-60D0-40E6-A11F-B06B70542D7C}"/>
              </a:ext>
            </a:extLst>
          </p:cNvPr>
          <p:cNvSpPr/>
          <p:nvPr/>
        </p:nvSpPr>
        <p:spPr>
          <a:xfrm>
            <a:off x="94133" y="2415048"/>
            <a:ext cx="1427252" cy="841846"/>
          </a:xfrm>
          <a:prstGeom prst="rect">
            <a:avLst/>
          </a:prstGeom>
          <a:solidFill>
            <a:schemeClr val="accent1"/>
          </a:solidFill>
          <a:ln>
            <a:solidFill>
              <a:srgbClr val="000000"/>
            </a:solid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LES ESPACES DU COWORKING</a:t>
            </a:r>
          </a:p>
        </p:txBody>
      </p:sp>
      <p:sp>
        <p:nvSpPr>
          <p:cNvPr id="15" name="Rectangle 14">
            <a:extLst>
              <a:ext uri="{FF2B5EF4-FFF2-40B4-BE49-F238E27FC236}">
                <a16:creationId xmlns:a16="http://schemas.microsoft.com/office/drawing/2014/main" id="{29F056F4-CE7C-45FC-AB14-21AD6138D9DC}"/>
              </a:ext>
            </a:extLst>
          </p:cNvPr>
          <p:cNvSpPr/>
          <p:nvPr/>
        </p:nvSpPr>
        <p:spPr>
          <a:xfrm>
            <a:off x="76513" y="4106224"/>
            <a:ext cx="1440000" cy="717667"/>
          </a:xfrm>
          <a:prstGeom prst="rect">
            <a:avLst/>
          </a:prstGeom>
          <a:solidFill>
            <a:schemeClr val="accent6"/>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LE TELETRAVAIL</a:t>
            </a:r>
          </a:p>
        </p:txBody>
      </p:sp>
      <p:sp>
        <p:nvSpPr>
          <p:cNvPr id="16" name="Rectangle 15">
            <a:extLst>
              <a:ext uri="{FF2B5EF4-FFF2-40B4-BE49-F238E27FC236}">
                <a16:creationId xmlns:a16="http://schemas.microsoft.com/office/drawing/2014/main" id="{E933A8FE-9409-4808-8AC1-86B7551ADD30}"/>
              </a:ext>
            </a:extLst>
          </p:cNvPr>
          <p:cNvSpPr/>
          <p:nvPr/>
        </p:nvSpPr>
        <p:spPr>
          <a:xfrm>
            <a:off x="81600" y="5704049"/>
            <a:ext cx="1440000" cy="749861"/>
          </a:xfrm>
          <a:prstGeom prst="rect">
            <a:avLst/>
          </a:prstGeom>
          <a:solidFill>
            <a:schemeClr val="accent1">
              <a:lumMod val="7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b="1" dirty="0">
                <a:solidFill>
                  <a:schemeClr val="tx1"/>
                </a:solidFill>
                <a:latin typeface="Arial Black" panose="020B0A04020102020204" pitchFamily="34" charset="0"/>
              </a:rPr>
              <a:t>SYNTHESE</a:t>
            </a:r>
          </a:p>
        </p:txBody>
      </p:sp>
      <p:sp>
        <p:nvSpPr>
          <p:cNvPr id="17" name="Rounded Rectangle 16"/>
          <p:cNvSpPr/>
          <p:nvPr/>
        </p:nvSpPr>
        <p:spPr>
          <a:xfrm>
            <a:off x="882171" y="152399"/>
            <a:ext cx="3990110" cy="55418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t>APPROCHE THEMATIQUE</a:t>
            </a:r>
          </a:p>
        </p:txBody>
      </p:sp>
      <p:sp>
        <p:nvSpPr>
          <p:cNvPr id="18" name="Rounded Rectangle 17"/>
          <p:cNvSpPr/>
          <p:nvPr/>
        </p:nvSpPr>
        <p:spPr>
          <a:xfrm>
            <a:off x="5555674" y="152399"/>
            <a:ext cx="5064702" cy="554183"/>
          </a:xfrm>
          <a:prstGeom prst="roundRect">
            <a:avLst/>
          </a:prstGeom>
          <a:solidFill>
            <a:srgbClr val="FFCC99"/>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400" b="1" dirty="0"/>
              <a:t>COWORKING</a:t>
            </a:r>
          </a:p>
        </p:txBody>
      </p:sp>
    </p:spTree>
    <p:extLst>
      <p:ext uri="{BB962C8B-B14F-4D97-AF65-F5344CB8AC3E}">
        <p14:creationId xmlns:p14="http://schemas.microsoft.com/office/powerpoint/2010/main" val="383316478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4376</TotalTime>
  <Words>3477</Words>
  <Application>Microsoft Office PowerPoint</Application>
  <PresentationFormat>Widescreen</PresentationFormat>
  <Paragraphs>1162</Paragraphs>
  <Slides>64</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Arial</vt:lpstr>
      <vt:lpstr>Arial Black</vt:lpstr>
      <vt:lpstr>Arial Rounded MT Bold</vt:lpstr>
      <vt:lpstr>Book Antiqua</vt:lpstr>
      <vt:lpstr>Calibri</vt:lpstr>
      <vt:lpstr>Calibri Light</vt:lpstr>
      <vt:lpstr>Cambria Math</vt:lpstr>
      <vt:lpstr>Century Gothic</vt:lpstr>
      <vt:lpstr>RomanD</vt:lpstr>
      <vt:lpstr>Symbol</vt:lpstr>
      <vt:lpstr>Times New Roman</vt:lpstr>
      <vt:lpstr>Tw Cen MT</vt:lpstr>
      <vt:lpstr>Wingdings</vt:lpstr>
      <vt:lpstr>Retrospect</vt:lpstr>
      <vt:lpstr> Université Abou Bekr Belkaid –Tlemcen- Faculté De Technologie Département D’architecture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abdou abdou1</cp:lastModifiedBy>
  <cp:revision>173</cp:revision>
  <dcterms:created xsi:type="dcterms:W3CDTF">2016-05-16T13:56:08Z</dcterms:created>
  <dcterms:modified xsi:type="dcterms:W3CDTF">2021-09-22T07:26:29Z</dcterms:modified>
</cp:coreProperties>
</file>