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57" r:id="rId3"/>
    <p:sldId id="259" r:id="rId4"/>
    <p:sldId id="260" r:id="rId5"/>
    <p:sldId id="319" r:id="rId6"/>
    <p:sldId id="265" r:id="rId7"/>
    <p:sldId id="262" r:id="rId8"/>
    <p:sldId id="263" r:id="rId9"/>
    <p:sldId id="303" r:id="rId10"/>
    <p:sldId id="268" r:id="rId11"/>
    <p:sldId id="305" r:id="rId12"/>
    <p:sldId id="264" r:id="rId13"/>
    <p:sldId id="306" r:id="rId14"/>
    <p:sldId id="307" r:id="rId15"/>
    <p:sldId id="308" r:id="rId16"/>
    <p:sldId id="309" r:id="rId17"/>
    <p:sldId id="310" r:id="rId18"/>
    <p:sldId id="270" r:id="rId19"/>
    <p:sldId id="311" r:id="rId20"/>
    <p:sldId id="312" r:id="rId21"/>
    <p:sldId id="313" r:id="rId22"/>
    <p:sldId id="314" r:id="rId23"/>
    <p:sldId id="315" r:id="rId24"/>
    <p:sldId id="316" r:id="rId25"/>
    <p:sldId id="317" r:id="rId26"/>
    <p:sldId id="318" r:id="rId27"/>
    <p:sldId id="300" r:id="rId28"/>
    <p:sldId id="320" r:id="rId29"/>
    <p:sldId id="304"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013"/>
    <a:srgbClr val="EE9F12"/>
    <a:srgbClr val="E4B01C"/>
    <a:srgbClr val="FAD9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173" autoAdjust="0"/>
    <p:restoredTop sz="94004" autoAdjust="0"/>
  </p:normalViewPr>
  <p:slideViewPr>
    <p:cSldViewPr>
      <p:cViewPr>
        <p:scale>
          <a:sx n="60" d="100"/>
          <a:sy n="60" d="100"/>
        </p:scale>
        <p:origin x="-17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88B4EA-2BF1-4A1C-B3CD-281469206724}" type="doc">
      <dgm:prSet loTypeId="urn:microsoft.com/office/officeart/2005/8/layout/list1" loCatId="list" qsTypeId="urn:microsoft.com/office/officeart/2005/8/quickstyle/3d8" qsCatId="3D" csTypeId="urn:microsoft.com/office/officeart/2005/8/colors/accent1_2" csCatId="accent1" phldr="1"/>
      <dgm:spPr/>
      <dgm:t>
        <a:bodyPr/>
        <a:lstStyle/>
        <a:p>
          <a:endParaRPr lang="fr-FR"/>
        </a:p>
      </dgm:t>
    </dgm:pt>
    <dgm:pt modelId="{C912AFE8-4576-4EED-98BC-4A316F930C0C}">
      <dgm:prSet phldrT="[Texte]"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dgm:spPr>
      <dgm:t>
        <a:bodyPr/>
        <a:lstStyle/>
        <a:p>
          <a:pPr algn="ctr"/>
          <a:r>
            <a:rPr lang="fr-FR" sz="2600" b="1" dirty="0" smtClean="0">
              <a:solidFill>
                <a:schemeClr val="tx1"/>
              </a:solidFill>
            </a:rPr>
            <a:t>1) </a:t>
          </a:r>
          <a:r>
            <a:rPr lang="fr-FR" sz="2600" b="1" i="0" dirty="0" smtClean="0">
              <a:solidFill>
                <a:schemeClr val="tx1"/>
              </a:solidFill>
            </a:rPr>
            <a:t>Constitution du capteur</a:t>
          </a:r>
          <a:endParaRPr lang="fr-FR" sz="2600" b="1" i="0" dirty="0">
            <a:solidFill>
              <a:schemeClr val="tx1"/>
            </a:solidFill>
          </a:endParaRPr>
        </a:p>
      </dgm:t>
    </dgm:pt>
    <dgm:pt modelId="{DC4F940E-7CD1-4183-8766-E34FDD34F27E}" type="parTrans" cxnId="{6920A757-CAAC-43CC-A405-A510D9B9A57D}">
      <dgm:prSet/>
      <dgm:spPr/>
      <dgm:t>
        <a:bodyPr/>
        <a:lstStyle/>
        <a:p>
          <a:endParaRPr lang="fr-FR"/>
        </a:p>
      </dgm:t>
    </dgm:pt>
    <dgm:pt modelId="{01A63C53-963B-44B8-B31F-518196174D74}" type="sibTrans" cxnId="{6920A757-CAAC-43CC-A405-A510D9B9A57D}">
      <dgm:prSet/>
      <dgm:spPr/>
      <dgm:t>
        <a:bodyPr/>
        <a:lstStyle/>
        <a:p>
          <a:endParaRPr lang="fr-FR"/>
        </a:p>
      </dgm:t>
    </dgm:pt>
    <dgm:pt modelId="{314CF8DC-F2B2-4455-932B-5F2DEA19F771}">
      <dgm:prSet phldrT="[Texte]"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dgm:spPr>
      <dgm:t>
        <a:bodyPr/>
        <a:lstStyle/>
        <a:p>
          <a:pPr algn="l"/>
          <a:r>
            <a:rPr lang="fr-FR" sz="2400" b="1" dirty="0" smtClean="0">
              <a:solidFill>
                <a:schemeClr val="tx1"/>
              </a:solidFill>
            </a:rPr>
            <a:t>2) Différents types des capteurs solaires plans à air</a:t>
          </a:r>
          <a:endParaRPr lang="fr-FR" sz="2400" dirty="0">
            <a:solidFill>
              <a:schemeClr val="tx1"/>
            </a:solidFill>
          </a:endParaRPr>
        </a:p>
      </dgm:t>
    </dgm:pt>
    <dgm:pt modelId="{F5FCA724-4001-4DB6-95B9-DAF0A52E440F}" type="parTrans" cxnId="{1C95A2F8-C495-49EE-BB0A-2E4F0082B54A}">
      <dgm:prSet/>
      <dgm:spPr/>
      <dgm:t>
        <a:bodyPr/>
        <a:lstStyle/>
        <a:p>
          <a:endParaRPr lang="fr-FR"/>
        </a:p>
      </dgm:t>
    </dgm:pt>
    <dgm:pt modelId="{BE2B9D63-3688-4167-A644-CC5CBB311B35}" type="sibTrans" cxnId="{1C95A2F8-C495-49EE-BB0A-2E4F0082B54A}">
      <dgm:prSet/>
      <dgm:spPr/>
      <dgm:t>
        <a:bodyPr/>
        <a:lstStyle/>
        <a:p>
          <a:endParaRPr lang="fr-FR"/>
        </a:p>
      </dgm:t>
    </dgm:pt>
    <dgm:pt modelId="{2D86122C-BF80-4A72-8B5C-FA75A49B5F2E}">
      <dgm:prSet phldrT="[Texte]"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solidFill>
            <a:schemeClr val="tx1"/>
          </a:solidFill>
        </a:ln>
      </dgm:spPr>
      <dgm:t>
        <a:bodyPr/>
        <a:lstStyle/>
        <a:p>
          <a:r>
            <a:rPr lang="fr-FR" sz="2600" b="1" i="0" dirty="0" smtClean="0">
              <a:solidFill>
                <a:schemeClr val="tx1"/>
              </a:solidFill>
            </a:rPr>
            <a:t>3) Principe de fonctionnement</a:t>
          </a:r>
          <a:endParaRPr lang="fr-FR" sz="2600" b="1" i="0" dirty="0">
            <a:solidFill>
              <a:schemeClr val="tx1"/>
            </a:solidFill>
          </a:endParaRPr>
        </a:p>
      </dgm:t>
    </dgm:pt>
    <dgm:pt modelId="{EFBEE938-C3A9-4E5A-81AD-4A757CFD29BD}" type="parTrans" cxnId="{2DFD3B63-7FD7-4A11-9CEA-D0C091570261}">
      <dgm:prSet/>
      <dgm:spPr/>
      <dgm:t>
        <a:bodyPr/>
        <a:lstStyle/>
        <a:p>
          <a:endParaRPr lang="fr-FR"/>
        </a:p>
      </dgm:t>
    </dgm:pt>
    <dgm:pt modelId="{5654A563-A65B-4EC4-B64F-82F2FB6235EE}" type="sibTrans" cxnId="{2DFD3B63-7FD7-4A11-9CEA-D0C091570261}">
      <dgm:prSet/>
      <dgm:spPr/>
      <dgm:t>
        <a:bodyPr/>
        <a:lstStyle/>
        <a:p>
          <a:endParaRPr lang="fr-FR"/>
        </a:p>
      </dgm:t>
    </dgm:pt>
    <dgm:pt modelId="{42F48CB7-EBBC-4586-8A36-0E99F993A80F}">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dgm:spPr>
      <dgm:t>
        <a:bodyPr/>
        <a:lstStyle/>
        <a:p>
          <a:r>
            <a:rPr lang="fr-FR" sz="2400" b="1" dirty="0" smtClean="0">
              <a:solidFill>
                <a:schemeClr val="tx1"/>
              </a:solidFill>
            </a:rPr>
            <a:t>4) Les applications des capteurs solaires plans à air</a:t>
          </a:r>
          <a:r>
            <a:rPr lang="fr-FR" sz="3200" b="1" dirty="0" smtClean="0"/>
            <a:t> </a:t>
          </a:r>
          <a:r>
            <a:rPr lang="fr-FR" sz="3200" b="1" u="none" dirty="0" smtClean="0"/>
            <a:t> </a:t>
          </a:r>
          <a:endParaRPr lang="fr-FR" sz="3200" dirty="0"/>
        </a:p>
      </dgm:t>
    </dgm:pt>
    <dgm:pt modelId="{63B996A4-8CD5-4F44-872A-4F2E92989643}" type="parTrans" cxnId="{3AF8B213-6146-4931-BD32-57FC9168F212}">
      <dgm:prSet/>
      <dgm:spPr/>
      <dgm:t>
        <a:bodyPr/>
        <a:lstStyle/>
        <a:p>
          <a:endParaRPr lang="fr-FR"/>
        </a:p>
      </dgm:t>
    </dgm:pt>
    <dgm:pt modelId="{EE61C5AF-9C30-434B-87BF-6B88673EF7E3}" type="sibTrans" cxnId="{3AF8B213-6146-4931-BD32-57FC9168F212}">
      <dgm:prSet/>
      <dgm:spPr/>
      <dgm:t>
        <a:bodyPr/>
        <a:lstStyle/>
        <a:p>
          <a:endParaRPr lang="fr-FR"/>
        </a:p>
      </dgm:t>
    </dgm:pt>
    <dgm:pt modelId="{941088E6-B692-43AB-8504-A1092DF766B1}" type="pres">
      <dgm:prSet presAssocID="{F388B4EA-2BF1-4A1C-B3CD-281469206724}" presName="linear" presStyleCnt="0">
        <dgm:presLayoutVars>
          <dgm:dir/>
          <dgm:animLvl val="lvl"/>
          <dgm:resizeHandles val="exact"/>
        </dgm:presLayoutVars>
      </dgm:prSet>
      <dgm:spPr/>
      <dgm:t>
        <a:bodyPr/>
        <a:lstStyle/>
        <a:p>
          <a:endParaRPr lang="fr-FR"/>
        </a:p>
      </dgm:t>
    </dgm:pt>
    <dgm:pt modelId="{5FDA2017-2D82-455D-91DA-A55B483FDC13}" type="pres">
      <dgm:prSet presAssocID="{C912AFE8-4576-4EED-98BC-4A316F930C0C}" presName="parentLin" presStyleCnt="0"/>
      <dgm:spPr/>
      <dgm:t>
        <a:bodyPr/>
        <a:lstStyle/>
        <a:p>
          <a:endParaRPr lang="fr-FR"/>
        </a:p>
      </dgm:t>
    </dgm:pt>
    <dgm:pt modelId="{CD90A524-8E8C-42C6-820E-428DD3A1B7CC}" type="pres">
      <dgm:prSet presAssocID="{C912AFE8-4576-4EED-98BC-4A316F930C0C}" presName="parentLeftMargin" presStyleLbl="node1" presStyleIdx="0" presStyleCnt="4"/>
      <dgm:spPr/>
      <dgm:t>
        <a:bodyPr/>
        <a:lstStyle/>
        <a:p>
          <a:endParaRPr lang="fr-FR"/>
        </a:p>
      </dgm:t>
    </dgm:pt>
    <dgm:pt modelId="{9EDA5115-F4C5-4B77-8E09-1E3C8286A4F1}" type="pres">
      <dgm:prSet presAssocID="{C912AFE8-4576-4EED-98BC-4A316F930C0C}" presName="parentText" presStyleLbl="node1" presStyleIdx="0" presStyleCnt="4" custLinFactNeighborX="-20817" custLinFactNeighborY="1000">
        <dgm:presLayoutVars>
          <dgm:chMax val="0"/>
          <dgm:bulletEnabled val="1"/>
        </dgm:presLayoutVars>
      </dgm:prSet>
      <dgm:spPr/>
      <dgm:t>
        <a:bodyPr/>
        <a:lstStyle/>
        <a:p>
          <a:endParaRPr lang="fr-FR"/>
        </a:p>
      </dgm:t>
    </dgm:pt>
    <dgm:pt modelId="{43BA561E-4CE3-4459-8E8F-BB87F198309E}" type="pres">
      <dgm:prSet presAssocID="{C912AFE8-4576-4EED-98BC-4A316F930C0C}" presName="negativeSpace" presStyleCnt="0"/>
      <dgm:spPr/>
      <dgm:t>
        <a:bodyPr/>
        <a:lstStyle/>
        <a:p>
          <a:endParaRPr lang="fr-FR"/>
        </a:p>
      </dgm:t>
    </dgm:pt>
    <dgm:pt modelId="{3C466BA4-74DA-4C23-8C8E-D37416F87211}" type="pres">
      <dgm:prSet presAssocID="{C912AFE8-4576-4EED-98BC-4A316F930C0C}" presName="childText" presStyleLbl="conFgAcc1" presStyleIdx="0" presStyleCnt="4">
        <dgm:presLayoutVars>
          <dgm:bulletEnabled val="1"/>
        </dgm:presLayoutVars>
      </dgm:prSet>
      <dgm:spPr/>
      <dgm:t>
        <a:bodyPr/>
        <a:lstStyle/>
        <a:p>
          <a:endParaRPr lang="fr-FR"/>
        </a:p>
      </dgm:t>
    </dgm:pt>
    <dgm:pt modelId="{9FAAF564-89CE-4FE5-93D7-855287C3A8E6}" type="pres">
      <dgm:prSet presAssocID="{01A63C53-963B-44B8-B31F-518196174D74}" presName="spaceBetweenRectangles" presStyleCnt="0"/>
      <dgm:spPr/>
      <dgm:t>
        <a:bodyPr/>
        <a:lstStyle/>
        <a:p>
          <a:endParaRPr lang="fr-FR"/>
        </a:p>
      </dgm:t>
    </dgm:pt>
    <dgm:pt modelId="{BDF902B2-E643-4CD9-BEF8-BD58D8F3B159}" type="pres">
      <dgm:prSet presAssocID="{314CF8DC-F2B2-4455-932B-5F2DEA19F771}" presName="parentLin" presStyleCnt="0"/>
      <dgm:spPr/>
      <dgm:t>
        <a:bodyPr/>
        <a:lstStyle/>
        <a:p>
          <a:endParaRPr lang="fr-FR"/>
        </a:p>
      </dgm:t>
    </dgm:pt>
    <dgm:pt modelId="{EE0974D2-6021-4A84-A07C-B72D6FD1E7E5}" type="pres">
      <dgm:prSet presAssocID="{314CF8DC-F2B2-4455-932B-5F2DEA19F771}" presName="parentLeftMargin" presStyleLbl="node1" presStyleIdx="0" presStyleCnt="4"/>
      <dgm:spPr/>
      <dgm:t>
        <a:bodyPr/>
        <a:lstStyle/>
        <a:p>
          <a:endParaRPr lang="fr-FR"/>
        </a:p>
      </dgm:t>
    </dgm:pt>
    <dgm:pt modelId="{B5ABF2D4-9894-4F38-B754-2381B25932A9}" type="pres">
      <dgm:prSet presAssocID="{314CF8DC-F2B2-4455-932B-5F2DEA19F771}" presName="parentText" presStyleLbl="node1" presStyleIdx="1" presStyleCnt="4">
        <dgm:presLayoutVars>
          <dgm:chMax val="0"/>
          <dgm:bulletEnabled val="1"/>
        </dgm:presLayoutVars>
      </dgm:prSet>
      <dgm:spPr/>
      <dgm:t>
        <a:bodyPr/>
        <a:lstStyle/>
        <a:p>
          <a:endParaRPr lang="fr-FR"/>
        </a:p>
      </dgm:t>
    </dgm:pt>
    <dgm:pt modelId="{AEAD852E-457F-442A-9B56-04DF7BC80CA0}" type="pres">
      <dgm:prSet presAssocID="{314CF8DC-F2B2-4455-932B-5F2DEA19F771}" presName="negativeSpace" presStyleCnt="0"/>
      <dgm:spPr/>
      <dgm:t>
        <a:bodyPr/>
        <a:lstStyle/>
        <a:p>
          <a:endParaRPr lang="fr-FR"/>
        </a:p>
      </dgm:t>
    </dgm:pt>
    <dgm:pt modelId="{DA85FE48-84B8-45CF-97BD-2BAEC1770677}" type="pres">
      <dgm:prSet presAssocID="{314CF8DC-F2B2-4455-932B-5F2DEA19F771}" presName="childText" presStyleLbl="conFgAcc1" presStyleIdx="1" presStyleCnt="4">
        <dgm:presLayoutVars>
          <dgm:bulletEnabled val="1"/>
        </dgm:presLayoutVars>
      </dgm:prSet>
      <dgm:spPr/>
      <dgm:t>
        <a:bodyPr/>
        <a:lstStyle/>
        <a:p>
          <a:endParaRPr lang="fr-FR"/>
        </a:p>
      </dgm:t>
    </dgm:pt>
    <dgm:pt modelId="{ADA8281F-2D53-463D-B93B-EBC68A41099A}" type="pres">
      <dgm:prSet presAssocID="{BE2B9D63-3688-4167-A644-CC5CBB311B35}" presName="spaceBetweenRectangles" presStyleCnt="0"/>
      <dgm:spPr/>
      <dgm:t>
        <a:bodyPr/>
        <a:lstStyle/>
        <a:p>
          <a:endParaRPr lang="fr-FR"/>
        </a:p>
      </dgm:t>
    </dgm:pt>
    <dgm:pt modelId="{7F33161A-9B76-4BF7-B654-656D923BEDE6}" type="pres">
      <dgm:prSet presAssocID="{2D86122C-BF80-4A72-8B5C-FA75A49B5F2E}" presName="parentLin" presStyleCnt="0"/>
      <dgm:spPr/>
      <dgm:t>
        <a:bodyPr/>
        <a:lstStyle/>
        <a:p>
          <a:endParaRPr lang="fr-FR"/>
        </a:p>
      </dgm:t>
    </dgm:pt>
    <dgm:pt modelId="{CA87B796-30DD-42DA-B1D9-93A945866A06}" type="pres">
      <dgm:prSet presAssocID="{2D86122C-BF80-4A72-8B5C-FA75A49B5F2E}" presName="parentLeftMargin" presStyleLbl="node1" presStyleIdx="1" presStyleCnt="4"/>
      <dgm:spPr/>
      <dgm:t>
        <a:bodyPr/>
        <a:lstStyle/>
        <a:p>
          <a:endParaRPr lang="fr-FR"/>
        </a:p>
      </dgm:t>
    </dgm:pt>
    <dgm:pt modelId="{65447FA0-FF7E-445A-852C-8B5B554F9AF8}" type="pres">
      <dgm:prSet presAssocID="{2D86122C-BF80-4A72-8B5C-FA75A49B5F2E}" presName="parentText" presStyleLbl="node1" presStyleIdx="2" presStyleCnt="4">
        <dgm:presLayoutVars>
          <dgm:chMax val="0"/>
          <dgm:bulletEnabled val="1"/>
        </dgm:presLayoutVars>
      </dgm:prSet>
      <dgm:spPr/>
      <dgm:t>
        <a:bodyPr/>
        <a:lstStyle/>
        <a:p>
          <a:endParaRPr lang="fr-FR"/>
        </a:p>
      </dgm:t>
    </dgm:pt>
    <dgm:pt modelId="{C4E1AAF4-0EA1-46DE-911B-443980E5B056}" type="pres">
      <dgm:prSet presAssocID="{2D86122C-BF80-4A72-8B5C-FA75A49B5F2E}" presName="negativeSpace" presStyleCnt="0"/>
      <dgm:spPr/>
      <dgm:t>
        <a:bodyPr/>
        <a:lstStyle/>
        <a:p>
          <a:endParaRPr lang="fr-FR"/>
        </a:p>
      </dgm:t>
    </dgm:pt>
    <dgm:pt modelId="{33C58E3F-A71C-4110-87AF-0421189CE392}" type="pres">
      <dgm:prSet presAssocID="{2D86122C-BF80-4A72-8B5C-FA75A49B5F2E}" presName="childText" presStyleLbl="conFgAcc1" presStyleIdx="2" presStyleCnt="4">
        <dgm:presLayoutVars>
          <dgm:bulletEnabled val="1"/>
        </dgm:presLayoutVars>
      </dgm:prSet>
      <dgm:spPr/>
      <dgm:t>
        <a:bodyPr/>
        <a:lstStyle/>
        <a:p>
          <a:endParaRPr lang="fr-FR"/>
        </a:p>
      </dgm:t>
    </dgm:pt>
    <dgm:pt modelId="{B4665FBA-2E59-4180-8757-091078AF5AC2}" type="pres">
      <dgm:prSet presAssocID="{5654A563-A65B-4EC4-B64F-82F2FB6235EE}" presName="spaceBetweenRectangles" presStyleCnt="0"/>
      <dgm:spPr/>
      <dgm:t>
        <a:bodyPr/>
        <a:lstStyle/>
        <a:p>
          <a:endParaRPr lang="fr-FR"/>
        </a:p>
      </dgm:t>
    </dgm:pt>
    <dgm:pt modelId="{67F0B676-1212-403D-9B2D-B78BD3E820EF}" type="pres">
      <dgm:prSet presAssocID="{42F48CB7-EBBC-4586-8A36-0E99F993A80F}" presName="parentLin" presStyleCnt="0"/>
      <dgm:spPr/>
      <dgm:t>
        <a:bodyPr/>
        <a:lstStyle/>
        <a:p>
          <a:endParaRPr lang="fr-FR"/>
        </a:p>
      </dgm:t>
    </dgm:pt>
    <dgm:pt modelId="{414DD1E3-A2A9-4FC0-AF9D-7C90170BF504}" type="pres">
      <dgm:prSet presAssocID="{42F48CB7-EBBC-4586-8A36-0E99F993A80F}" presName="parentLeftMargin" presStyleLbl="node1" presStyleIdx="2" presStyleCnt="4"/>
      <dgm:spPr/>
      <dgm:t>
        <a:bodyPr/>
        <a:lstStyle/>
        <a:p>
          <a:endParaRPr lang="fr-FR"/>
        </a:p>
      </dgm:t>
    </dgm:pt>
    <dgm:pt modelId="{F3A6ED73-CCAF-4AC5-AFFB-4C40AA4DA5F2}" type="pres">
      <dgm:prSet presAssocID="{42F48CB7-EBBC-4586-8A36-0E99F993A80F}" presName="parentText" presStyleLbl="node1" presStyleIdx="3" presStyleCnt="4">
        <dgm:presLayoutVars>
          <dgm:chMax val="0"/>
          <dgm:bulletEnabled val="1"/>
        </dgm:presLayoutVars>
      </dgm:prSet>
      <dgm:spPr/>
      <dgm:t>
        <a:bodyPr/>
        <a:lstStyle/>
        <a:p>
          <a:endParaRPr lang="fr-FR"/>
        </a:p>
      </dgm:t>
    </dgm:pt>
    <dgm:pt modelId="{19494078-D20B-4789-8111-9A4490EFF8CA}" type="pres">
      <dgm:prSet presAssocID="{42F48CB7-EBBC-4586-8A36-0E99F993A80F}" presName="negativeSpace" presStyleCnt="0"/>
      <dgm:spPr/>
      <dgm:t>
        <a:bodyPr/>
        <a:lstStyle/>
        <a:p>
          <a:endParaRPr lang="fr-FR"/>
        </a:p>
      </dgm:t>
    </dgm:pt>
    <dgm:pt modelId="{384247C9-6D52-4DEC-B761-DA501AA676B6}" type="pres">
      <dgm:prSet presAssocID="{42F48CB7-EBBC-4586-8A36-0E99F993A80F}" presName="childText" presStyleLbl="conFgAcc1" presStyleIdx="3" presStyleCnt="4" custLinFactNeighborY="-13621">
        <dgm:presLayoutVars>
          <dgm:bulletEnabled val="1"/>
        </dgm:presLayoutVars>
      </dgm:prSet>
      <dgm:spPr/>
      <dgm:t>
        <a:bodyPr/>
        <a:lstStyle/>
        <a:p>
          <a:endParaRPr lang="fr-FR"/>
        </a:p>
      </dgm:t>
    </dgm:pt>
  </dgm:ptLst>
  <dgm:cxnLst>
    <dgm:cxn modelId="{2C858505-2EF6-42D7-B6E6-599629633779}" type="presOf" srcId="{C912AFE8-4576-4EED-98BC-4A316F930C0C}" destId="{9EDA5115-F4C5-4B77-8E09-1E3C8286A4F1}" srcOrd="1" destOrd="0" presId="urn:microsoft.com/office/officeart/2005/8/layout/list1"/>
    <dgm:cxn modelId="{54068608-D4A2-446D-B61E-FF0360D27512}" type="presOf" srcId="{2D86122C-BF80-4A72-8B5C-FA75A49B5F2E}" destId="{65447FA0-FF7E-445A-852C-8B5B554F9AF8}" srcOrd="1" destOrd="0" presId="urn:microsoft.com/office/officeart/2005/8/layout/list1"/>
    <dgm:cxn modelId="{B051F560-495E-4B6B-B24A-83DE7C6731BC}" type="presOf" srcId="{F388B4EA-2BF1-4A1C-B3CD-281469206724}" destId="{941088E6-B692-43AB-8504-A1092DF766B1}" srcOrd="0" destOrd="0" presId="urn:microsoft.com/office/officeart/2005/8/layout/list1"/>
    <dgm:cxn modelId="{3AF8B213-6146-4931-BD32-57FC9168F212}" srcId="{F388B4EA-2BF1-4A1C-B3CD-281469206724}" destId="{42F48CB7-EBBC-4586-8A36-0E99F993A80F}" srcOrd="3" destOrd="0" parTransId="{63B996A4-8CD5-4F44-872A-4F2E92989643}" sibTransId="{EE61C5AF-9C30-434B-87BF-6B88673EF7E3}"/>
    <dgm:cxn modelId="{5F4F82A1-C796-40B6-8243-2E3C37189753}" type="presOf" srcId="{314CF8DC-F2B2-4455-932B-5F2DEA19F771}" destId="{B5ABF2D4-9894-4F38-B754-2381B25932A9}" srcOrd="1" destOrd="0" presId="urn:microsoft.com/office/officeart/2005/8/layout/list1"/>
    <dgm:cxn modelId="{223E2BDF-DEA8-444C-9D7E-35F22BA6D79F}" type="presOf" srcId="{314CF8DC-F2B2-4455-932B-5F2DEA19F771}" destId="{EE0974D2-6021-4A84-A07C-B72D6FD1E7E5}" srcOrd="0" destOrd="0" presId="urn:microsoft.com/office/officeart/2005/8/layout/list1"/>
    <dgm:cxn modelId="{4A158458-2332-4F32-9FB4-1022398BB314}" type="presOf" srcId="{C912AFE8-4576-4EED-98BC-4A316F930C0C}" destId="{CD90A524-8E8C-42C6-820E-428DD3A1B7CC}" srcOrd="0" destOrd="0" presId="urn:microsoft.com/office/officeart/2005/8/layout/list1"/>
    <dgm:cxn modelId="{2DFD3B63-7FD7-4A11-9CEA-D0C091570261}" srcId="{F388B4EA-2BF1-4A1C-B3CD-281469206724}" destId="{2D86122C-BF80-4A72-8B5C-FA75A49B5F2E}" srcOrd="2" destOrd="0" parTransId="{EFBEE938-C3A9-4E5A-81AD-4A757CFD29BD}" sibTransId="{5654A563-A65B-4EC4-B64F-82F2FB6235EE}"/>
    <dgm:cxn modelId="{333048D0-5F2E-4D0F-8ED3-8D12D211DC60}" type="presOf" srcId="{42F48CB7-EBBC-4586-8A36-0E99F993A80F}" destId="{F3A6ED73-CCAF-4AC5-AFFB-4C40AA4DA5F2}" srcOrd="1" destOrd="0" presId="urn:microsoft.com/office/officeart/2005/8/layout/list1"/>
    <dgm:cxn modelId="{AA859E93-BE79-4F81-842B-E52114F445FD}" type="presOf" srcId="{42F48CB7-EBBC-4586-8A36-0E99F993A80F}" destId="{414DD1E3-A2A9-4FC0-AF9D-7C90170BF504}" srcOrd="0" destOrd="0" presId="urn:microsoft.com/office/officeart/2005/8/layout/list1"/>
    <dgm:cxn modelId="{6920A757-CAAC-43CC-A405-A510D9B9A57D}" srcId="{F388B4EA-2BF1-4A1C-B3CD-281469206724}" destId="{C912AFE8-4576-4EED-98BC-4A316F930C0C}" srcOrd="0" destOrd="0" parTransId="{DC4F940E-7CD1-4183-8766-E34FDD34F27E}" sibTransId="{01A63C53-963B-44B8-B31F-518196174D74}"/>
    <dgm:cxn modelId="{1C95A2F8-C495-49EE-BB0A-2E4F0082B54A}" srcId="{F388B4EA-2BF1-4A1C-B3CD-281469206724}" destId="{314CF8DC-F2B2-4455-932B-5F2DEA19F771}" srcOrd="1" destOrd="0" parTransId="{F5FCA724-4001-4DB6-95B9-DAF0A52E440F}" sibTransId="{BE2B9D63-3688-4167-A644-CC5CBB311B35}"/>
    <dgm:cxn modelId="{B3E6E064-75AF-4F46-AFA9-6393CE816718}" type="presOf" srcId="{2D86122C-BF80-4A72-8B5C-FA75A49B5F2E}" destId="{CA87B796-30DD-42DA-B1D9-93A945866A06}" srcOrd="0" destOrd="0" presId="urn:microsoft.com/office/officeart/2005/8/layout/list1"/>
    <dgm:cxn modelId="{6D1E5EA5-2D7D-4031-8082-5B4ABE5BE74C}" type="presParOf" srcId="{941088E6-B692-43AB-8504-A1092DF766B1}" destId="{5FDA2017-2D82-455D-91DA-A55B483FDC13}" srcOrd="0" destOrd="0" presId="urn:microsoft.com/office/officeart/2005/8/layout/list1"/>
    <dgm:cxn modelId="{B6458C15-86C3-41AF-9320-0B67F26AD9A0}" type="presParOf" srcId="{5FDA2017-2D82-455D-91DA-A55B483FDC13}" destId="{CD90A524-8E8C-42C6-820E-428DD3A1B7CC}" srcOrd="0" destOrd="0" presId="urn:microsoft.com/office/officeart/2005/8/layout/list1"/>
    <dgm:cxn modelId="{058989DA-825F-46EB-B713-07BD64E49A16}" type="presParOf" srcId="{5FDA2017-2D82-455D-91DA-A55B483FDC13}" destId="{9EDA5115-F4C5-4B77-8E09-1E3C8286A4F1}" srcOrd="1" destOrd="0" presId="urn:microsoft.com/office/officeart/2005/8/layout/list1"/>
    <dgm:cxn modelId="{8CB0C7EA-8334-4305-B1DB-673C727F0376}" type="presParOf" srcId="{941088E6-B692-43AB-8504-A1092DF766B1}" destId="{43BA561E-4CE3-4459-8E8F-BB87F198309E}" srcOrd="1" destOrd="0" presId="urn:microsoft.com/office/officeart/2005/8/layout/list1"/>
    <dgm:cxn modelId="{6B7AF0A5-4BA0-4AC2-A649-3327EAAE2353}" type="presParOf" srcId="{941088E6-B692-43AB-8504-A1092DF766B1}" destId="{3C466BA4-74DA-4C23-8C8E-D37416F87211}" srcOrd="2" destOrd="0" presId="urn:microsoft.com/office/officeart/2005/8/layout/list1"/>
    <dgm:cxn modelId="{A06EC127-5911-4562-8F2A-37BD286CED88}" type="presParOf" srcId="{941088E6-B692-43AB-8504-A1092DF766B1}" destId="{9FAAF564-89CE-4FE5-93D7-855287C3A8E6}" srcOrd="3" destOrd="0" presId="urn:microsoft.com/office/officeart/2005/8/layout/list1"/>
    <dgm:cxn modelId="{9CF4D8B7-C9C0-4E9E-B7DD-E715B3448718}" type="presParOf" srcId="{941088E6-B692-43AB-8504-A1092DF766B1}" destId="{BDF902B2-E643-4CD9-BEF8-BD58D8F3B159}" srcOrd="4" destOrd="0" presId="urn:microsoft.com/office/officeart/2005/8/layout/list1"/>
    <dgm:cxn modelId="{7BFC9480-D539-411B-99D4-75DC0B3FDB43}" type="presParOf" srcId="{BDF902B2-E643-4CD9-BEF8-BD58D8F3B159}" destId="{EE0974D2-6021-4A84-A07C-B72D6FD1E7E5}" srcOrd="0" destOrd="0" presId="urn:microsoft.com/office/officeart/2005/8/layout/list1"/>
    <dgm:cxn modelId="{382EE163-D8A8-43CF-A915-5E07C77CC5ED}" type="presParOf" srcId="{BDF902B2-E643-4CD9-BEF8-BD58D8F3B159}" destId="{B5ABF2D4-9894-4F38-B754-2381B25932A9}" srcOrd="1" destOrd="0" presId="urn:microsoft.com/office/officeart/2005/8/layout/list1"/>
    <dgm:cxn modelId="{CF3547C5-10C5-409C-915C-3168535B8E4F}" type="presParOf" srcId="{941088E6-B692-43AB-8504-A1092DF766B1}" destId="{AEAD852E-457F-442A-9B56-04DF7BC80CA0}" srcOrd="5" destOrd="0" presId="urn:microsoft.com/office/officeart/2005/8/layout/list1"/>
    <dgm:cxn modelId="{5403B37F-516B-4888-BC08-2D5F8930B511}" type="presParOf" srcId="{941088E6-B692-43AB-8504-A1092DF766B1}" destId="{DA85FE48-84B8-45CF-97BD-2BAEC1770677}" srcOrd="6" destOrd="0" presId="urn:microsoft.com/office/officeart/2005/8/layout/list1"/>
    <dgm:cxn modelId="{885782B3-2C00-465D-AA93-B7B1271033A2}" type="presParOf" srcId="{941088E6-B692-43AB-8504-A1092DF766B1}" destId="{ADA8281F-2D53-463D-B93B-EBC68A41099A}" srcOrd="7" destOrd="0" presId="urn:microsoft.com/office/officeart/2005/8/layout/list1"/>
    <dgm:cxn modelId="{59A61FE5-9B02-44DC-B2DB-5A014ED1184B}" type="presParOf" srcId="{941088E6-B692-43AB-8504-A1092DF766B1}" destId="{7F33161A-9B76-4BF7-B654-656D923BEDE6}" srcOrd="8" destOrd="0" presId="urn:microsoft.com/office/officeart/2005/8/layout/list1"/>
    <dgm:cxn modelId="{79D198E6-90C5-4202-9271-823B59C8069A}" type="presParOf" srcId="{7F33161A-9B76-4BF7-B654-656D923BEDE6}" destId="{CA87B796-30DD-42DA-B1D9-93A945866A06}" srcOrd="0" destOrd="0" presId="urn:microsoft.com/office/officeart/2005/8/layout/list1"/>
    <dgm:cxn modelId="{D1380811-D75F-4345-BA24-68C9C8AC32C3}" type="presParOf" srcId="{7F33161A-9B76-4BF7-B654-656D923BEDE6}" destId="{65447FA0-FF7E-445A-852C-8B5B554F9AF8}" srcOrd="1" destOrd="0" presId="urn:microsoft.com/office/officeart/2005/8/layout/list1"/>
    <dgm:cxn modelId="{2177EEAF-5957-4AD1-AEBD-446AA83E62E1}" type="presParOf" srcId="{941088E6-B692-43AB-8504-A1092DF766B1}" destId="{C4E1AAF4-0EA1-46DE-911B-443980E5B056}" srcOrd="9" destOrd="0" presId="urn:microsoft.com/office/officeart/2005/8/layout/list1"/>
    <dgm:cxn modelId="{D97F6D78-503C-4E29-AD66-EF63163E02DA}" type="presParOf" srcId="{941088E6-B692-43AB-8504-A1092DF766B1}" destId="{33C58E3F-A71C-4110-87AF-0421189CE392}" srcOrd="10" destOrd="0" presId="urn:microsoft.com/office/officeart/2005/8/layout/list1"/>
    <dgm:cxn modelId="{3161D6E5-7620-4C04-960E-13A094B375E0}" type="presParOf" srcId="{941088E6-B692-43AB-8504-A1092DF766B1}" destId="{B4665FBA-2E59-4180-8757-091078AF5AC2}" srcOrd="11" destOrd="0" presId="urn:microsoft.com/office/officeart/2005/8/layout/list1"/>
    <dgm:cxn modelId="{17A346AA-9838-4CEF-860C-E717578B3FF1}" type="presParOf" srcId="{941088E6-B692-43AB-8504-A1092DF766B1}" destId="{67F0B676-1212-403D-9B2D-B78BD3E820EF}" srcOrd="12" destOrd="0" presId="urn:microsoft.com/office/officeart/2005/8/layout/list1"/>
    <dgm:cxn modelId="{68CAECD0-ED24-40F3-8287-113FE1A8B24C}" type="presParOf" srcId="{67F0B676-1212-403D-9B2D-B78BD3E820EF}" destId="{414DD1E3-A2A9-4FC0-AF9D-7C90170BF504}" srcOrd="0" destOrd="0" presId="urn:microsoft.com/office/officeart/2005/8/layout/list1"/>
    <dgm:cxn modelId="{2704BAF5-3836-41A6-B322-1D94F3E1F92F}" type="presParOf" srcId="{67F0B676-1212-403D-9B2D-B78BD3E820EF}" destId="{F3A6ED73-CCAF-4AC5-AFFB-4C40AA4DA5F2}" srcOrd="1" destOrd="0" presId="urn:microsoft.com/office/officeart/2005/8/layout/list1"/>
    <dgm:cxn modelId="{2F496F06-0117-491F-A702-095A88A52163}" type="presParOf" srcId="{941088E6-B692-43AB-8504-A1092DF766B1}" destId="{19494078-D20B-4789-8111-9A4490EFF8CA}" srcOrd="13" destOrd="0" presId="urn:microsoft.com/office/officeart/2005/8/layout/list1"/>
    <dgm:cxn modelId="{626586B4-E5B2-45F2-930D-AD615EDE19CE}" type="presParOf" srcId="{941088E6-B692-43AB-8504-A1092DF766B1}" destId="{384247C9-6D52-4DEC-B761-DA501AA676B6}" srcOrd="14"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36FA1-876F-4559-8F3E-67DA04A22830}" type="doc">
      <dgm:prSet loTypeId="urn:microsoft.com/office/officeart/2005/8/layout/radial5" loCatId="cycle" qsTypeId="urn:microsoft.com/office/officeart/2005/8/quickstyle/3d3" qsCatId="3D" csTypeId="urn:microsoft.com/office/officeart/2005/8/colors/accent1_2" csCatId="accent1" phldr="1"/>
      <dgm:spPr/>
      <dgm:t>
        <a:bodyPr/>
        <a:lstStyle/>
        <a:p>
          <a:endParaRPr lang="fr-FR"/>
        </a:p>
      </dgm:t>
    </dgm:pt>
    <dgm:pt modelId="{7426A96B-559E-4835-AA3C-331BEABF31DD}">
      <dgm:prSet phldrT="[Texte]"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dgm:spPr>
      <dgm:t>
        <a:bodyPr/>
        <a:lstStyle/>
        <a:p>
          <a:r>
            <a:rPr lang="fr-FR" sz="2800" b="1" i="0" dirty="0" smtClean="0">
              <a:solidFill>
                <a:schemeClr val="tx1"/>
              </a:solidFill>
            </a:rPr>
            <a:t>Constitution du capteur</a:t>
          </a:r>
          <a:endParaRPr lang="fr-FR" sz="2800" dirty="0"/>
        </a:p>
      </dgm:t>
    </dgm:pt>
    <dgm:pt modelId="{C77F0837-8962-4017-8694-F605436E2E46}" type="parTrans" cxnId="{FD319A36-BC14-4FF6-80E9-BCD48826B086}">
      <dgm:prSet/>
      <dgm:spPr/>
      <dgm:t>
        <a:bodyPr/>
        <a:lstStyle/>
        <a:p>
          <a:endParaRPr lang="fr-FR"/>
        </a:p>
      </dgm:t>
    </dgm:pt>
    <dgm:pt modelId="{4356EC60-18F7-43AA-AF42-98A3903F4588}" type="sibTrans" cxnId="{FD319A36-BC14-4FF6-80E9-BCD48826B086}">
      <dgm:prSet/>
      <dgm:spPr/>
      <dgm:t>
        <a:bodyPr/>
        <a:lstStyle/>
        <a:p>
          <a:endParaRPr lang="fr-FR"/>
        </a:p>
      </dgm:t>
    </dgm:pt>
    <dgm:pt modelId="{91E84A3A-4F7A-46E5-961E-36BA1D43CC40}">
      <dgm:prSet phldrT="[Texte]" custT="1"/>
      <dgm:spPr>
        <a:solidFill>
          <a:srgbClr val="00B0F0"/>
        </a:solidFill>
      </dgm:spPr>
      <dgm:t>
        <a:bodyPr/>
        <a:lstStyle/>
        <a:p>
          <a:r>
            <a:rPr lang="fr-FR" sz="2700" b="1" dirty="0" smtClean="0">
              <a:solidFill>
                <a:schemeClr val="tx1"/>
              </a:solidFill>
            </a:rPr>
            <a:t>le vitrage</a:t>
          </a:r>
          <a:endParaRPr lang="fr-FR" sz="2700" b="1" dirty="0">
            <a:solidFill>
              <a:schemeClr val="tx1"/>
            </a:solidFill>
          </a:endParaRPr>
        </a:p>
      </dgm:t>
    </dgm:pt>
    <dgm:pt modelId="{DAE0D98C-29B8-481A-A442-4840C41A9C37}" type="parTrans" cxnId="{50BDD7F9-5B46-4E79-9A94-F97E33751317}">
      <dgm:prSet/>
      <dgm:spPr/>
      <dgm:t>
        <a:bodyPr/>
        <a:lstStyle/>
        <a:p>
          <a:endParaRPr lang="fr-FR"/>
        </a:p>
      </dgm:t>
    </dgm:pt>
    <dgm:pt modelId="{4065A588-9186-4E5F-9CD2-BBAD29F9573E}" type="sibTrans" cxnId="{50BDD7F9-5B46-4E79-9A94-F97E33751317}">
      <dgm:prSet/>
      <dgm:spPr/>
      <dgm:t>
        <a:bodyPr/>
        <a:lstStyle/>
        <a:p>
          <a:endParaRPr lang="fr-FR"/>
        </a:p>
      </dgm:t>
    </dgm:pt>
    <dgm:pt modelId="{3C8DED03-A0E1-4161-8369-7445498BF185}">
      <dgm:prSet phldrT="[Texte]" custT="1"/>
      <dgm:spPr>
        <a:solidFill>
          <a:schemeClr val="tx1"/>
        </a:solidFill>
      </dgm:spPr>
      <dgm:t>
        <a:bodyPr/>
        <a:lstStyle/>
        <a:p>
          <a:r>
            <a:rPr lang="fr-FR" sz="2100" b="1" dirty="0" smtClean="0"/>
            <a:t>L’absorbeur</a:t>
          </a:r>
          <a:r>
            <a:rPr lang="fr-FR" sz="2200" b="1" dirty="0" smtClean="0"/>
            <a:t> </a:t>
          </a:r>
          <a:endParaRPr lang="fr-FR" sz="2200" dirty="0"/>
        </a:p>
      </dgm:t>
    </dgm:pt>
    <dgm:pt modelId="{B894D4AE-3AA6-45C6-A748-9C45A357F145}" type="parTrans" cxnId="{C3B39106-F2CA-46E4-8B91-E0E27B42C880}">
      <dgm:prSet/>
      <dgm:spPr/>
      <dgm:t>
        <a:bodyPr/>
        <a:lstStyle/>
        <a:p>
          <a:endParaRPr lang="fr-FR"/>
        </a:p>
      </dgm:t>
    </dgm:pt>
    <dgm:pt modelId="{00479882-159A-4EED-8467-D4C4A00AE776}" type="sibTrans" cxnId="{C3B39106-F2CA-46E4-8B91-E0E27B42C880}">
      <dgm:prSet/>
      <dgm:spPr/>
      <dgm:t>
        <a:bodyPr/>
        <a:lstStyle/>
        <a:p>
          <a:endParaRPr lang="fr-FR"/>
        </a:p>
      </dgm:t>
    </dgm:pt>
    <dgm:pt modelId="{1C3EFC80-20DB-400B-BC9B-CD29D1D71E61}">
      <dgm:prSet phldrT="[Texte]"/>
      <dgm:spPr>
        <a:solidFill>
          <a:srgbClr val="FFC000"/>
        </a:solidFill>
      </dgm:spPr>
      <dgm:t>
        <a:bodyPr/>
        <a:lstStyle/>
        <a:p>
          <a:r>
            <a:rPr lang="fr-FR" b="1" dirty="0" smtClean="0">
              <a:solidFill>
                <a:schemeClr val="tx1"/>
              </a:solidFill>
            </a:rPr>
            <a:t>L‘isolant</a:t>
          </a:r>
          <a:r>
            <a:rPr lang="fr-FR" b="1" dirty="0" smtClean="0"/>
            <a:t> </a:t>
          </a:r>
          <a:endParaRPr lang="fr-FR" dirty="0"/>
        </a:p>
      </dgm:t>
    </dgm:pt>
    <dgm:pt modelId="{4A6E162D-D6C1-4584-9D6C-CA0A260F013A}" type="parTrans" cxnId="{369F29AB-320F-4052-A34D-18A8D51FA649}">
      <dgm:prSet/>
      <dgm:spPr/>
      <dgm:t>
        <a:bodyPr/>
        <a:lstStyle/>
        <a:p>
          <a:endParaRPr lang="fr-FR"/>
        </a:p>
      </dgm:t>
    </dgm:pt>
    <dgm:pt modelId="{5415520D-C0F2-4282-B084-0979045C6970}" type="sibTrans" cxnId="{369F29AB-320F-4052-A34D-18A8D51FA649}">
      <dgm:prSet/>
      <dgm:spPr/>
      <dgm:t>
        <a:bodyPr/>
        <a:lstStyle/>
        <a:p>
          <a:endParaRPr lang="fr-FR"/>
        </a:p>
      </dgm:t>
    </dgm:pt>
    <dgm:pt modelId="{01D34901-DC33-4AB6-A8A2-D5F5CD2F1A6D}">
      <dgm:prSet phldrT="[Texte]"/>
      <dgm:spPr>
        <a:solidFill>
          <a:schemeClr val="bg1">
            <a:lumMod val="85000"/>
          </a:schemeClr>
        </a:solidFill>
      </dgm:spPr>
      <dgm:t>
        <a:bodyPr/>
        <a:lstStyle/>
        <a:p>
          <a:r>
            <a:rPr lang="fr-FR" b="1" dirty="0" smtClean="0">
              <a:solidFill>
                <a:schemeClr val="tx1"/>
              </a:solidFill>
            </a:rPr>
            <a:t>Le fluide caloporteur</a:t>
          </a:r>
          <a:endParaRPr lang="fr-FR" dirty="0">
            <a:solidFill>
              <a:schemeClr val="tx1"/>
            </a:solidFill>
          </a:endParaRPr>
        </a:p>
      </dgm:t>
    </dgm:pt>
    <dgm:pt modelId="{E06065E7-6CC2-4904-B5CE-112EB1C6F4B7}" type="parTrans" cxnId="{54564EB4-A9DC-48F5-96B7-B5EF7080E909}">
      <dgm:prSet/>
      <dgm:spPr/>
      <dgm:t>
        <a:bodyPr/>
        <a:lstStyle/>
        <a:p>
          <a:endParaRPr lang="fr-FR"/>
        </a:p>
      </dgm:t>
    </dgm:pt>
    <dgm:pt modelId="{B7CBDFBD-01CC-4A8A-87A5-026487EBBA28}" type="sibTrans" cxnId="{54564EB4-A9DC-48F5-96B7-B5EF7080E909}">
      <dgm:prSet/>
      <dgm:spPr/>
      <dgm:t>
        <a:bodyPr/>
        <a:lstStyle/>
        <a:p>
          <a:endParaRPr lang="fr-FR"/>
        </a:p>
      </dgm:t>
    </dgm:pt>
    <dgm:pt modelId="{ED2B1E95-CF37-4BC9-86B5-230E33679E09}" type="pres">
      <dgm:prSet presAssocID="{0CB36FA1-876F-4559-8F3E-67DA04A22830}" presName="Name0" presStyleCnt="0">
        <dgm:presLayoutVars>
          <dgm:chMax val="1"/>
          <dgm:dir/>
          <dgm:animLvl val="ctr"/>
          <dgm:resizeHandles val="exact"/>
        </dgm:presLayoutVars>
      </dgm:prSet>
      <dgm:spPr/>
      <dgm:t>
        <a:bodyPr/>
        <a:lstStyle/>
        <a:p>
          <a:endParaRPr lang="fr-FR"/>
        </a:p>
      </dgm:t>
    </dgm:pt>
    <dgm:pt modelId="{F418BC63-AE3E-4DA1-9123-00452BF2D69F}" type="pres">
      <dgm:prSet presAssocID="{7426A96B-559E-4835-AA3C-331BEABF31DD}" presName="centerShape" presStyleLbl="node0" presStyleIdx="0" presStyleCnt="1" custScaleX="212284" custScaleY="120682" custLinFactNeighborX="565" custLinFactNeighborY="-69"/>
      <dgm:spPr/>
      <dgm:t>
        <a:bodyPr/>
        <a:lstStyle/>
        <a:p>
          <a:endParaRPr lang="fr-FR"/>
        </a:p>
      </dgm:t>
    </dgm:pt>
    <dgm:pt modelId="{017DDA2F-6982-4F16-BAAE-B22616372CC2}" type="pres">
      <dgm:prSet presAssocID="{DAE0D98C-29B8-481A-A442-4840C41A9C37}" presName="parTrans" presStyleLbl="sibTrans2D1" presStyleIdx="0" presStyleCnt="4" custScaleX="174899"/>
      <dgm:spPr/>
      <dgm:t>
        <a:bodyPr/>
        <a:lstStyle/>
        <a:p>
          <a:endParaRPr lang="fr-FR"/>
        </a:p>
      </dgm:t>
    </dgm:pt>
    <dgm:pt modelId="{63AE55C5-C42E-41A3-8EFA-6895A7EA9A5F}" type="pres">
      <dgm:prSet presAssocID="{DAE0D98C-29B8-481A-A442-4840C41A9C37}" presName="connectorText" presStyleLbl="sibTrans2D1" presStyleIdx="0" presStyleCnt="4"/>
      <dgm:spPr/>
      <dgm:t>
        <a:bodyPr/>
        <a:lstStyle/>
        <a:p>
          <a:endParaRPr lang="fr-FR"/>
        </a:p>
      </dgm:t>
    </dgm:pt>
    <dgm:pt modelId="{B323A35E-4CB5-451D-9982-6B5964628FDF}" type="pres">
      <dgm:prSet presAssocID="{91E84A3A-4F7A-46E5-961E-36BA1D43CC40}" presName="node" presStyleLbl="node1" presStyleIdx="0" presStyleCnt="4" custScaleX="147069" custRadScaleRad="102404" custRadScaleInc="5332">
        <dgm:presLayoutVars>
          <dgm:bulletEnabled val="1"/>
        </dgm:presLayoutVars>
      </dgm:prSet>
      <dgm:spPr/>
      <dgm:t>
        <a:bodyPr/>
        <a:lstStyle/>
        <a:p>
          <a:endParaRPr lang="fr-FR"/>
        </a:p>
      </dgm:t>
    </dgm:pt>
    <dgm:pt modelId="{A857BB61-7079-4323-86FD-E80F14D03E27}" type="pres">
      <dgm:prSet presAssocID="{B894D4AE-3AA6-45C6-A748-9C45A357F145}" presName="parTrans" presStyleLbl="sibTrans2D1" presStyleIdx="1" presStyleCnt="4" custAng="0" custScaleX="169430" custLinFactNeighborX="9724"/>
      <dgm:spPr/>
      <dgm:t>
        <a:bodyPr/>
        <a:lstStyle/>
        <a:p>
          <a:endParaRPr lang="fr-FR"/>
        </a:p>
      </dgm:t>
    </dgm:pt>
    <dgm:pt modelId="{932BA192-7919-4267-A993-F764666F4619}" type="pres">
      <dgm:prSet presAssocID="{B894D4AE-3AA6-45C6-A748-9C45A357F145}" presName="connectorText" presStyleLbl="sibTrans2D1" presStyleIdx="1" presStyleCnt="4"/>
      <dgm:spPr/>
      <dgm:t>
        <a:bodyPr/>
        <a:lstStyle/>
        <a:p>
          <a:endParaRPr lang="fr-FR"/>
        </a:p>
      </dgm:t>
    </dgm:pt>
    <dgm:pt modelId="{CEC7FA32-C8ED-4E02-8F9F-95D756603F16}" type="pres">
      <dgm:prSet presAssocID="{3C8DED03-A0E1-4161-8369-7445498BF185}" presName="node" presStyleLbl="node1" presStyleIdx="1" presStyleCnt="4" custScaleX="140524" custRadScaleRad="138277">
        <dgm:presLayoutVars>
          <dgm:bulletEnabled val="1"/>
        </dgm:presLayoutVars>
      </dgm:prSet>
      <dgm:spPr/>
      <dgm:t>
        <a:bodyPr/>
        <a:lstStyle/>
        <a:p>
          <a:endParaRPr lang="fr-FR"/>
        </a:p>
      </dgm:t>
    </dgm:pt>
    <dgm:pt modelId="{38C902A3-AE8E-4086-A72E-0618561879AF}" type="pres">
      <dgm:prSet presAssocID="{4A6E162D-D6C1-4584-9D6C-CA0A260F013A}" presName="parTrans" presStyleLbl="sibTrans2D1" presStyleIdx="2" presStyleCnt="4" custScaleX="174901"/>
      <dgm:spPr/>
      <dgm:t>
        <a:bodyPr/>
        <a:lstStyle/>
        <a:p>
          <a:endParaRPr lang="fr-FR"/>
        </a:p>
      </dgm:t>
    </dgm:pt>
    <dgm:pt modelId="{8DEB0F5E-2033-48D7-B8C7-DC182A0A2424}" type="pres">
      <dgm:prSet presAssocID="{4A6E162D-D6C1-4584-9D6C-CA0A260F013A}" presName="connectorText" presStyleLbl="sibTrans2D1" presStyleIdx="2" presStyleCnt="4"/>
      <dgm:spPr/>
      <dgm:t>
        <a:bodyPr/>
        <a:lstStyle/>
        <a:p>
          <a:endParaRPr lang="fr-FR"/>
        </a:p>
      </dgm:t>
    </dgm:pt>
    <dgm:pt modelId="{AA597C33-A4ED-48B9-9DAE-527F5843EE99}" type="pres">
      <dgm:prSet presAssocID="{1C3EFC80-20DB-400B-BC9B-CD29D1D71E61}" presName="node" presStyleLbl="node1" presStyleIdx="2" presStyleCnt="4" custScaleX="128502">
        <dgm:presLayoutVars>
          <dgm:bulletEnabled val="1"/>
        </dgm:presLayoutVars>
      </dgm:prSet>
      <dgm:spPr/>
      <dgm:t>
        <a:bodyPr/>
        <a:lstStyle/>
        <a:p>
          <a:endParaRPr lang="fr-FR"/>
        </a:p>
      </dgm:t>
    </dgm:pt>
    <dgm:pt modelId="{E827D62E-5ABA-4E0F-9594-91FD4AD944E3}" type="pres">
      <dgm:prSet presAssocID="{E06065E7-6CC2-4904-B5CE-112EB1C6F4B7}" presName="parTrans" presStyleLbl="sibTrans2D1" presStyleIdx="3" presStyleCnt="4" custScaleX="181920" custLinFactNeighborX="-13646" custLinFactNeighborY="864"/>
      <dgm:spPr/>
      <dgm:t>
        <a:bodyPr/>
        <a:lstStyle/>
        <a:p>
          <a:endParaRPr lang="fr-FR"/>
        </a:p>
      </dgm:t>
    </dgm:pt>
    <dgm:pt modelId="{11ABD70D-15E3-4B8B-A11E-76E3A742DE5B}" type="pres">
      <dgm:prSet presAssocID="{E06065E7-6CC2-4904-B5CE-112EB1C6F4B7}" presName="connectorText" presStyleLbl="sibTrans2D1" presStyleIdx="3" presStyleCnt="4"/>
      <dgm:spPr/>
      <dgm:t>
        <a:bodyPr/>
        <a:lstStyle/>
        <a:p>
          <a:endParaRPr lang="fr-FR"/>
        </a:p>
      </dgm:t>
    </dgm:pt>
    <dgm:pt modelId="{7E09B573-7364-409D-9BB5-B345C8932187}" type="pres">
      <dgm:prSet presAssocID="{01D34901-DC33-4AB6-A8A2-D5F5CD2F1A6D}" presName="node" presStyleLbl="node1" presStyleIdx="3" presStyleCnt="4" custScaleX="134168" custScaleY="107384" custRadScaleRad="136519" custRadScaleInc="-3249">
        <dgm:presLayoutVars>
          <dgm:bulletEnabled val="1"/>
        </dgm:presLayoutVars>
      </dgm:prSet>
      <dgm:spPr/>
      <dgm:t>
        <a:bodyPr/>
        <a:lstStyle/>
        <a:p>
          <a:endParaRPr lang="fr-FR"/>
        </a:p>
      </dgm:t>
    </dgm:pt>
  </dgm:ptLst>
  <dgm:cxnLst>
    <dgm:cxn modelId="{535D52EE-B735-4CF1-ADFD-431548B76B1B}" type="presOf" srcId="{1C3EFC80-20DB-400B-BC9B-CD29D1D71E61}" destId="{AA597C33-A4ED-48B9-9DAE-527F5843EE99}" srcOrd="0" destOrd="0" presId="urn:microsoft.com/office/officeart/2005/8/layout/radial5"/>
    <dgm:cxn modelId="{369F29AB-320F-4052-A34D-18A8D51FA649}" srcId="{7426A96B-559E-4835-AA3C-331BEABF31DD}" destId="{1C3EFC80-20DB-400B-BC9B-CD29D1D71E61}" srcOrd="2" destOrd="0" parTransId="{4A6E162D-D6C1-4584-9D6C-CA0A260F013A}" sibTransId="{5415520D-C0F2-4282-B084-0979045C6970}"/>
    <dgm:cxn modelId="{5D02DE72-3143-4041-879F-617A9E51A842}" type="presOf" srcId="{91E84A3A-4F7A-46E5-961E-36BA1D43CC40}" destId="{B323A35E-4CB5-451D-9982-6B5964628FDF}" srcOrd="0" destOrd="0" presId="urn:microsoft.com/office/officeart/2005/8/layout/radial5"/>
    <dgm:cxn modelId="{FD319A36-BC14-4FF6-80E9-BCD48826B086}" srcId="{0CB36FA1-876F-4559-8F3E-67DA04A22830}" destId="{7426A96B-559E-4835-AA3C-331BEABF31DD}" srcOrd="0" destOrd="0" parTransId="{C77F0837-8962-4017-8694-F605436E2E46}" sibTransId="{4356EC60-18F7-43AA-AF42-98A3903F4588}"/>
    <dgm:cxn modelId="{840311D4-659B-4048-A8F4-286711FADCB8}" type="presOf" srcId="{01D34901-DC33-4AB6-A8A2-D5F5CD2F1A6D}" destId="{7E09B573-7364-409D-9BB5-B345C8932187}" srcOrd="0" destOrd="0" presId="urn:microsoft.com/office/officeart/2005/8/layout/radial5"/>
    <dgm:cxn modelId="{C3B39106-F2CA-46E4-8B91-E0E27B42C880}" srcId="{7426A96B-559E-4835-AA3C-331BEABF31DD}" destId="{3C8DED03-A0E1-4161-8369-7445498BF185}" srcOrd="1" destOrd="0" parTransId="{B894D4AE-3AA6-45C6-A748-9C45A357F145}" sibTransId="{00479882-159A-4EED-8467-D4C4A00AE776}"/>
    <dgm:cxn modelId="{D4D92938-82D4-48B5-AF0B-C51641FF26DF}" type="presOf" srcId="{E06065E7-6CC2-4904-B5CE-112EB1C6F4B7}" destId="{E827D62E-5ABA-4E0F-9594-91FD4AD944E3}" srcOrd="0" destOrd="0" presId="urn:microsoft.com/office/officeart/2005/8/layout/radial5"/>
    <dgm:cxn modelId="{C4436E98-EC67-4BCE-9059-B0C98B8C4747}" type="presOf" srcId="{DAE0D98C-29B8-481A-A442-4840C41A9C37}" destId="{017DDA2F-6982-4F16-BAAE-B22616372CC2}" srcOrd="0" destOrd="0" presId="urn:microsoft.com/office/officeart/2005/8/layout/radial5"/>
    <dgm:cxn modelId="{59B5367E-06DF-451F-94BF-C073B5765F86}" type="presOf" srcId="{7426A96B-559E-4835-AA3C-331BEABF31DD}" destId="{F418BC63-AE3E-4DA1-9123-00452BF2D69F}" srcOrd="0" destOrd="0" presId="urn:microsoft.com/office/officeart/2005/8/layout/radial5"/>
    <dgm:cxn modelId="{58E4C8DA-DFDF-4C71-BB1B-3F6689B65945}" type="presOf" srcId="{E06065E7-6CC2-4904-B5CE-112EB1C6F4B7}" destId="{11ABD70D-15E3-4B8B-A11E-76E3A742DE5B}" srcOrd="1" destOrd="0" presId="urn:microsoft.com/office/officeart/2005/8/layout/radial5"/>
    <dgm:cxn modelId="{54B9256C-CDAC-4631-9B0C-313EE23E9EC0}" type="presOf" srcId="{B894D4AE-3AA6-45C6-A748-9C45A357F145}" destId="{932BA192-7919-4267-A993-F764666F4619}" srcOrd="1" destOrd="0" presId="urn:microsoft.com/office/officeart/2005/8/layout/radial5"/>
    <dgm:cxn modelId="{CBD9C5D4-FC5C-4E49-ABE5-BB38862B4322}" type="presOf" srcId="{B894D4AE-3AA6-45C6-A748-9C45A357F145}" destId="{A857BB61-7079-4323-86FD-E80F14D03E27}" srcOrd="0" destOrd="0" presId="urn:microsoft.com/office/officeart/2005/8/layout/radial5"/>
    <dgm:cxn modelId="{50BDD7F9-5B46-4E79-9A94-F97E33751317}" srcId="{7426A96B-559E-4835-AA3C-331BEABF31DD}" destId="{91E84A3A-4F7A-46E5-961E-36BA1D43CC40}" srcOrd="0" destOrd="0" parTransId="{DAE0D98C-29B8-481A-A442-4840C41A9C37}" sibTransId="{4065A588-9186-4E5F-9CD2-BBAD29F9573E}"/>
    <dgm:cxn modelId="{9ABC41AD-C819-4071-86D3-0FFC8B719619}" type="presOf" srcId="{3C8DED03-A0E1-4161-8369-7445498BF185}" destId="{CEC7FA32-C8ED-4E02-8F9F-95D756603F16}" srcOrd="0" destOrd="0" presId="urn:microsoft.com/office/officeart/2005/8/layout/radial5"/>
    <dgm:cxn modelId="{B3F55EDF-7192-4785-85D2-1539429A3804}" type="presOf" srcId="{4A6E162D-D6C1-4584-9D6C-CA0A260F013A}" destId="{38C902A3-AE8E-4086-A72E-0618561879AF}" srcOrd="0" destOrd="0" presId="urn:microsoft.com/office/officeart/2005/8/layout/radial5"/>
    <dgm:cxn modelId="{8DBC33C5-7AFA-4BF4-9970-27B12A2EC61A}" type="presOf" srcId="{0CB36FA1-876F-4559-8F3E-67DA04A22830}" destId="{ED2B1E95-CF37-4BC9-86B5-230E33679E09}" srcOrd="0" destOrd="0" presId="urn:microsoft.com/office/officeart/2005/8/layout/radial5"/>
    <dgm:cxn modelId="{F6147472-6950-41E8-A6AB-19BB3938A785}" type="presOf" srcId="{4A6E162D-D6C1-4584-9D6C-CA0A260F013A}" destId="{8DEB0F5E-2033-48D7-B8C7-DC182A0A2424}" srcOrd="1" destOrd="0" presId="urn:microsoft.com/office/officeart/2005/8/layout/radial5"/>
    <dgm:cxn modelId="{AF19895D-59E4-4F50-AE4F-7FFD21BFCCCB}" type="presOf" srcId="{DAE0D98C-29B8-481A-A442-4840C41A9C37}" destId="{63AE55C5-C42E-41A3-8EFA-6895A7EA9A5F}" srcOrd="1" destOrd="0" presId="urn:microsoft.com/office/officeart/2005/8/layout/radial5"/>
    <dgm:cxn modelId="{54564EB4-A9DC-48F5-96B7-B5EF7080E909}" srcId="{7426A96B-559E-4835-AA3C-331BEABF31DD}" destId="{01D34901-DC33-4AB6-A8A2-D5F5CD2F1A6D}" srcOrd="3" destOrd="0" parTransId="{E06065E7-6CC2-4904-B5CE-112EB1C6F4B7}" sibTransId="{B7CBDFBD-01CC-4A8A-87A5-026487EBBA28}"/>
    <dgm:cxn modelId="{522E834D-7196-4A07-ADA9-E6F20333CBDC}" type="presParOf" srcId="{ED2B1E95-CF37-4BC9-86B5-230E33679E09}" destId="{F418BC63-AE3E-4DA1-9123-00452BF2D69F}" srcOrd="0" destOrd="0" presId="urn:microsoft.com/office/officeart/2005/8/layout/radial5"/>
    <dgm:cxn modelId="{35DDB95A-D687-48E9-A813-C04074435903}" type="presParOf" srcId="{ED2B1E95-CF37-4BC9-86B5-230E33679E09}" destId="{017DDA2F-6982-4F16-BAAE-B22616372CC2}" srcOrd="1" destOrd="0" presId="urn:microsoft.com/office/officeart/2005/8/layout/radial5"/>
    <dgm:cxn modelId="{E0176075-518C-4696-9715-6C752DB25870}" type="presParOf" srcId="{017DDA2F-6982-4F16-BAAE-B22616372CC2}" destId="{63AE55C5-C42E-41A3-8EFA-6895A7EA9A5F}" srcOrd="0" destOrd="0" presId="urn:microsoft.com/office/officeart/2005/8/layout/radial5"/>
    <dgm:cxn modelId="{7860E006-3BC5-4B0C-AE9F-57936F1B1A71}" type="presParOf" srcId="{ED2B1E95-CF37-4BC9-86B5-230E33679E09}" destId="{B323A35E-4CB5-451D-9982-6B5964628FDF}" srcOrd="2" destOrd="0" presId="urn:microsoft.com/office/officeart/2005/8/layout/radial5"/>
    <dgm:cxn modelId="{5FD0E070-1A30-425B-B8EC-192AFEE6CE3B}" type="presParOf" srcId="{ED2B1E95-CF37-4BC9-86B5-230E33679E09}" destId="{A857BB61-7079-4323-86FD-E80F14D03E27}" srcOrd="3" destOrd="0" presId="urn:microsoft.com/office/officeart/2005/8/layout/radial5"/>
    <dgm:cxn modelId="{EF753A18-85A4-4C72-AA3C-D4EA6A366785}" type="presParOf" srcId="{A857BB61-7079-4323-86FD-E80F14D03E27}" destId="{932BA192-7919-4267-A993-F764666F4619}" srcOrd="0" destOrd="0" presId="urn:microsoft.com/office/officeart/2005/8/layout/radial5"/>
    <dgm:cxn modelId="{FCA83DDC-EAF4-4581-9A41-EE31383C4834}" type="presParOf" srcId="{ED2B1E95-CF37-4BC9-86B5-230E33679E09}" destId="{CEC7FA32-C8ED-4E02-8F9F-95D756603F16}" srcOrd="4" destOrd="0" presId="urn:microsoft.com/office/officeart/2005/8/layout/radial5"/>
    <dgm:cxn modelId="{BC47FA03-8171-467F-9C81-6611BC5DDE29}" type="presParOf" srcId="{ED2B1E95-CF37-4BC9-86B5-230E33679E09}" destId="{38C902A3-AE8E-4086-A72E-0618561879AF}" srcOrd="5" destOrd="0" presId="urn:microsoft.com/office/officeart/2005/8/layout/radial5"/>
    <dgm:cxn modelId="{7525CA74-EC3B-4A99-8CB3-535C44690EC4}" type="presParOf" srcId="{38C902A3-AE8E-4086-A72E-0618561879AF}" destId="{8DEB0F5E-2033-48D7-B8C7-DC182A0A2424}" srcOrd="0" destOrd="0" presId="urn:microsoft.com/office/officeart/2005/8/layout/radial5"/>
    <dgm:cxn modelId="{EADFF12F-3138-432C-9D7D-287341377962}" type="presParOf" srcId="{ED2B1E95-CF37-4BC9-86B5-230E33679E09}" destId="{AA597C33-A4ED-48B9-9DAE-527F5843EE99}" srcOrd="6" destOrd="0" presId="urn:microsoft.com/office/officeart/2005/8/layout/radial5"/>
    <dgm:cxn modelId="{82E06DFB-C587-450B-989C-E4EDB3349BCC}" type="presParOf" srcId="{ED2B1E95-CF37-4BC9-86B5-230E33679E09}" destId="{E827D62E-5ABA-4E0F-9594-91FD4AD944E3}" srcOrd="7" destOrd="0" presId="urn:microsoft.com/office/officeart/2005/8/layout/radial5"/>
    <dgm:cxn modelId="{927F6C43-F047-4778-A53E-6C7A8E424A91}" type="presParOf" srcId="{E827D62E-5ABA-4E0F-9594-91FD4AD944E3}" destId="{11ABD70D-15E3-4B8B-A11E-76E3A742DE5B}" srcOrd="0" destOrd="0" presId="urn:microsoft.com/office/officeart/2005/8/layout/radial5"/>
    <dgm:cxn modelId="{661806C1-221D-411E-95D6-0672F63B02F2}" type="presParOf" srcId="{ED2B1E95-CF37-4BC9-86B5-230E33679E09}" destId="{7E09B573-7364-409D-9BB5-B345C8932187}" srcOrd="8" destOrd="0" presId="urn:microsoft.com/office/officeart/2005/8/layout/radial5"/>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60F3EA-9654-4481-A8A4-339E24220AB3}" type="doc">
      <dgm:prSet loTypeId="urn:microsoft.com/office/officeart/2005/8/layout/chevron2" loCatId="process" qsTypeId="urn:microsoft.com/office/officeart/2005/8/quickstyle/3d3" qsCatId="3D" csTypeId="urn:microsoft.com/office/officeart/2005/8/colors/colorful1" csCatId="colorful" phldr="1"/>
      <dgm:spPr/>
      <dgm:t>
        <a:bodyPr/>
        <a:lstStyle/>
        <a:p>
          <a:endParaRPr lang="fr-FR"/>
        </a:p>
      </dgm:t>
    </dgm:pt>
    <dgm:pt modelId="{331B065C-51EA-40F9-8011-87FB17E064A5}">
      <dgm:prSet phldrT="[Texte]"/>
      <dgm:spPr>
        <a:solidFill>
          <a:schemeClr val="accent6">
            <a:lumMod val="75000"/>
          </a:schemeClr>
        </a:solidFill>
      </dgm:spPr>
      <dgm:t>
        <a:bodyPr/>
        <a:lstStyle/>
        <a:p>
          <a:r>
            <a:rPr lang="fr-FR" dirty="0" smtClean="0">
              <a:latin typeface="Cambria" pitchFamily="18" charset="0"/>
            </a:rPr>
            <a:t>2</a:t>
          </a:r>
          <a:endParaRPr lang="fr-FR" dirty="0">
            <a:latin typeface="Cambria" pitchFamily="18" charset="0"/>
          </a:endParaRPr>
        </a:p>
      </dgm:t>
    </dgm:pt>
    <dgm:pt modelId="{9CA7C683-99F2-4182-A646-B614383097AC}" type="parTrans" cxnId="{AAD1F9F6-B707-4B84-89E5-E180E813DA3D}">
      <dgm:prSet/>
      <dgm:spPr/>
      <dgm:t>
        <a:bodyPr/>
        <a:lstStyle/>
        <a:p>
          <a:endParaRPr lang="fr-FR"/>
        </a:p>
      </dgm:t>
    </dgm:pt>
    <dgm:pt modelId="{836461E4-67C2-4249-9636-F32AEF67C838}" type="sibTrans" cxnId="{AAD1F9F6-B707-4B84-89E5-E180E813DA3D}">
      <dgm:prSet/>
      <dgm:spPr/>
      <dgm:t>
        <a:bodyPr/>
        <a:lstStyle/>
        <a:p>
          <a:endParaRPr lang="fr-FR"/>
        </a:p>
      </dgm:t>
    </dgm:pt>
    <dgm:pt modelId="{6D8426D4-CFCA-4298-8D8B-3C3205CC61E2}">
      <dgm:prSet phldrT="[Texte]" custT="1"/>
      <dgm:spPr>
        <a:solidFill>
          <a:srgbClr val="92D050"/>
        </a:solidFill>
      </dgm:spPr>
      <dgm:t>
        <a:bodyPr/>
        <a:lstStyle/>
        <a:p>
          <a:r>
            <a:rPr lang="fr-FR" sz="2000" b="1" dirty="0" smtClean="0"/>
            <a:t>Capteurs à absorbeur perméable</a:t>
          </a:r>
          <a:endParaRPr lang="fr-FR" sz="2000" dirty="0">
            <a:latin typeface="Cambria" pitchFamily="18" charset="0"/>
          </a:endParaRPr>
        </a:p>
      </dgm:t>
    </dgm:pt>
    <dgm:pt modelId="{82DB9650-2C26-4752-A815-8A19FA327F8C}" type="parTrans" cxnId="{92D230EE-869C-496E-A4FE-821E0D49D17A}">
      <dgm:prSet/>
      <dgm:spPr/>
      <dgm:t>
        <a:bodyPr/>
        <a:lstStyle/>
        <a:p>
          <a:endParaRPr lang="fr-FR"/>
        </a:p>
      </dgm:t>
    </dgm:pt>
    <dgm:pt modelId="{32E58173-FF54-4486-B1FA-F69DC30B64FB}" type="sibTrans" cxnId="{92D230EE-869C-496E-A4FE-821E0D49D17A}">
      <dgm:prSet/>
      <dgm:spPr/>
      <dgm:t>
        <a:bodyPr/>
        <a:lstStyle/>
        <a:p>
          <a:endParaRPr lang="fr-FR"/>
        </a:p>
      </dgm:t>
    </dgm:pt>
    <dgm:pt modelId="{5C1F259B-A1F7-480F-93FA-FA47F8567FE4}">
      <dgm:prSet phldrT="[Texte]"/>
      <dgm:spPr>
        <a:solidFill>
          <a:schemeClr val="accent6">
            <a:lumMod val="60000"/>
            <a:lumOff val="40000"/>
          </a:schemeClr>
        </a:solidFill>
      </dgm:spPr>
      <dgm:t>
        <a:bodyPr/>
        <a:lstStyle/>
        <a:p>
          <a:r>
            <a:rPr lang="fr-FR" dirty="0" smtClean="0">
              <a:latin typeface="Cambria" pitchFamily="18" charset="0"/>
            </a:rPr>
            <a:t>3</a:t>
          </a:r>
          <a:endParaRPr lang="fr-FR" dirty="0">
            <a:latin typeface="Cambria" pitchFamily="18" charset="0"/>
          </a:endParaRPr>
        </a:p>
      </dgm:t>
    </dgm:pt>
    <dgm:pt modelId="{4D8559C5-276E-4C05-850C-BA1BC277F9F2}" type="parTrans" cxnId="{BD910232-EFB5-4B45-93A1-6CEA432702A9}">
      <dgm:prSet/>
      <dgm:spPr/>
      <dgm:t>
        <a:bodyPr/>
        <a:lstStyle/>
        <a:p>
          <a:endParaRPr lang="fr-FR"/>
        </a:p>
      </dgm:t>
    </dgm:pt>
    <dgm:pt modelId="{AFAB9933-8E63-4D52-A2BC-04E8DC7C1F04}" type="sibTrans" cxnId="{BD910232-EFB5-4B45-93A1-6CEA432702A9}">
      <dgm:prSet/>
      <dgm:spPr/>
      <dgm:t>
        <a:bodyPr/>
        <a:lstStyle/>
        <a:p>
          <a:endParaRPr lang="fr-FR"/>
        </a:p>
      </dgm:t>
    </dgm:pt>
    <dgm:pt modelId="{7E374CEE-7C02-45A3-B86F-E68E033ECE36}">
      <dgm:prSet custT="1"/>
      <dgm:spPr>
        <a:solidFill>
          <a:srgbClr val="92D050"/>
        </a:solidFill>
      </dgm:spPr>
      <dgm:t>
        <a:bodyPr/>
        <a:lstStyle/>
        <a:p>
          <a:pPr rtl="0"/>
          <a:r>
            <a:rPr lang="fr-FR" sz="2000" b="1" dirty="0" smtClean="0"/>
            <a:t>Capteurs à absorbeur à géométrie variable </a:t>
          </a:r>
          <a:endParaRPr lang="fr-FR" sz="2000" dirty="0">
            <a:latin typeface="Cambria" pitchFamily="18" charset="0"/>
          </a:endParaRPr>
        </a:p>
      </dgm:t>
    </dgm:pt>
    <dgm:pt modelId="{069CA404-9CD9-4BC6-9B81-79A1B450DA0D}" type="parTrans" cxnId="{602FEA39-67F7-4376-A50F-81968A2614C4}">
      <dgm:prSet/>
      <dgm:spPr/>
      <dgm:t>
        <a:bodyPr/>
        <a:lstStyle/>
        <a:p>
          <a:endParaRPr lang="fr-FR"/>
        </a:p>
      </dgm:t>
    </dgm:pt>
    <dgm:pt modelId="{C689FF0F-FC50-43E5-8AC8-3EB0B3CBA62B}" type="sibTrans" cxnId="{602FEA39-67F7-4376-A50F-81968A2614C4}">
      <dgm:prSet/>
      <dgm:spPr/>
      <dgm:t>
        <a:bodyPr/>
        <a:lstStyle/>
        <a:p>
          <a:endParaRPr lang="fr-FR"/>
        </a:p>
      </dgm:t>
    </dgm:pt>
    <dgm:pt modelId="{78FFBCC3-6924-4B60-B482-294FFED82CC1}">
      <dgm:prSet/>
      <dgm:spPr>
        <a:solidFill>
          <a:schemeClr val="tx1">
            <a:lumMod val="85000"/>
            <a:lumOff val="15000"/>
          </a:schemeClr>
        </a:solidFill>
      </dgm:spPr>
      <dgm:t>
        <a:bodyPr/>
        <a:lstStyle/>
        <a:p>
          <a:r>
            <a:rPr lang="fr-FR" dirty="0" smtClean="0">
              <a:solidFill>
                <a:schemeClr val="bg1"/>
              </a:solidFill>
            </a:rPr>
            <a:t>1</a:t>
          </a:r>
          <a:endParaRPr lang="fr-FR" dirty="0">
            <a:solidFill>
              <a:schemeClr val="bg1"/>
            </a:solidFill>
          </a:endParaRPr>
        </a:p>
      </dgm:t>
    </dgm:pt>
    <dgm:pt modelId="{30C33086-59C4-4788-87D1-F27BA9AA6D7D}" type="parTrans" cxnId="{6A0E47CE-7215-44BA-9DA6-1910FF8C9538}">
      <dgm:prSet/>
      <dgm:spPr/>
      <dgm:t>
        <a:bodyPr/>
        <a:lstStyle/>
        <a:p>
          <a:endParaRPr lang="fr-FR"/>
        </a:p>
      </dgm:t>
    </dgm:pt>
    <dgm:pt modelId="{F2FA7B96-03B0-403B-9344-0261AD1CE4EF}" type="sibTrans" cxnId="{6A0E47CE-7215-44BA-9DA6-1910FF8C9538}">
      <dgm:prSet/>
      <dgm:spPr/>
      <dgm:t>
        <a:bodyPr/>
        <a:lstStyle/>
        <a:p>
          <a:endParaRPr lang="fr-FR"/>
        </a:p>
      </dgm:t>
    </dgm:pt>
    <dgm:pt modelId="{2C6B1774-8087-410B-BDE5-2565375E8D55}">
      <dgm:prSet custT="1"/>
      <dgm:spPr>
        <a:solidFill>
          <a:srgbClr val="92D050"/>
        </a:solidFill>
        <a:ln>
          <a:noFill/>
        </a:ln>
        <a:effectLst>
          <a:outerShdw blurRad="50800" dist="50800" dir="5400000" sx="1000" sy="1000" algn="ctr" rotWithShape="0">
            <a:srgbClr val="000000"/>
          </a:outerShdw>
        </a:effectLst>
      </dgm:spPr>
      <dgm:t>
        <a:bodyPr/>
        <a:lstStyle/>
        <a:p>
          <a:pPr algn="ctr"/>
          <a:r>
            <a:rPr lang="fr-FR" sz="2000" b="1" dirty="0" smtClean="0"/>
            <a:t>Capteurs à absorbeur plan</a:t>
          </a:r>
          <a:endParaRPr lang="fr-FR" sz="2000" dirty="0">
            <a:latin typeface="Cambria" pitchFamily="18" charset="0"/>
          </a:endParaRPr>
        </a:p>
      </dgm:t>
    </dgm:pt>
    <dgm:pt modelId="{DD19A42E-B4EF-44B1-BC95-74CBC118D593}" type="parTrans" cxnId="{DB0B7130-EE37-4AA0-8314-D7C77BE422D0}">
      <dgm:prSet/>
      <dgm:spPr/>
      <dgm:t>
        <a:bodyPr/>
        <a:lstStyle/>
        <a:p>
          <a:endParaRPr lang="fr-FR"/>
        </a:p>
      </dgm:t>
    </dgm:pt>
    <dgm:pt modelId="{3066D082-0D8B-4F72-8B04-8AEA656781EA}" type="sibTrans" cxnId="{DB0B7130-EE37-4AA0-8314-D7C77BE422D0}">
      <dgm:prSet/>
      <dgm:spPr/>
      <dgm:t>
        <a:bodyPr/>
        <a:lstStyle/>
        <a:p>
          <a:endParaRPr lang="fr-FR"/>
        </a:p>
      </dgm:t>
    </dgm:pt>
    <dgm:pt modelId="{C270FA59-F550-46AC-B67B-A87B8EE14C4C}" type="pres">
      <dgm:prSet presAssocID="{BC60F3EA-9654-4481-A8A4-339E24220AB3}" presName="linearFlow" presStyleCnt="0">
        <dgm:presLayoutVars>
          <dgm:dir/>
          <dgm:animLvl val="lvl"/>
          <dgm:resizeHandles val="exact"/>
        </dgm:presLayoutVars>
      </dgm:prSet>
      <dgm:spPr/>
      <dgm:t>
        <a:bodyPr/>
        <a:lstStyle/>
        <a:p>
          <a:endParaRPr lang="fr-FR"/>
        </a:p>
      </dgm:t>
    </dgm:pt>
    <dgm:pt modelId="{DE422D76-F3AC-497F-8EED-2C4849E3F7D7}" type="pres">
      <dgm:prSet presAssocID="{78FFBCC3-6924-4B60-B482-294FFED82CC1}" presName="composite" presStyleCnt="0"/>
      <dgm:spPr/>
    </dgm:pt>
    <dgm:pt modelId="{3C97CA0D-0DF6-4258-8156-48BCD9FD3C2B}" type="pres">
      <dgm:prSet presAssocID="{78FFBCC3-6924-4B60-B482-294FFED82CC1}" presName="parentText" presStyleLbl="alignNode1" presStyleIdx="0" presStyleCnt="3" custLinFactX="-50401" custLinFactNeighborX="-100000" custLinFactNeighborY="196">
        <dgm:presLayoutVars>
          <dgm:chMax val="1"/>
          <dgm:bulletEnabled val="1"/>
        </dgm:presLayoutVars>
      </dgm:prSet>
      <dgm:spPr/>
      <dgm:t>
        <a:bodyPr/>
        <a:lstStyle/>
        <a:p>
          <a:endParaRPr lang="fr-FR"/>
        </a:p>
      </dgm:t>
    </dgm:pt>
    <dgm:pt modelId="{ABB15618-ECF0-448E-9CA7-63B4A8175F59}" type="pres">
      <dgm:prSet presAssocID="{78FFBCC3-6924-4B60-B482-294FFED82CC1}" presName="descendantText" presStyleLbl="alignAcc1" presStyleIdx="0" presStyleCnt="3" custScaleX="37272" custScaleY="100000" custLinFactNeighborX="-30360" custLinFactNeighborY="-5104">
        <dgm:presLayoutVars>
          <dgm:bulletEnabled val="1"/>
        </dgm:presLayoutVars>
      </dgm:prSet>
      <dgm:spPr/>
      <dgm:t>
        <a:bodyPr/>
        <a:lstStyle/>
        <a:p>
          <a:endParaRPr lang="fr-FR"/>
        </a:p>
      </dgm:t>
    </dgm:pt>
    <dgm:pt modelId="{B75F779B-2791-4488-9C29-4350F629C293}" type="pres">
      <dgm:prSet presAssocID="{F2FA7B96-03B0-403B-9344-0261AD1CE4EF}" presName="sp" presStyleCnt="0"/>
      <dgm:spPr/>
    </dgm:pt>
    <dgm:pt modelId="{280E4C68-7319-49A6-BA69-679DCF7B79E8}" type="pres">
      <dgm:prSet presAssocID="{331B065C-51EA-40F9-8011-87FB17E064A5}" presName="composite" presStyleCnt="0"/>
      <dgm:spPr/>
    </dgm:pt>
    <dgm:pt modelId="{5105908D-F5A3-4EC1-ABAE-AEEB4BED9309}" type="pres">
      <dgm:prSet presAssocID="{331B065C-51EA-40F9-8011-87FB17E064A5}" presName="parentText" presStyleLbl="alignNode1" presStyleIdx="1" presStyleCnt="3" custLinFactX="-50401" custLinFactNeighborX="-100000" custLinFactNeighborY="-2595">
        <dgm:presLayoutVars>
          <dgm:chMax val="1"/>
          <dgm:bulletEnabled val="1"/>
        </dgm:presLayoutVars>
      </dgm:prSet>
      <dgm:spPr/>
      <dgm:t>
        <a:bodyPr/>
        <a:lstStyle/>
        <a:p>
          <a:endParaRPr lang="fr-FR"/>
        </a:p>
      </dgm:t>
    </dgm:pt>
    <dgm:pt modelId="{77BB6435-9267-4273-A265-36ACB19A5510}" type="pres">
      <dgm:prSet presAssocID="{331B065C-51EA-40F9-8011-87FB17E064A5}" presName="descendantText" presStyleLbl="alignAcc1" presStyleIdx="1" presStyleCnt="3" custScaleX="39798" custLinFactNeighborX="-30734" custLinFactNeighborY="-3993">
        <dgm:presLayoutVars>
          <dgm:bulletEnabled val="1"/>
        </dgm:presLayoutVars>
      </dgm:prSet>
      <dgm:spPr/>
      <dgm:t>
        <a:bodyPr/>
        <a:lstStyle/>
        <a:p>
          <a:endParaRPr lang="fr-FR"/>
        </a:p>
      </dgm:t>
    </dgm:pt>
    <dgm:pt modelId="{65BAAEDB-2DE5-44D8-9BF1-0E253B8255AA}" type="pres">
      <dgm:prSet presAssocID="{836461E4-67C2-4249-9636-F32AEF67C838}" presName="sp" presStyleCnt="0"/>
      <dgm:spPr/>
    </dgm:pt>
    <dgm:pt modelId="{74AF489F-FEBB-4B68-B3AE-6BB470BFDE2F}" type="pres">
      <dgm:prSet presAssocID="{5C1F259B-A1F7-480F-93FA-FA47F8567FE4}" presName="composite" presStyleCnt="0"/>
      <dgm:spPr/>
    </dgm:pt>
    <dgm:pt modelId="{3032A5D3-04AD-4AC8-92D7-CACDEA0A21E0}" type="pres">
      <dgm:prSet presAssocID="{5C1F259B-A1F7-480F-93FA-FA47F8567FE4}" presName="parentText" presStyleLbl="alignNode1" presStyleIdx="2" presStyleCnt="3" custLinFactX="-50401" custLinFactNeighborX="-100000" custLinFactNeighborY="-5387">
        <dgm:presLayoutVars>
          <dgm:chMax val="1"/>
          <dgm:bulletEnabled val="1"/>
        </dgm:presLayoutVars>
      </dgm:prSet>
      <dgm:spPr/>
      <dgm:t>
        <a:bodyPr/>
        <a:lstStyle/>
        <a:p>
          <a:endParaRPr lang="fr-FR"/>
        </a:p>
      </dgm:t>
    </dgm:pt>
    <dgm:pt modelId="{5FC8E735-0CA2-48E2-B0C6-4986EF053BA3}" type="pres">
      <dgm:prSet presAssocID="{5C1F259B-A1F7-480F-93FA-FA47F8567FE4}" presName="descendantText" presStyleLbl="alignAcc1" presStyleIdx="2" presStyleCnt="3" custScaleX="42082" custLinFactNeighborX="-30834" custLinFactNeighborY="-8287">
        <dgm:presLayoutVars>
          <dgm:bulletEnabled val="1"/>
        </dgm:presLayoutVars>
      </dgm:prSet>
      <dgm:spPr/>
      <dgm:t>
        <a:bodyPr/>
        <a:lstStyle/>
        <a:p>
          <a:endParaRPr lang="fr-FR"/>
        </a:p>
      </dgm:t>
    </dgm:pt>
  </dgm:ptLst>
  <dgm:cxnLst>
    <dgm:cxn modelId="{42684050-3E08-42EA-8A86-98B45DB7A786}" type="presOf" srcId="{331B065C-51EA-40F9-8011-87FB17E064A5}" destId="{5105908D-F5A3-4EC1-ABAE-AEEB4BED9309}" srcOrd="0" destOrd="0" presId="urn:microsoft.com/office/officeart/2005/8/layout/chevron2"/>
    <dgm:cxn modelId="{BD910232-EFB5-4B45-93A1-6CEA432702A9}" srcId="{BC60F3EA-9654-4481-A8A4-339E24220AB3}" destId="{5C1F259B-A1F7-480F-93FA-FA47F8567FE4}" srcOrd="2" destOrd="0" parTransId="{4D8559C5-276E-4C05-850C-BA1BC277F9F2}" sibTransId="{AFAB9933-8E63-4D52-A2BC-04E8DC7C1F04}"/>
    <dgm:cxn modelId="{602FEA39-67F7-4376-A50F-81968A2614C4}" srcId="{5C1F259B-A1F7-480F-93FA-FA47F8567FE4}" destId="{7E374CEE-7C02-45A3-B86F-E68E033ECE36}" srcOrd="0" destOrd="0" parTransId="{069CA404-9CD9-4BC6-9B81-79A1B450DA0D}" sibTransId="{C689FF0F-FC50-43E5-8AC8-3EB0B3CBA62B}"/>
    <dgm:cxn modelId="{6A0E47CE-7215-44BA-9DA6-1910FF8C9538}" srcId="{BC60F3EA-9654-4481-A8A4-339E24220AB3}" destId="{78FFBCC3-6924-4B60-B482-294FFED82CC1}" srcOrd="0" destOrd="0" parTransId="{30C33086-59C4-4788-87D1-F27BA9AA6D7D}" sibTransId="{F2FA7B96-03B0-403B-9344-0261AD1CE4EF}"/>
    <dgm:cxn modelId="{92D230EE-869C-496E-A4FE-821E0D49D17A}" srcId="{331B065C-51EA-40F9-8011-87FB17E064A5}" destId="{6D8426D4-CFCA-4298-8D8B-3C3205CC61E2}" srcOrd="0" destOrd="0" parTransId="{82DB9650-2C26-4752-A815-8A19FA327F8C}" sibTransId="{32E58173-FF54-4486-B1FA-F69DC30B64FB}"/>
    <dgm:cxn modelId="{DB0B7130-EE37-4AA0-8314-D7C77BE422D0}" srcId="{78FFBCC3-6924-4B60-B482-294FFED82CC1}" destId="{2C6B1774-8087-410B-BDE5-2565375E8D55}" srcOrd="0" destOrd="0" parTransId="{DD19A42E-B4EF-44B1-BC95-74CBC118D593}" sibTransId="{3066D082-0D8B-4F72-8B04-8AEA656781EA}"/>
    <dgm:cxn modelId="{E6845861-F527-4E94-A4E6-1B1BC66BB5DA}" type="presOf" srcId="{BC60F3EA-9654-4481-A8A4-339E24220AB3}" destId="{C270FA59-F550-46AC-B67B-A87B8EE14C4C}" srcOrd="0" destOrd="0" presId="urn:microsoft.com/office/officeart/2005/8/layout/chevron2"/>
    <dgm:cxn modelId="{AAD1F9F6-B707-4B84-89E5-E180E813DA3D}" srcId="{BC60F3EA-9654-4481-A8A4-339E24220AB3}" destId="{331B065C-51EA-40F9-8011-87FB17E064A5}" srcOrd="1" destOrd="0" parTransId="{9CA7C683-99F2-4182-A646-B614383097AC}" sibTransId="{836461E4-67C2-4249-9636-F32AEF67C838}"/>
    <dgm:cxn modelId="{C0D468F5-1858-4939-BC97-F766B65AA8E2}" type="presOf" srcId="{2C6B1774-8087-410B-BDE5-2565375E8D55}" destId="{ABB15618-ECF0-448E-9CA7-63B4A8175F59}" srcOrd="0" destOrd="0" presId="urn:microsoft.com/office/officeart/2005/8/layout/chevron2"/>
    <dgm:cxn modelId="{EE0CCAD9-F13C-4856-8220-BEEB9F71F267}" type="presOf" srcId="{5C1F259B-A1F7-480F-93FA-FA47F8567FE4}" destId="{3032A5D3-04AD-4AC8-92D7-CACDEA0A21E0}" srcOrd="0" destOrd="0" presId="urn:microsoft.com/office/officeart/2005/8/layout/chevron2"/>
    <dgm:cxn modelId="{D03B595C-C58A-4B9A-B66B-5D6AF7080C9C}" type="presOf" srcId="{78FFBCC3-6924-4B60-B482-294FFED82CC1}" destId="{3C97CA0D-0DF6-4258-8156-48BCD9FD3C2B}" srcOrd="0" destOrd="0" presId="urn:microsoft.com/office/officeart/2005/8/layout/chevron2"/>
    <dgm:cxn modelId="{D885C667-4E33-4865-AC96-BC4460BE843A}" type="presOf" srcId="{6D8426D4-CFCA-4298-8D8B-3C3205CC61E2}" destId="{77BB6435-9267-4273-A265-36ACB19A5510}" srcOrd="0" destOrd="0" presId="urn:microsoft.com/office/officeart/2005/8/layout/chevron2"/>
    <dgm:cxn modelId="{1AE90176-1EC5-45C0-AA24-277E227A5AEE}" type="presOf" srcId="{7E374CEE-7C02-45A3-B86F-E68E033ECE36}" destId="{5FC8E735-0CA2-48E2-B0C6-4986EF053BA3}" srcOrd="0" destOrd="0" presId="urn:microsoft.com/office/officeart/2005/8/layout/chevron2"/>
    <dgm:cxn modelId="{D09E3EE9-0075-4EF6-AB2F-750C7D6AEC13}" type="presParOf" srcId="{C270FA59-F550-46AC-B67B-A87B8EE14C4C}" destId="{DE422D76-F3AC-497F-8EED-2C4849E3F7D7}" srcOrd="0" destOrd="0" presId="urn:microsoft.com/office/officeart/2005/8/layout/chevron2"/>
    <dgm:cxn modelId="{9F2B01F0-13E1-4FDB-AABE-0F0F7115BCD0}" type="presParOf" srcId="{DE422D76-F3AC-497F-8EED-2C4849E3F7D7}" destId="{3C97CA0D-0DF6-4258-8156-48BCD9FD3C2B}" srcOrd="0" destOrd="0" presId="urn:microsoft.com/office/officeart/2005/8/layout/chevron2"/>
    <dgm:cxn modelId="{0D038A58-4F39-4848-A132-841C40F08380}" type="presParOf" srcId="{DE422D76-F3AC-497F-8EED-2C4849E3F7D7}" destId="{ABB15618-ECF0-448E-9CA7-63B4A8175F59}" srcOrd="1" destOrd="0" presId="urn:microsoft.com/office/officeart/2005/8/layout/chevron2"/>
    <dgm:cxn modelId="{5004326F-7D0B-4BA6-A42A-8C81BDDFC61D}" type="presParOf" srcId="{C270FA59-F550-46AC-B67B-A87B8EE14C4C}" destId="{B75F779B-2791-4488-9C29-4350F629C293}" srcOrd="1" destOrd="0" presId="urn:microsoft.com/office/officeart/2005/8/layout/chevron2"/>
    <dgm:cxn modelId="{7EC3FA9B-1FC1-4984-A1CD-F1F389A23F46}" type="presParOf" srcId="{C270FA59-F550-46AC-B67B-A87B8EE14C4C}" destId="{280E4C68-7319-49A6-BA69-679DCF7B79E8}" srcOrd="2" destOrd="0" presId="urn:microsoft.com/office/officeart/2005/8/layout/chevron2"/>
    <dgm:cxn modelId="{AC34783C-E74E-4C38-86D0-C5FDBEEC47DB}" type="presParOf" srcId="{280E4C68-7319-49A6-BA69-679DCF7B79E8}" destId="{5105908D-F5A3-4EC1-ABAE-AEEB4BED9309}" srcOrd="0" destOrd="0" presId="urn:microsoft.com/office/officeart/2005/8/layout/chevron2"/>
    <dgm:cxn modelId="{82BE14AD-991B-4F1A-A9C8-04512CB8DC9B}" type="presParOf" srcId="{280E4C68-7319-49A6-BA69-679DCF7B79E8}" destId="{77BB6435-9267-4273-A265-36ACB19A5510}" srcOrd="1" destOrd="0" presId="urn:microsoft.com/office/officeart/2005/8/layout/chevron2"/>
    <dgm:cxn modelId="{11E0DA50-329F-4F57-B7CF-ABD367C7909E}" type="presParOf" srcId="{C270FA59-F550-46AC-B67B-A87B8EE14C4C}" destId="{65BAAEDB-2DE5-44D8-9BF1-0E253B8255AA}" srcOrd="3" destOrd="0" presId="urn:microsoft.com/office/officeart/2005/8/layout/chevron2"/>
    <dgm:cxn modelId="{3D5705A4-851B-47E3-9464-BE5D70326FE5}" type="presParOf" srcId="{C270FA59-F550-46AC-B67B-A87B8EE14C4C}" destId="{74AF489F-FEBB-4B68-B3AE-6BB470BFDE2F}" srcOrd="4" destOrd="0" presId="urn:microsoft.com/office/officeart/2005/8/layout/chevron2"/>
    <dgm:cxn modelId="{A53C8BDF-EFF1-4185-9EFF-1C35880F8443}" type="presParOf" srcId="{74AF489F-FEBB-4B68-B3AE-6BB470BFDE2F}" destId="{3032A5D3-04AD-4AC8-92D7-CACDEA0A21E0}" srcOrd="0" destOrd="0" presId="urn:microsoft.com/office/officeart/2005/8/layout/chevron2"/>
    <dgm:cxn modelId="{4235256C-F865-4B3D-A108-53702DE1509D}" type="presParOf" srcId="{74AF489F-FEBB-4B68-B3AE-6BB470BFDE2F}" destId="{5FC8E735-0CA2-48E2-B0C6-4986EF053BA3}"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466BA4-74DA-4C23-8C8E-D37416F87211}">
      <dsp:nvSpPr>
        <dsp:cNvPr id="0" name=""/>
        <dsp:cNvSpPr/>
      </dsp:nvSpPr>
      <dsp:spPr>
        <a:xfrm>
          <a:off x="0" y="332495"/>
          <a:ext cx="4608512" cy="554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9EDA5115-F4C5-4B77-8E09-1E3C8286A4F1}">
      <dsp:nvSpPr>
        <dsp:cNvPr id="0" name=""/>
        <dsp:cNvSpPr/>
      </dsp:nvSpPr>
      <dsp:spPr>
        <a:xfrm>
          <a:off x="230425" y="7775"/>
          <a:ext cx="3225958" cy="649440"/>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34" tIns="0" rIns="121934" bIns="0" numCol="1" spcCol="1270" anchor="ctr" anchorCtr="0">
          <a:noAutofit/>
        </a:bodyPr>
        <a:lstStyle/>
        <a:p>
          <a:pPr lvl="0" algn="l" defTabSz="1422400">
            <a:lnSpc>
              <a:spcPct val="90000"/>
            </a:lnSpc>
            <a:spcBef>
              <a:spcPct val="0"/>
            </a:spcBef>
            <a:spcAft>
              <a:spcPct val="35000"/>
            </a:spcAft>
          </a:pPr>
          <a:r>
            <a:rPr lang="fr-FR" sz="3200" kern="1200" dirty="0" smtClean="0"/>
            <a:t>Carbohydrates</a:t>
          </a:r>
          <a:endParaRPr lang="fr-FR" sz="3200" kern="1200" dirty="0"/>
        </a:p>
      </dsp:txBody>
      <dsp:txXfrm>
        <a:off x="230425" y="7775"/>
        <a:ext cx="3225958" cy="649440"/>
      </dsp:txXfrm>
    </dsp:sp>
    <dsp:sp modelId="{DA85FE48-84B8-45CF-97BD-2BAEC1770677}">
      <dsp:nvSpPr>
        <dsp:cNvPr id="0" name=""/>
        <dsp:cNvSpPr/>
      </dsp:nvSpPr>
      <dsp:spPr>
        <a:xfrm>
          <a:off x="0" y="1330415"/>
          <a:ext cx="4608512" cy="554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B5ABF2D4-9894-4F38-B754-2381B25932A9}">
      <dsp:nvSpPr>
        <dsp:cNvPr id="0" name=""/>
        <dsp:cNvSpPr/>
      </dsp:nvSpPr>
      <dsp:spPr>
        <a:xfrm>
          <a:off x="230425" y="1005695"/>
          <a:ext cx="3225958" cy="649440"/>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34" tIns="0" rIns="121934" bIns="0" numCol="1" spcCol="1270" anchor="ctr" anchorCtr="0">
          <a:noAutofit/>
        </a:bodyPr>
        <a:lstStyle/>
        <a:p>
          <a:pPr lvl="0" algn="l" defTabSz="1422400">
            <a:lnSpc>
              <a:spcPct val="90000"/>
            </a:lnSpc>
            <a:spcBef>
              <a:spcPct val="0"/>
            </a:spcBef>
            <a:spcAft>
              <a:spcPct val="35000"/>
            </a:spcAft>
          </a:pPr>
          <a:r>
            <a:rPr lang="fr-FR" sz="3200" kern="1200" dirty="0" smtClean="0"/>
            <a:t>Vitamine C</a:t>
          </a:r>
          <a:endParaRPr lang="fr-FR" sz="3200" kern="1200" dirty="0"/>
        </a:p>
      </dsp:txBody>
      <dsp:txXfrm>
        <a:off x="230425" y="1005695"/>
        <a:ext cx="3225958" cy="649440"/>
      </dsp:txXfrm>
    </dsp:sp>
    <dsp:sp modelId="{33C58E3F-A71C-4110-87AF-0421189CE392}">
      <dsp:nvSpPr>
        <dsp:cNvPr id="0" name=""/>
        <dsp:cNvSpPr/>
      </dsp:nvSpPr>
      <dsp:spPr>
        <a:xfrm>
          <a:off x="0" y="2328335"/>
          <a:ext cx="4608512" cy="554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65447FA0-FF7E-445A-852C-8B5B554F9AF8}">
      <dsp:nvSpPr>
        <dsp:cNvPr id="0" name=""/>
        <dsp:cNvSpPr/>
      </dsp:nvSpPr>
      <dsp:spPr>
        <a:xfrm>
          <a:off x="230425" y="2003615"/>
          <a:ext cx="3225958" cy="649440"/>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34" tIns="0" rIns="121934" bIns="0" numCol="1" spcCol="1270" anchor="ctr" anchorCtr="0">
          <a:noAutofit/>
        </a:bodyPr>
        <a:lstStyle/>
        <a:p>
          <a:pPr lvl="0" algn="l" defTabSz="1422400">
            <a:lnSpc>
              <a:spcPct val="90000"/>
            </a:lnSpc>
            <a:spcBef>
              <a:spcPct val="0"/>
            </a:spcBef>
            <a:spcAft>
              <a:spcPct val="35000"/>
            </a:spcAft>
          </a:pPr>
          <a:r>
            <a:rPr lang="fr-FR" sz="3200" kern="1200" dirty="0" smtClean="0"/>
            <a:t>Protéines </a:t>
          </a:r>
          <a:endParaRPr lang="fr-FR" sz="3200" kern="1200" dirty="0"/>
        </a:p>
      </dsp:txBody>
      <dsp:txXfrm>
        <a:off x="230425" y="2003615"/>
        <a:ext cx="3225958" cy="649440"/>
      </dsp:txXfrm>
    </dsp:sp>
    <dsp:sp modelId="{384247C9-6D52-4DEC-B761-DA501AA676B6}">
      <dsp:nvSpPr>
        <dsp:cNvPr id="0" name=""/>
        <dsp:cNvSpPr/>
      </dsp:nvSpPr>
      <dsp:spPr>
        <a:xfrm>
          <a:off x="0" y="3282025"/>
          <a:ext cx="4608512" cy="554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F3A6ED73-CCAF-4AC5-AFFB-4C40AA4DA5F2}">
      <dsp:nvSpPr>
        <dsp:cNvPr id="0" name=""/>
        <dsp:cNvSpPr/>
      </dsp:nvSpPr>
      <dsp:spPr>
        <a:xfrm>
          <a:off x="230425" y="3001536"/>
          <a:ext cx="3225958" cy="649440"/>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34" tIns="0" rIns="121934" bIns="0" numCol="1" spcCol="1270" anchor="ctr" anchorCtr="0">
          <a:noAutofit/>
        </a:bodyPr>
        <a:lstStyle/>
        <a:p>
          <a:pPr lvl="0" algn="l" defTabSz="1422400">
            <a:lnSpc>
              <a:spcPct val="90000"/>
            </a:lnSpc>
            <a:spcBef>
              <a:spcPct val="0"/>
            </a:spcBef>
            <a:spcAft>
              <a:spcPct val="35000"/>
            </a:spcAft>
          </a:pPr>
          <a:r>
            <a:rPr lang="fr-FR" sz="3200" kern="1200" dirty="0" smtClean="0"/>
            <a:t>Amidon</a:t>
          </a:r>
          <a:endParaRPr lang="fr-FR" sz="3200" kern="1200" dirty="0"/>
        </a:p>
      </dsp:txBody>
      <dsp:txXfrm>
        <a:off x="230425" y="3001536"/>
        <a:ext cx="3225958" cy="6494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18BC63-AE3E-4DA1-9123-00452BF2D69F}">
      <dsp:nvSpPr>
        <dsp:cNvPr id="0" name=""/>
        <dsp:cNvSpPr/>
      </dsp:nvSpPr>
      <dsp:spPr>
        <a:xfrm>
          <a:off x="2579147" y="2099212"/>
          <a:ext cx="3001320" cy="1706230"/>
        </a:xfrm>
        <a:prstGeom prst="ellipse">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La transformation industrielle </a:t>
          </a:r>
          <a:endParaRPr lang="fr-FR" sz="2800" kern="1200" dirty="0"/>
        </a:p>
      </dsp:txBody>
      <dsp:txXfrm>
        <a:off x="2579147" y="2099212"/>
        <a:ext cx="3001320" cy="1706230"/>
      </dsp:txXfrm>
    </dsp:sp>
    <dsp:sp modelId="{017DDA2F-6982-4F16-BAAE-B22616372CC2}">
      <dsp:nvSpPr>
        <dsp:cNvPr id="0" name=""/>
        <dsp:cNvSpPr/>
      </dsp:nvSpPr>
      <dsp:spPr>
        <a:xfrm rot="16200000">
          <a:off x="3827370" y="1571352"/>
          <a:ext cx="504873" cy="52740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rot="16200000">
        <a:off x="3827370" y="1571352"/>
        <a:ext cx="504873" cy="527406"/>
      </dsp:txXfrm>
    </dsp:sp>
    <dsp:sp modelId="{B323A35E-4CB5-451D-9982-6B5964628FDF}">
      <dsp:nvSpPr>
        <dsp:cNvPr id="0" name=""/>
        <dsp:cNvSpPr/>
      </dsp:nvSpPr>
      <dsp:spPr>
        <a:xfrm>
          <a:off x="2939143" y="3364"/>
          <a:ext cx="2281328" cy="1551195"/>
        </a:xfrm>
        <a:prstGeom prst="ellipse">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FRITE</a:t>
          </a:r>
          <a:endParaRPr lang="fr-FR" sz="2500" kern="1200" dirty="0"/>
        </a:p>
      </dsp:txBody>
      <dsp:txXfrm>
        <a:off x="2939143" y="3364"/>
        <a:ext cx="2281328" cy="1551195"/>
      </dsp:txXfrm>
    </dsp:sp>
    <dsp:sp modelId="{A857BB61-7079-4323-86FD-E80F14D03E27}">
      <dsp:nvSpPr>
        <dsp:cNvPr id="0" name=""/>
        <dsp:cNvSpPr/>
      </dsp:nvSpPr>
      <dsp:spPr>
        <a:xfrm>
          <a:off x="5616774" y="2688624"/>
          <a:ext cx="372394" cy="52740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5616774" y="2688624"/>
        <a:ext cx="372394" cy="527406"/>
      </dsp:txXfrm>
    </dsp:sp>
    <dsp:sp modelId="{CEC7FA32-C8ED-4E02-8F9F-95D756603F16}">
      <dsp:nvSpPr>
        <dsp:cNvPr id="0" name=""/>
        <dsp:cNvSpPr/>
      </dsp:nvSpPr>
      <dsp:spPr>
        <a:xfrm>
          <a:off x="5995171" y="2176730"/>
          <a:ext cx="2179802" cy="1551195"/>
        </a:xfrm>
        <a:prstGeom prst="ellipse">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LA FECULE </a:t>
          </a:r>
          <a:endParaRPr lang="fr-FR" sz="2500" kern="1200" dirty="0"/>
        </a:p>
      </dsp:txBody>
      <dsp:txXfrm>
        <a:off x="5995171" y="2176730"/>
        <a:ext cx="2179802" cy="1551195"/>
      </dsp:txXfrm>
    </dsp:sp>
    <dsp:sp modelId="{38C902A3-AE8E-4086-A72E-0618561879AF}">
      <dsp:nvSpPr>
        <dsp:cNvPr id="0" name=""/>
        <dsp:cNvSpPr/>
      </dsp:nvSpPr>
      <dsp:spPr>
        <a:xfrm rot="5400000">
          <a:off x="3827367" y="3805896"/>
          <a:ext cx="504879" cy="52740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rot="5400000">
        <a:off x="3827367" y="3805896"/>
        <a:ext cx="504879" cy="527406"/>
      </dsp:txXfrm>
    </dsp:sp>
    <dsp:sp modelId="{AA597C33-A4ED-48B9-9DAE-527F5843EE99}">
      <dsp:nvSpPr>
        <dsp:cNvPr id="0" name=""/>
        <dsp:cNvSpPr/>
      </dsp:nvSpPr>
      <dsp:spPr>
        <a:xfrm>
          <a:off x="3083148" y="4350095"/>
          <a:ext cx="1993317" cy="1551195"/>
        </a:xfrm>
        <a:prstGeom prst="ellipse">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FLOCON DE PUREE</a:t>
          </a:r>
          <a:endParaRPr lang="fr-FR" sz="2500" kern="1200" dirty="0"/>
        </a:p>
      </dsp:txBody>
      <dsp:txXfrm>
        <a:off x="3083148" y="4350095"/>
        <a:ext cx="1993317" cy="1551195"/>
      </dsp:txXfrm>
    </dsp:sp>
    <dsp:sp modelId="{E827D62E-5ABA-4E0F-9594-91FD4AD944E3}">
      <dsp:nvSpPr>
        <dsp:cNvPr id="0" name=""/>
        <dsp:cNvSpPr/>
      </dsp:nvSpPr>
      <dsp:spPr>
        <a:xfrm rot="10712277">
          <a:off x="2136891" y="2736728"/>
          <a:ext cx="411707" cy="52740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rot="10712277">
        <a:off x="2136891" y="2736728"/>
        <a:ext cx="411707" cy="527406"/>
      </dsp:txXfrm>
    </dsp:sp>
    <dsp:sp modelId="{7E09B573-7364-409D-9BB5-B345C8932187}">
      <dsp:nvSpPr>
        <dsp:cNvPr id="0" name=""/>
        <dsp:cNvSpPr/>
      </dsp:nvSpPr>
      <dsp:spPr>
        <a:xfrm>
          <a:off x="73112" y="2195163"/>
          <a:ext cx="2081208" cy="1665736"/>
        </a:xfrm>
        <a:prstGeom prst="ellipse">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CHIPS</a:t>
          </a:r>
          <a:endParaRPr lang="fr-FR" sz="2500" kern="1200" dirty="0"/>
        </a:p>
      </dsp:txBody>
      <dsp:txXfrm>
        <a:off x="73112" y="2195163"/>
        <a:ext cx="2081208" cy="166573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97CA0D-0DF6-4258-8156-48BCD9FD3C2B}">
      <dsp:nvSpPr>
        <dsp:cNvPr id="0" name=""/>
        <dsp:cNvSpPr/>
      </dsp:nvSpPr>
      <dsp:spPr>
        <a:xfrm rot="5400000">
          <a:off x="-304967" y="304967"/>
          <a:ext cx="2033115" cy="1423180"/>
        </a:xfrm>
        <a:prstGeom prst="chevron">
          <a:avLst/>
        </a:prstGeom>
        <a:solidFill>
          <a:srgbClr val="00CCFF"/>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fr-FR" sz="4100" kern="1200" dirty="0" smtClean="0"/>
            <a:t>1</a:t>
          </a:r>
          <a:endParaRPr lang="fr-FR" sz="4100" kern="1200" dirty="0"/>
        </a:p>
      </dsp:txBody>
      <dsp:txXfrm rot="5400000">
        <a:off x="-304967" y="304967"/>
        <a:ext cx="2033115" cy="1423180"/>
      </dsp:txXfrm>
    </dsp:sp>
    <dsp:sp modelId="{ABB15618-ECF0-448E-9CA7-63B4A8175F59}">
      <dsp:nvSpPr>
        <dsp:cNvPr id="0" name=""/>
        <dsp:cNvSpPr/>
      </dsp:nvSpPr>
      <dsp:spPr>
        <a:xfrm rot="5400000">
          <a:off x="4479983" y="-3056803"/>
          <a:ext cx="1321524" cy="7435131"/>
        </a:xfrm>
        <a:prstGeom prst="round2SameRect">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L’étude expérimentale de séchage solaire hybride de pomme de terre tranchée en mode de fonctionnement autonome (fonctionnement de la résistance et le ventilateur) par les panneaux solaires </a:t>
          </a:r>
          <a:endParaRPr lang="fr-FR" sz="2000" kern="1200" dirty="0">
            <a:latin typeface="Cambria" pitchFamily="18" charset="0"/>
          </a:endParaRPr>
        </a:p>
      </dsp:txBody>
      <dsp:txXfrm rot="5400000">
        <a:off x="4479983" y="-3056803"/>
        <a:ext cx="1321524" cy="7435131"/>
      </dsp:txXfrm>
    </dsp:sp>
    <dsp:sp modelId="{5105908D-F5A3-4EC1-ABAE-AEEB4BED9309}">
      <dsp:nvSpPr>
        <dsp:cNvPr id="0" name=""/>
        <dsp:cNvSpPr/>
      </dsp:nvSpPr>
      <dsp:spPr>
        <a:xfrm rot="5400000">
          <a:off x="-304967" y="2138112"/>
          <a:ext cx="2033115" cy="1423180"/>
        </a:xfrm>
        <a:prstGeom prst="chevron">
          <a:avLst/>
        </a:prstGeom>
        <a:solidFill>
          <a:srgbClr val="3399FF"/>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fr-FR" sz="4100" kern="1200" dirty="0" smtClean="0">
              <a:latin typeface="Cambria" pitchFamily="18" charset="0"/>
            </a:rPr>
            <a:t>2</a:t>
          </a:r>
          <a:endParaRPr lang="fr-FR" sz="4100" kern="1200" dirty="0">
            <a:latin typeface="Cambria" pitchFamily="18" charset="0"/>
          </a:endParaRPr>
        </a:p>
      </dsp:txBody>
      <dsp:txXfrm rot="5400000">
        <a:off x="-304967" y="2138112"/>
        <a:ext cx="2033115" cy="1423180"/>
      </dsp:txXfrm>
    </dsp:sp>
    <dsp:sp modelId="{77BB6435-9267-4273-A265-36ACB19A5510}">
      <dsp:nvSpPr>
        <dsp:cNvPr id="0" name=""/>
        <dsp:cNvSpPr/>
      </dsp:nvSpPr>
      <dsp:spPr>
        <a:xfrm rot="5400000">
          <a:off x="4479983" y="-1223651"/>
          <a:ext cx="1321524" cy="7435131"/>
        </a:xfrm>
        <a:prstGeom prst="round2SameRect">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L’évaluation de la qualité des différents produits obtenus (chips, farine de la purée) par analyses physico-chimiques et biologiques </a:t>
          </a:r>
          <a:endParaRPr lang="fr-FR" sz="2000" kern="1200" dirty="0">
            <a:latin typeface="Cambria" pitchFamily="18" charset="0"/>
          </a:endParaRPr>
        </a:p>
      </dsp:txBody>
      <dsp:txXfrm rot="5400000">
        <a:off x="4479983" y="-1223651"/>
        <a:ext cx="1321524" cy="7435131"/>
      </dsp:txXfrm>
    </dsp:sp>
    <dsp:sp modelId="{3032A5D3-04AD-4AC8-92D7-CACDEA0A21E0}">
      <dsp:nvSpPr>
        <dsp:cNvPr id="0" name=""/>
        <dsp:cNvSpPr/>
      </dsp:nvSpPr>
      <dsp:spPr>
        <a:xfrm rot="5400000">
          <a:off x="-304967" y="3991385"/>
          <a:ext cx="2033115" cy="1423180"/>
        </a:xfrm>
        <a:prstGeom prst="chevron">
          <a:avLst/>
        </a:prstGeom>
        <a:solidFill>
          <a:schemeClr val="tx2">
            <a:lumMod val="60000"/>
            <a:lumOff val="40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fr-FR" sz="4100" kern="1200" dirty="0" smtClean="0">
              <a:latin typeface="Cambria" pitchFamily="18" charset="0"/>
            </a:rPr>
            <a:t>3</a:t>
          </a:r>
          <a:endParaRPr lang="fr-FR" sz="4100" kern="1200" dirty="0">
            <a:latin typeface="Cambria" pitchFamily="18" charset="0"/>
          </a:endParaRPr>
        </a:p>
      </dsp:txBody>
      <dsp:txXfrm rot="5400000">
        <a:off x="-304967" y="3991385"/>
        <a:ext cx="2033115" cy="1423180"/>
      </dsp:txXfrm>
    </dsp:sp>
    <dsp:sp modelId="{5FC8E735-0CA2-48E2-B0C6-4986EF053BA3}">
      <dsp:nvSpPr>
        <dsp:cNvPr id="0" name=""/>
        <dsp:cNvSpPr/>
      </dsp:nvSpPr>
      <dsp:spPr>
        <a:xfrm rot="5400000">
          <a:off x="4479983" y="668220"/>
          <a:ext cx="1321524" cy="7435131"/>
        </a:xfrm>
        <a:prstGeom prst="round2SameRect">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fr-FR" sz="2000" kern="1200" dirty="0" smtClean="0"/>
            <a:t>Application d’un system de régulation automatique pour l’association des panneaux solaires selon les besoin des températures de fonctionnement.</a:t>
          </a:r>
          <a:endParaRPr lang="fr-FR" sz="2000" kern="1200" dirty="0">
            <a:latin typeface="Cambria" pitchFamily="18" charset="0"/>
          </a:endParaRPr>
        </a:p>
      </dsp:txBody>
      <dsp:txXfrm rot="5400000">
        <a:off x="4479983" y="668220"/>
        <a:ext cx="1321524" cy="74351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BA81C6-B29A-4F13-989E-DA88EA7F0EF0}" type="datetimeFigureOut">
              <a:rPr lang="fr-FR" smtClean="0"/>
              <a:pPr/>
              <a:t>31/05/2017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48BC8-03C7-4566-AE68-B077D129A81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2548BC8-03C7-4566-AE68-B077D129A811}"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13923729-5047-4667-9CD6-37839CDF7E7E}" type="datetime1">
              <a:rPr lang="fr-FR" smtClean="0"/>
              <a:pPr/>
              <a:t>31/05/2017</a:t>
            </a:fld>
            <a:endParaRPr lang="fr-BE"/>
          </a:p>
        </p:txBody>
      </p:sp>
      <p:sp>
        <p:nvSpPr>
          <p:cNvPr id="17" name="Espace réservé du pied de page 16"/>
          <p:cNvSpPr>
            <a:spLocks noGrp="1"/>
          </p:cNvSpPr>
          <p:nvPr>
            <p:ph type="ftr" sz="quarter" idx="11"/>
          </p:nvPr>
        </p:nvSpPr>
        <p:spPr/>
        <p:txBody>
          <a:bodyPr/>
          <a:lstStyle/>
          <a:p>
            <a:r>
              <a:rPr lang="fr-BE" smtClean="0"/>
              <a:t>2011-2012</a:t>
            </a:r>
            <a:endParaRPr lang="fr-BE"/>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F4668DC-857F-487D-BFFA-8C0CA5037977}" type="slidenum">
              <a:rPr lang="fr-BE" smtClean="0"/>
              <a:pPr/>
              <a:t>‹N°›</a:t>
            </a:fld>
            <a:endParaRPr lang="fr-BE"/>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2B1219E-CC80-41E1-A6A3-FAB9B5B75D71}" type="datetime1">
              <a:rPr lang="fr-FR" smtClean="0"/>
              <a:pPr/>
              <a:t>31/05/2017</a:t>
            </a:fld>
            <a:endParaRPr lang="fr-BE"/>
          </a:p>
        </p:txBody>
      </p:sp>
      <p:sp>
        <p:nvSpPr>
          <p:cNvPr id="5" name="Espace réservé du pied de page 4"/>
          <p:cNvSpPr>
            <a:spLocks noGrp="1"/>
          </p:cNvSpPr>
          <p:nvPr>
            <p:ph type="ftr" sz="quarter" idx="11"/>
          </p:nvPr>
        </p:nvSpPr>
        <p:spPr/>
        <p:txBody>
          <a:bodyPr/>
          <a:lstStyle/>
          <a:p>
            <a:r>
              <a:rPr lang="fr-BE" smtClean="0"/>
              <a:t>2011-2012</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D39FED1-6F07-4A35-B6BF-82E1ABC1EDFD}" type="datetime1">
              <a:rPr lang="fr-FR" smtClean="0"/>
              <a:pPr/>
              <a:t>31/05/2017</a:t>
            </a:fld>
            <a:endParaRPr lang="fr-BE"/>
          </a:p>
        </p:txBody>
      </p:sp>
      <p:sp>
        <p:nvSpPr>
          <p:cNvPr id="5" name="Espace réservé du pied de page 4"/>
          <p:cNvSpPr>
            <a:spLocks noGrp="1"/>
          </p:cNvSpPr>
          <p:nvPr>
            <p:ph type="ftr" sz="quarter" idx="11"/>
          </p:nvPr>
        </p:nvSpPr>
        <p:spPr/>
        <p:txBody>
          <a:bodyPr/>
          <a:lstStyle/>
          <a:p>
            <a:r>
              <a:rPr lang="fr-BE" smtClean="0"/>
              <a:t>2011-2012</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DE2EC9B4-26D4-4C99-A15B-3B34590FBBCD}" type="datetime1">
              <a:rPr lang="fr-FR" smtClean="0"/>
              <a:pPr/>
              <a:t>31/05/2017</a:t>
            </a:fld>
            <a:endParaRPr lang="fr-BE"/>
          </a:p>
        </p:txBody>
      </p:sp>
      <p:sp>
        <p:nvSpPr>
          <p:cNvPr id="5" name="Espace réservé du pied de page 4"/>
          <p:cNvSpPr>
            <a:spLocks noGrp="1"/>
          </p:cNvSpPr>
          <p:nvPr>
            <p:ph type="ftr" sz="quarter" idx="11"/>
          </p:nvPr>
        </p:nvSpPr>
        <p:spPr/>
        <p:txBody>
          <a:bodyPr/>
          <a:lstStyle/>
          <a:p>
            <a:r>
              <a:rPr lang="fr-BE" smtClean="0"/>
              <a:t>2011-2012</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50D5B1B-528C-41A0-B232-7640CE4B0AFD}" type="datetime1">
              <a:rPr lang="fr-FR" smtClean="0"/>
              <a:pPr/>
              <a:t>31/05/2017</a:t>
            </a:fld>
            <a:endParaRPr lang="fr-BE"/>
          </a:p>
        </p:txBody>
      </p:sp>
      <p:sp>
        <p:nvSpPr>
          <p:cNvPr id="5" name="Espace réservé du pied de page 4"/>
          <p:cNvSpPr>
            <a:spLocks noGrp="1"/>
          </p:cNvSpPr>
          <p:nvPr>
            <p:ph type="ftr" sz="quarter" idx="11"/>
          </p:nvPr>
        </p:nvSpPr>
        <p:spPr>
          <a:xfrm>
            <a:off x="800100" y="6172200"/>
            <a:ext cx="4000500" cy="457200"/>
          </a:xfrm>
        </p:spPr>
        <p:txBody>
          <a:bodyPr/>
          <a:lstStyle/>
          <a:p>
            <a:r>
              <a:rPr lang="fr-BE" smtClean="0"/>
              <a:t>2011-2012</a:t>
            </a:r>
            <a:endParaRPr lang="fr-BE"/>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8D884532-1D9A-4369-908A-4C645944CB57}" type="datetime1">
              <a:rPr lang="fr-FR" smtClean="0"/>
              <a:pPr/>
              <a:t>31/05/2017</a:t>
            </a:fld>
            <a:endParaRPr lang="fr-BE"/>
          </a:p>
        </p:txBody>
      </p:sp>
      <p:sp>
        <p:nvSpPr>
          <p:cNvPr id="6" name="Espace réservé du pied de page 5"/>
          <p:cNvSpPr>
            <a:spLocks noGrp="1"/>
          </p:cNvSpPr>
          <p:nvPr>
            <p:ph type="ftr" sz="quarter" idx="11"/>
          </p:nvPr>
        </p:nvSpPr>
        <p:spPr/>
        <p:txBody>
          <a:bodyPr/>
          <a:lstStyle/>
          <a:p>
            <a:r>
              <a:rPr lang="fr-BE" smtClean="0"/>
              <a:t>2011-2012</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5C4445C3-518D-477C-B537-8FB50A48D183}" type="datetime1">
              <a:rPr lang="fr-FR" smtClean="0"/>
              <a:pPr/>
              <a:t>31/05/2017</a:t>
            </a:fld>
            <a:endParaRPr lang="fr-BE"/>
          </a:p>
        </p:txBody>
      </p:sp>
      <p:sp>
        <p:nvSpPr>
          <p:cNvPr id="8" name="Espace réservé du pied de page 7"/>
          <p:cNvSpPr>
            <a:spLocks noGrp="1"/>
          </p:cNvSpPr>
          <p:nvPr>
            <p:ph type="ftr" sz="quarter" idx="11"/>
          </p:nvPr>
        </p:nvSpPr>
        <p:spPr/>
        <p:txBody>
          <a:bodyPr/>
          <a:lstStyle/>
          <a:p>
            <a:r>
              <a:rPr lang="fr-BE" smtClean="0"/>
              <a:t>2011-2012</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51D82DE-A7DF-474C-9313-39880BE6F3E9}" type="datetime1">
              <a:rPr lang="fr-FR" smtClean="0"/>
              <a:pPr/>
              <a:t>31/05/2017</a:t>
            </a:fld>
            <a:endParaRPr lang="fr-BE"/>
          </a:p>
        </p:txBody>
      </p:sp>
      <p:sp>
        <p:nvSpPr>
          <p:cNvPr id="4" name="Espace réservé du pied de page 3"/>
          <p:cNvSpPr>
            <a:spLocks noGrp="1"/>
          </p:cNvSpPr>
          <p:nvPr>
            <p:ph type="ftr" sz="quarter" idx="11"/>
          </p:nvPr>
        </p:nvSpPr>
        <p:spPr/>
        <p:txBody>
          <a:bodyPr/>
          <a:lstStyle/>
          <a:p>
            <a:r>
              <a:rPr lang="fr-BE" smtClean="0"/>
              <a:t>2011-2012</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FE41A4-BD5D-4963-B934-25986AE5B6C9}" type="datetime1">
              <a:rPr lang="fr-FR" smtClean="0"/>
              <a:pPr/>
              <a:t>31/05/2017</a:t>
            </a:fld>
            <a:endParaRPr lang="fr-BE"/>
          </a:p>
        </p:txBody>
      </p:sp>
      <p:sp>
        <p:nvSpPr>
          <p:cNvPr id="3" name="Espace réservé du pied de page 2"/>
          <p:cNvSpPr>
            <a:spLocks noGrp="1"/>
          </p:cNvSpPr>
          <p:nvPr>
            <p:ph type="ftr" sz="quarter" idx="11"/>
          </p:nvPr>
        </p:nvSpPr>
        <p:spPr/>
        <p:txBody>
          <a:bodyPr/>
          <a:lstStyle/>
          <a:p>
            <a:r>
              <a:rPr lang="fr-BE" smtClean="0"/>
              <a:t>2011-2012</a:t>
            </a:r>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577DDD2E-F685-4F6E-9A8D-749E59C3C33A}" type="datetime1">
              <a:rPr lang="fr-FR" smtClean="0"/>
              <a:pPr/>
              <a:t>31/05/2017</a:t>
            </a:fld>
            <a:endParaRPr lang="fr-BE"/>
          </a:p>
        </p:txBody>
      </p:sp>
      <p:sp>
        <p:nvSpPr>
          <p:cNvPr id="6" name="Espace réservé du pied de page 5"/>
          <p:cNvSpPr>
            <a:spLocks noGrp="1"/>
          </p:cNvSpPr>
          <p:nvPr>
            <p:ph type="ftr" sz="quarter" idx="11"/>
          </p:nvPr>
        </p:nvSpPr>
        <p:spPr/>
        <p:txBody>
          <a:bodyPr/>
          <a:lstStyle/>
          <a:p>
            <a:r>
              <a:rPr lang="fr-BE" smtClean="0"/>
              <a:t>2011-2012</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F6AD0C1-0C75-4E70-94B2-49CBEEB08278}" type="datetime1">
              <a:rPr lang="fr-FR" smtClean="0"/>
              <a:pPr/>
              <a:t>31/05/2017</a:t>
            </a:fld>
            <a:endParaRPr lang="fr-BE"/>
          </a:p>
        </p:txBody>
      </p:sp>
      <p:sp>
        <p:nvSpPr>
          <p:cNvPr id="6" name="Espace réservé du pied de page 5"/>
          <p:cNvSpPr>
            <a:spLocks noGrp="1"/>
          </p:cNvSpPr>
          <p:nvPr>
            <p:ph type="ftr" sz="quarter" idx="11"/>
          </p:nvPr>
        </p:nvSpPr>
        <p:spPr>
          <a:xfrm>
            <a:off x="914400" y="6172200"/>
            <a:ext cx="3886200" cy="457200"/>
          </a:xfrm>
        </p:spPr>
        <p:txBody>
          <a:bodyPr/>
          <a:lstStyle/>
          <a:p>
            <a:r>
              <a:rPr lang="fr-BE" smtClean="0"/>
              <a:t>2011-2012</a:t>
            </a:r>
            <a:endParaRPr lang="fr-BE"/>
          </a:p>
        </p:txBody>
      </p:sp>
      <p:sp>
        <p:nvSpPr>
          <p:cNvPr id="7" name="Espace réservé du numéro de diapositive 6"/>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650CEFF-CC09-441B-96EF-73E94C56D311}" type="datetime1">
              <a:rPr lang="fr-FR" smtClean="0"/>
              <a:pPr/>
              <a:t>31/05/2017</a:t>
            </a:fld>
            <a:endParaRPr lang="fr-BE"/>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fr-BE" smtClean="0"/>
              <a:t>2011-2012</a:t>
            </a:r>
            <a:endParaRPr lang="fr-BE"/>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9.jpeg"/><Relationship Id="rId7" Type="http://schemas.openxmlformats.org/officeDocument/2006/relationships/diagramLayout" Target="../diagrams/layout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1.jpeg"/><Relationship Id="rId10" Type="http://schemas.microsoft.com/office/2007/relationships/diagramDrawing" Target="../diagrams/drawing2.xml"/><Relationship Id="rId4" Type="http://schemas.openxmlformats.org/officeDocument/2006/relationships/image" Target="../media/image10.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diagramDrawing" Target="../diagrams/drawin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2L1"/>
          <p:cNvPicPr>
            <a:picLocks noChangeAspect="1" noChangeArrowheads="1"/>
          </p:cNvPicPr>
          <p:nvPr/>
        </p:nvPicPr>
        <p:blipFill>
          <a:blip r:embed="rId2" cstate="print"/>
          <a:srcRect/>
          <a:stretch>
            <a:fillRect/>
          </a:stretch>
        </p:blipFill>
        <p:spPr>
          <a:xfrm>
            <a:off x="38100" y="36095"/>
            <a:ext cx="9067800" cy="6797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3.bp.blogspot.com/-xoq72sYNva4/TZOo0nke4dI/AAAAAAAAAjg/CZnYF9-50-g/s1600/%25D8%25A8%25D8%25B3%25D9%2585+%25D8%25A7%25D9%2584%25D9%2584%25D9%2587+2.gif"/>
          <p:cNvPicPr>
            <a:picLocks noChangeAspect="1" noChangeArrowheads="1" noCrop="1"/>
          </p:cNvPicPr>
          <p:nvPr/>
        </p:nvPicPr>
        <p:blipFill>
          <a:blip r:embed="rId3" cstate="print"/>
          <a:srcRect/>
          <a:stretch>
            <a:fillRect/>
          </a:stretch>
        </p:blipFill>
        <p:spPr bwMode="auto">
          <a:xfrm>
            <a:off x="899592" y="1268760"/>
            <a:ext cx="7800864" cy="403244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descr="Sans titre.bmp"/>
          <p:cNvPicPr>
            <a:picLocks noChangeAspect="1"/>
          </p:cNvPicPr>
          <p:nvPr/>
        </p:nvPicPr>
        <p:blipFill>
          <a:blip r:embed="rId2"/>
          <a:stretch>
            <a:fillRect/>
          </a:stretch>
        </p:blipFill>
        <p:spPr>
          <a:xfrm rot="18945511">
            <a:off x="1313925" y="1088500"/>
            <a:ext cx="2372273" cy="2675338"/>
          </a:xfrm>
          <a:prstGeom prst="rect">
            <a:avLst/>
          </a:prstGeom>
        </p:spPr>
      </p:pic>
      <p:pic>
        <p:nvPicPr>
          <p:cNvPr id="13" name="Image 12" descr="Sans titre.bmp"/>
          <p:cNvPicPr>
            <a:picLocks noChangeAspect="1"/>
          </p:cNvPicPr>
          <p:nvPr/>
        </p:nvPicPr>
        <p:blipFill>
          <a:blip r:embed="rId3"/>
          <a:stretch>
            <a:fillRect/>
          </a:stretch>
        </p:blipFill>
        <p:spPr>
          <a:xfrm rot="10800000">
            <a:off x="5214942" y="1142984"/>
            <a:ext cx="214314" cy="3429024"/>
          </a:xfrm>
          <a:prstGeom prst="rect">
            <a:avLst/>
          </a:prstGeom>
        </p:spPr>
      </p:pic>
      <p:pic>
        <p:nvPicPr>
          <p:cNvPr id="11" name="Espace réservé du contenu 10" descr="Séchoire.png"/>
          <p:cNvPicPr>
            <a:picLocks noGrp="1" noChangeAspect="1"/>
          </p:cNvPicPr>
          <p:nvPr>
            <p:ph sz="quarter" idx="1"/>
          </p:nvPr>
        </p:nvPicPr>
        <p:blipFill>
          <a:blip r:embed="rId4"/>
          <a:stretch>
            <a:fillRect/>
          </a:stretch>
        </p:blipFill>
        <p:spPr>
          <a:xfrm rot="18886080">
            <a:off x="2977016" y="3386123"/>
            <a:ext cx="6557758" cy="1056158"/>
          </a:xfrm>
        </p:spPr>
      </p:pic>
      <p:sp>
        <p:nvSpPr>
          <p:cNvPr id="3" name="Espace réservé du numéro de diapositive 2"/>
          <p:cNvSpPr>
            <a:spLocks noGrp="1"/>
          </p:cNvSpPr>
          <p:nvPr>
            <p:ph type="sldNum" sz="quarter" idx="12"/>
          </p:nvPr>
        </p:nvSpPr>
        <p:spPr>
          <a:xfrm>
            <a:off x="8501090" y="6215082"/>
            <a:ext cx="642910" cy="642918"/>
          </a:xfrm>
        </p:spPr>
        <p:txBody>
          <a:bodyPr/>
          <a:lstStyle/>
          <a:p>
            <a:r>
              <a:rPr lang="fr-BE" sz="2400" dirty="0" smtClean="0"/>
              <a:t>8</a:t>
            </a:r>
            <a:endParaRPr lang="fr-BE" sz="2400" dirty="0"/>
          </a:p>
        </p:txBody>
      </p:sp>
      <p:pic>
        <p:nvPicPr>
          <p:cNvPr id="21508" name="Picture 4" descr="http://petitemimine.p.e.pic.centerblog.net/24228389.gif"/>
          <p:cNvPicPr>
            <a:picLocks noChangeAspect="1" noChangeArrowheads="1" noCrop="1"/>
          </p:cNvPicPr>
          <p:nvPr/>
        </p:nvPicPr>
        <p:blipFill>
          <a:blip r:embed="rId5" cstate="print"/>
          <a:srcRect/>
          <a:stretch>
            <a:fillRect/>
          </a:stretch>
        </p:blipFill>
        <p:spPr bwMode="auto">
          <a:xfrm>
            <a:off x="0" y="-214338"/>
            <a:ext cx="2219325" cy="2200275"/>
          </a:xfrm>
          <a:prstGeom prst="rect">
            <a:avLst/>
          </a:prstGeom>
          <a:noFill/>
        </p:spPr>
      </p:pic>
      <p:pic>
        <p:nvPicPr>
          <p:cNvPr id="12" name="Image 11" descr="Sans titred.bmp"/>
          <p:cNvPicPr>
            <a:picLocks noChangeAspect="1"/>
          </p:cNvPicPr>
          <p:nvPr/>
        </p:nvPicPr>
        <p:blipFill>
          <a:blip r:embed="rId6"/>
          <a:stretch>
            <a:fillRect/>
          </a:stretch>
        </p:blipFill>
        <p:spPr>
          <a:xfrm rot="18891566">
            <a:off x="4079210" y="4756051"/>
            <a:ext cx="1464787" cy="325539"/>
          </a:xfrm>
          <a:prstGeom prst="rect">
            <a:avLst/>
          </a:prstGeom>
        </p:spPr>
      </p:pic>
      <p:cxnSp>
        <p:nvCxnSpPr>
          <p:cNvPr id="9" name="Connecteur droit avec flèche 8"/>
          <p:cNvCxnSpPr/>
          <p:nvPr/>
        </p:nvCxnSpPr>
        <p:spPr>
          <a:xfrm flipV="1">
            <a:off x="5214942" y="3857628"/>
            <a:ext cx="794368" cy="428628"/>
          </a:xfrm>
          <a:prstGeom prst="straightConnector1">
            <a:avLst/>
          </a:prstGeom>
          <a:ln>
            <a:solidFill>
              <a:srgbClr val="FFC000"/>
            </a:solidFill>
            <a:tailEnd type="arrow"/>
          </a:ln>
        </p:spPr>
        <p:style>
          <a:lnRef idx="3">
            <a:schemeClr val="accent1"/>
          </a:lnRef>
          <a:fillRef idx="0">
            <a:schemeClr val="accent1"/>
          </a:fillRef>
          <a:effectRef idx="2">
            <a:schemeClr val="accent1"/>
          </a:effectRef>
          <a:fontRef idx="minor">
            <a:schemeClr val="tx1"/>
          </a:fontRef>
        </p:style>
      </p:cxnSp>
      <p:cxnSp>
        <p:nvCxnSpPr>
          <p:cNvPr id="14" name="Connecteur droit avec flèche 13"/>
          <p:cNvCxnSpPr/>
          <p:nvPr/>
        </p:nvCxnSpPr>
        <p:spPr>
          <a:xfrm rot="5400000" flipH="1" flipV="1">
            <a:off x="5786446" y="3500438"/>
            <a:ext cx="642942" cy="214314"/>
          </a:xfrm>
          <a:prstGeom prst="straightConnector1">
            <a:avLst/>
          </a:prstGeom>
          <a:ln>
            <a:solidFill>
              <a:srgbClr val="E4B01C"/>
            </a:solidFill>
            <a:tailEnd type="arrow"/>
          </a:ln>
        </p:spPr>
        <p:style>
          <a:lnRef idx="3">
            <a:schemeClr val="accent1"/>
          </a:lnRef>
          <a:fillRef idx="0">
            <a:schemeClr val="accent1"/>
          </a:fillRef>
          <a:effectRef idx="2">
            <a:schemeClr val="accent1"/>
          </a:effectRef>
          <a:fontRef idx="minor">
            <a:schemeClr val="tx1"/>
          </a:fontRef>
        </p:style>
      </p:cxnSp>
      <p:cxnSp>
        <p:nvCxnSpPr>
          <p:cNvPr id="17" name="Connecteur droit avec flèche 16"/>
          <p:cNvCxnSpPr/>
          <p:nvPr/>
        </p:nvCxnSpPr>
        <p:spPr>
          <a:xfrm flipV="1">
            <a:off x="6215074" y="3000372"/>
            <a:ext cx="642942" cy="285752"/>
          </a:xfrm>
          <a:prstGeom prst="straightConnector1">
            <a:avLst/>
          </a:prstGeom>
          <a:ln>
            <a:solidFill>
              <a:srgbClr val="EE9F12"/>
            </a:solidFill>
            <a:tailEnd type="arrow"/>
          </a:ln>
        </p:spPr>
        <p:style>
          <a:lnRef idx="3">
            <a:schemeClr val="accent1"/>
          </a:lnRef>
          <a:fillRef idx="0">
            <a:schemeClr val="accent1"/>
          </a:fillRef>
          <a:effectRef idx="2">
            <a:schemeClr val="accent1"/>
          </a:effectRef>
          <a:fontRef idx="minor">
            <a:schemeClr val="tx1"/>
          </a:fontRef>
        </p:style>
      </p:cxnSp>
      <p:cxnSp>
        <p:nvCxnSpPr>
          <p:cNvPr id="24" name="Connecteur droit avec flèche 23"/>
          <p:cNvCxnSpPr/>
          <p:nvPr/>
        </p:nvCxnSpPr>
        <p:spPr>
          <a:xfrm rot="5400000" flipH="1" flipV="1">
            <a:off x="6572264" y="2786058"/>
            <a:ext cx="500066" cy="71438"/>
          </a:xfrm>
          <a:prstGeom prst="straightConnector1">
            <a:avLst/>
          </a:prstGeom>
          <a:ln>
            <a:solidFill>
              <a:srgbClr val="ED7013"/>
            </a:solidFill>
            <a:tailEnd type="arrow"/>
          </a:ln>
        </p:spPr>
        <p:style>
          <a:lnRef idx="3">
            <a:schemeClr val="accent1"/>
          </a:lnRef>
          <a:fillRef idx="0">
            <a:schemeClr val="accent1"/>
          </a:fillRef>
          <a:effectRef idx="2">
            <a:schemeClr val="accent1"/>
          </a:effectRef>
          <a:fontRef idx="minor">
            <a:schemeClr val="tx1"/>
          </a:fontRef>
        </p:style>
      </p:cxnSp>
      <p:cxnSp>
        <p:nvCxnSpPr>
          <p:cNvPr id="28" name="Connecteur droit avec flèche 27"/>
          <p:cNvCxnSpPr/>
          <p:nvPr/>
        </p:nvCxnSpPr>
        <p:spPr>
          <a:xfrm rot="5400000" flipH="1" flipV="1">
            <a:off x="6603647" y="2254609"/>
            <a:ext cx="510326" cy="1588"/>
          </a:xfrm>
          <a:prstGeom prst="straightConnector1">
            <a:avLst/>
          </a:prstGeom>
          <a:ln>
            <a:solidFill>
              <a:srgbClr val="ED7013"/>
            </a:solidFill>
            <a:tailEnd type="arrow"/>
          </a:ln>
        </p:spPr>
        <p:style>
          <a:lnRef idx="3">
            <a:schemeClr val="accent1"/>
          </a:lnRef>
          <a:fillRef idx="0">
            <a:schemeClr val="accent1"/>
          </a:fillRef>
          <a:effectRef idx="2">
            <a:schemeClr val="accent1"/>
          </a:effectRef>
          <a:fontRef idx="minor">
            <a:schemeClr val="tx1"/>
          </a:fontRef>
        </p:style>
      </p:cxnSp>
      <p:cxnSp>
        <p:nvCxnSpPr>
          <p:cNvPr id="37" name="Connecteur droit avec flèche 36"/>
          <p:cNvCxnSpPr/>
          <p:nvPr/>
        </p:nvCxnSpPr>
        <p:spPr>
          <a:xfrm rot="5400000" flipH="1" flipV="1">
            <a:off x="5960705" y="2968989"/>
            <a:ext cx="510326" cy="1588"/>
          </a:xfrm>
          <a:prstGeom prst="straightConnector1">
            <a:avLst/>
          </a:prstGeom>
          <a:ln>
            <a:solidFill>
              <a:srgbClr val="ED7013"/>
            </a:solidFill>
            <a:tailEnd type="arrow"/>
          </a:ln>
        </p:spPr>
        <p:style>
          <a:lnRef idx="3">
            <a:schemeClr val="accent1"/>
          </a:lnRef>
          <a:fillRef idx="0">
            <a:schemeClr val="accent1"/>
          </a:fillRef>
          <a:effectRef idx="2">
            <a:schemeClr val="accent1"/>
          </a:effectRef>
          <a:fontRef idx="minor">
            <a:schemeClr val="tx1"/>
          </a:fontRef>
        </p:style>
      </p:cxnSp>
      <p:cxnSp>
        <p:nvCxnSpPr>
          <p:cNvPr id="38" name="Connecteur droit avec flèche 37"/>
          <p:cNvCxnSpPr/>
          <p:nvPr/>
        </p:nvCxnSpPr>
        <p:spPr>
          <a:xfrm flipV="1">
            <a:off x="6858016" y="2571744"/>
            <a:ext cx="500066" cy="1978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41" name="Connecteur droit avec flèche 40"/>
          <p:cNvCxnSpPr/>
          <p:nvPr/>
        </p:nvCxnSpPr>
        <p:spPr>
          <a:xfrm>
            <a:off x="7358082" y="2643182"/>
            <a:ext cx="428628" cy="142876"/>
          </a:xfrm>
          <a:prstGeom prst="straightConnector1">
            <a:avLst/>
          </a:prstGeom>
          <a:ln>
            <a:solidFill>
              <a:srgbClr val="ED7013"/>
            </a:solidFill>
            <a:tailEnd type="arrow"/>
          </a:ln>
        </p:spPr>
        <p:style>
          <a:lnRef idx="3">
            <a:schemeClr val="accent1"/>
          </a:lnRef>
          <a:fillRef idx="0">
            <a:schemeClr val="accent1"/>
          </a:fillRef>
          <a:effectRef idx="2">
            <a:schemeClr val="accent1"/>
          </a:effectRef>
          <a:fontRef idx="minor">
            <a:schemeClr val="tx1"/>
          </a:fontRef>
        </p:style>
      </p:cxnSp>
      <p:cxnSp>
        <p:nvCxnSpPr>
          <p:cNvPr id="44" name="Connecteur droit avec flèche 43"/>
          <p:cNvCxnSpPr/>
          <p:nvPr/>
        </p:nvCxnSpPr>
        <p:spPr>
          <a:xfrm rot="16200000" flipH="1">
            <a:off x="7898997" y="2959523"/>
            <a:ext cx="632682" cy="571504"/>
          </a:xfrm>
          <a:prstGeom prst="straightConnector1">
            <a:avLst/>
          </a:prstGeom>
          <a:ln>
            <a:solidFill>
              <a:srgbClr val="ED7013"/>
            </a:solidFill>
            <a:tailEnd type="arrow"/>
          </a:ln>
        </p:spPr>
        <p:style>
          <a:lnRef idx="3">
            <a:schemeClr val="accent1"/>
          </a:lnRef>
          <a:fillRef idx="0">
            <a:schemeClr val="accent1"/>
          </a:fillRef>
          <a:effectRef idx="2">
            <a:schemeClr val="accent1"/>
          </a:effectRef>
          <a:fontRef idx="minor">
            <a:schemeClr val="tx1"/>
          </a:fontRef>
        </p:style>
      </p:cxnSp>
      <p:sp>
        <p:nvSpPr>
          <p:cNvPr id="46" name="Rectangle 45"/>
          <p:cNvSpPr/>
          <p:nvPr/>
        </p:nvSpPr>
        <p:spPr>
          <a:xfrm>
            <a:off x="2214546" y="214290"/>
            <a:ext cx="4714908" cy="523220"/>
          </a:xfrm>
          <a:prstGeom prst="rect">
            <a:avLst/>
          </a:prstGeom>
        </p:spPr>
        <p:txBody>
          <a:bodyPr wrap="square">
            <a:spAutoFit/>
          </a:bodyPr>
          <a:lstStyle/>
          <a:p>
            <a:pPr lvl="0" algn="ctr"/>
            <a:r>
              <a:rPr lang="fr-FR"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Principe de fonctionnement</a:t>
            </a:r>
            <a:endParaRPr lang="fr-FR"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nvGrpSpPr>
          <p:cNvPr id="18" name="Group 3"/>
          <p:cNvGrpSpPr>
            <a:grpSpLocks/>
          </p:cNvGrpSpPr>
          <p:nvPr/>
        </p:nvGrpSpPr>
        <p:grpSpPr bwMode="auto">
          <a:xfrm>
            <a:off x="285720" y="3500438"/>
            <a:ext cx="3143272" cy="3000396"/>
            <a:chOff x="720" y="1490"/>
            <a:chExt cx="1367" cy="2348"/>
          </a:xfrm>
          <a:effectLst>
            <a:outerShdw blurRad="50800" dist="38100" dir="13500000" algn="br" rotWithShape="0">
              <a:prstClr val="black">
                <a:alpha val="40000"/>
              </a:prstClr>
            </a:outerShdw>
          </a:effectLst>
          <a:scene3d>
            <a:camera prst="perspectiveHeroicExtremeRightFacing"/>
            <a:lightRig rig="threePt" dir="t"/>
          </a:scene3d>
        </p:grpSpPr>
        <p:sp>
          <p:nvSpPr>
            <p:cNvPr id="19"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fr-FR" dirty="0">
                <a:ln>
                  <a:solidFill>
                    <a:schemeClr val="tx1"/>
                  </a:solidFill>
                </a:ln>
              </a:endParaRPr>
            </a:p>
          </p:txBody>
        </p:sp>
        <p:sp>
          <p:nvSpPr>
            <p:cNvPr id="20"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fr-FR" dirty="0"/>
            </a:p>
          </p:txBody>
        </p:sp>
        <p:sp>
          <p:nvSpPr>
            <p:cNvPr id="21" name="AutoShape 6"/>
            <p:cNvSpPr>
              <a:spLocks noChangeArrowheads="1"/>
            </p:cNvSpPr>
            <p:nvPr/>
          </p:nvSpPr>
          <p:spPr bwMode="gray">
            <a:xfrm>
              <a:off x="752" y="281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fr-FR" dirty="0"/>
            </a:p>
          </p:txBody>
        </p:sp>
        <p:sp>
          <p:nvSpPr>
            <p:cNvPr id="22"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fr-FR" dirty="0"/>
            </a:p>
          </p:txBody>
        </p:sp>
        <p:sp>
          <p:nvSpPr>
            <p:cNvPr id="25"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rgbClr val="ECF4F6"/>
                </a:gs>
              </a:gsLst>
              <a:lin ang="5400000" scaled="1"/>
            </a:gradFill>
            <a:ln w="9525">
              <a:noFill/>
              <a:round/>
              <a:headEnd/>
              <a:tailEnd/>
            </a:ln>
          </p:spPr>
          <p:txBody>
            <a:bodyPr wrap="none" anchor="ctr"/>
            <a:lstStyle/>
            <a:p>
              <a:endParaRPr lang="fr-FR" dirty="0"/>
            </a:p>
          </p:txBody>
        </p:sp>
        <p:sp>
          <p:nvSpPr>
            <p:cNvPr id="26"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rgbClr val="ECF4F6"/>
                </a:gs>
              </a:gsLst>
              <a:lin ang="5400000" scaled="1"/>
            </a:gradFill>
            <a:ln w="9525">
              <a:noFill/>
              <a:round/>
              <a:headEnd/>
              <a:tailEnd/>
            </a:ln>
          </p:spPr>
          <p:txBody>
            <a:bodyPr wrap="none" anchor="ctr"/>
            <a:lstStyle/>
            <a:p>
              <a:endParaRPr lang="fr-FR" dirty="0"/>
            </a:p>
          </p:txBody>
        </p:sp>
        <p:sp>
          <p:nvSpPr>
            <p:cNvPr id="27" name="Text Box 17"/>
            <p:cNvSpPr txBox="1">
              <a:spLocks noChangeArrowheads="1"/>
            </p:cNvSpPr>
            <p:nvPr/>
          </p:nvSpPr>
          <p:spPr bwMode="gray">
            <a:xfrm>
              <a:off x="750" y="1592"/>
              <a:ext cx="1284" cy="1385"/>
            </a:xfrm>
            <a:prstGeom prst="rect">
              <a:avLst/>
            </a:prstGeom>
            <a:noFill/>
            <a:ln w="9525" algn="ctr">
              <a:noFill/>
              <a:miter lim="800000"/>
              <a:headEnd/>
              <a:tailEnd/>
            </a:ln>
          </p:spPr>
          <p:txBody>
            <a:bodyPr wrap="square">
              <a:spAutoFit/>
            </a:bodyPr>
            <a:lstStyle/>
            <a:p>
              <a:r>
                <a:rPr lang="fr-FR" sz="2000" b="1" dirty="0" smtClean="0"/>
                <a:t> Le  rôle  d’un  capteur  solaire  thermique  est  de  transformer  le  rayonnement  solaire  qu’il  reçoit  en  énergie calorifique  utilisable.</a:t>
              </a:r>
              <a:endParaRPr lang="fr-FR" sz="2000" b="1" dirty="0" smtClean="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heckerboard(across)">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nodeType="clickEffect">
                                  <p:stCondLst>
                                    <p:cond delay="0"/>
                                  </p:stCondLst>
                                  <p:childTnLst>
                                    <p:animMotion origin="layout" path="M 2.5E-6 2.59259E-6 L 0.23437 0.31227 " pathEditMode="relative" rAng="0" ptsTypes="AA">
                                      <p:cBhvr>
                                        <p:cTn id="11" dur="2000" fill="hold"/>
                                        <p:tgtEl>
                                          <p:spTgt spid="23"/>
                                        </p:tgtEl>
                                        <p:attrNameLst>
                                          <p:attrName>ppt_x</p:attrName>
                                          <p:attrName>ppt_y</p:attrName>
                                        </p:attrNameLst>
                                      </p:cBhvr>
                                      <p:rCtr x="117" y="156"/>
                                    </p:animMotion>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strVal val="#ppt_w*0.05"/>
                                          </p:val>
                                        </p:tav>
                                        <p:tav tm="100000">
                                          <p:val>
                                            <p:strVal val="#ppt_w"/>
                                          </p:val>
                                        </p:tav>
                                      </p:tavLst>
                                    </p:anim>
                                    <p:anim calcmode="lin" valueType="num">
                                      <p:cBhvr>
                                        <p:cTn id="17" dur="500" fill="hold"/>
                                        <p:tgtEl>
                                          <p:spTgt spid="12"/>
                                        </p:tgtEl>
                                        <p:attrNameLst>
                                          <p:attrName>ppt_h</p:attrName>
                                        </p:attrNameLst>
                                      </p:cBhvr>
                                      <p:tavLst>
                                        <p:tav tm="0">
                                          <p:val>
                                            <p:strVal val="#ppt_h"/>
                                          </p:val>
                                        </p:tav>
                                        <p:tav tm="100000">
                                          <p:val>
                                            <p:strVal val="#ppt_h"/>
                                          </p:val>
                                        </p:tav>
                                      </p:tavLst>
                                    </p:anim>
                                    <p:anim calcmode="lin" valueType="num">
                                      <p:cBhvr>
                                        <p:cTn id="18" dur="500" fill="hold"/>
                                        <p:tgtEl>
                                          <p:spTgt spid="12"/>
                                        </p:tgtEl>
                                        <p:attrNameLst>
                                          <p:attrName>ppt_x</p:attrName>
                                        </p:attrNameLst>
                                      </p:cBhvr>
                                      <p:tavLst>
                                        <p:tav tm="0">
                                          <p:val>
                                            <p:strVal val="#ppt_x-.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Bottom)">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par>
                                <p:cTn id="54" presetID="22" presetClass="entr" presetSubtype="4" fill="hold" nodeType="withEffect">
                                  <p:stCondLst>
                                    <p:cond delay="0"/>
                                  </p:stCondLst>
                                  <p:iterate type="lt">
                                    <p:tmPct val="0"/>
                                  </p:iterate>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down)">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down)">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iterate type="lt">
                                    <p:tmPct val="5000"/>
                                  </p:iterate>
                                  <p:childTnLst>
                                    <p:set>
                                      <p:cBhvr>
                                        <p:cTn id="70" dur="1" fill="hold">
                                          <p:stCondLst>
                                            <p:cond delay="0"/>
                                          </p:stCondLst>
                                        </p:cTn>
                                        <p:tgtEl>
                                          <p:spTgt spid="18"/>
                                        </p:tgtEl>
                                        <p:attrNameLst>
                                          <p:attrName>style.visibility</p:attrName>
                                        </p:attrNameLst>
                                      </p:cBhvr>
                                      <p:to>
                                        <p:strVal val="visible"/>
                                      </p:to>
                                    </p:set>
                                    <p:anim calcmode="lin" valueType="num">
                                      <p:cBhvr>
                                        <p:cTn id="71" dur="1000" fill="hold"/>
                                        <p:tgtEl>
                                          <p:spTgt spid="18"/>
                                        </p:tgtEl>
                                        <p:attrNameLst>
                                          <p:attrName>ppt_w</p:attrName>
                                        </p:attrNameLst>
                                      </p:cBhvr>
                                      <p:tavLst>
                                        <p:tav tm="0">
                                          <p:val>
                                            <p:fltVal val="0"/>
                                          </p:val>
                                        </p:tav>
                                        <p:tav tm="100000">
                                          <p:val>
                                            <p:strVal val="#ppt_w"/>
                                          </p:val>
                                        </p:tav>
                                      </p:tavLst>
                                    </p:anim>
                                    <p:anim calcmode="lin" valueType="num">
                                      <p:cBhvr>
                                        <p:cTn id="72" dur="1000" fill="hold"/>
                                        <p:tgtEl>
                                          <p:spTgt spid="18"/>
                                        </p:tgtEl>
                                        <p:attrNameLst>
                                          <p:attrName>ppt_h</p:attrName>
                                        </p:attrNameLst>
                                      </p:cBhvr>
                                      <p:tavLst>
                                        <p:tav tm="0">
                                          <p:val>
                                            <p:fltVal val="0"/>
                                          </p:val>
                                        </p:tav>
                                        <p:tav tm="100000">
                                          <p:val>
                                            <p:strVal val="#ppt_h"/>
                                          </p:val>
                                        </p:tav>
                                      </p:tavLst>
                                    </p:anim>
                                    <p:anim calcmode="lin" valueType="num">
                                      <p:cBhvr>
                                        <p:cTn id="73" dur="1000" fill="hold"/>
                                        <p:tgtEl>
                                          <p:spTgt spid="18"/>
                                        </p:tgtEl>
                                        <p:attrNameLst>
                                          <p:attrName>style.rotation</p:attrName>
                                        </p:attrNameLst>
                                      </p:cBhvr>
                                      <p:tavLst>
                                        <p:tav tm="0">
                                          <p:val>
                                            <p:fltVal val="90"/>
                                          </p:val>
                                        </p:tav>
                                        <p:tav tm="100000">
                                          <p:val>
                                            <p:fltVal val="0"/>
                                          </p:val>
                                        </p:tav>
                                      </p:tavLst>
                                    </p:anim>
                                    <p:animEffect transition="in" filter="fade">
                                      <p:cBhvr>
                                        <p:cTn id="7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928794" y="0"/>
            <a:ext cx="5214974" cy="1500174"/>
            <a:chOff x="1997" y="1314"/>
            <a:chExt cx="1889" cy="1009"/>
          </a:xfrm>
        </p:grpSpPr>
        <p:grpSp>
          <p:nvGrpSpPr>
            <p:cNvPr id="4" name="Group 11"/>
            <p:cNvGrpSpPr>
              <a:grpSpLocks/>
            </p:cNvGrpSpPr>
            <p:nvPr/>
          </p:nvGrpSpPr>
          <p:grpSpPr bwMode="auto">
            <a:xfrm>
              <a:off x="1997" y="1404"/>
              <a:ext cx="1889" cy="919"/>
              <a:chOff x="1973" y="1027"/>
              <a:chExt cx="1926" cy="937"/>
            </a:xfrm>
          </p:grpSpPr>
          <p:sp>
            <p:nvSpPr>
              <p:cNvPr id="14"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fr-FR" dirty="0"/>
              </a:p>
            </p:txBody>
          </p:sp>
          <p:sp>
            <p:nvSpPr>
              <p:cNvPr id="15"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prstTxWarp prst="textCircle">
                  <a:avLst/>
                </a:prstTxWarp>
              </a:bodyPr>
              <a:lstStyle/>
              <a:p>
                <a:pPr>
                  <a:defRPr/>
                </a:pPr>
                <a:endParaRPr lang="fr-FR" dirty="0"/>
              </a:p>
            </p:txBody>
          </p:sp>
        </p:grpSp>
        <p:sp>
          <p:nvSpPr>
            <p:cNvPr id="10"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fr-FR" dirty="0"/>
            </a:p>
          </p:txBody>
        </p:sp>
        <p:sp>
          <p:nvSpPr>
            <p:cNvPr id="11"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fr-FR" dirty="0"/>
            </a:p>
          </p:txBody>
        </p:sp>
        <p:sp>
          <p:nvSpPr>
            <p:cNvPr id="12"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fr-FR" dirty="0"/>
            </a:p>
          </p:txBody>
        </p:sp>
        <p:sp>
          <p:nvSpPr>
            <p:cNvPr id="13"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fr-FR" dirty="0"/>
            </a:p>
          </p:txBody>
        </p:sp>
      </p:grpSp>
      <p:sp>
        <p:nvSpPr>
          <p:cNvPr id="16" name="Text Box 18"/>
          <p:cNvSpPr txBox="1">
            <a:spLocks noChangeArrowheads="1"/>
          </p:cNvSpPr>
          <p:nvPr/>
        </p:nvSpPr>
        <p:spPr bwMode="auto">
          <a:xfrm rot="16200000">
            <a:off x="2589480" y="339422"/>
            <a:ext cx="3956789" cy="5135285"/>
          </a:xfrm>
          <a:prstGeom prst="rect">
            <a:avLst/>
          </a:prstGeom>
          <a:noFill/>
          <a:ln w="9525" algn="ctr">
            <a:noFill/>
            <a:miter lim="800000"/>
            <a:headEnd/>
            <a:tailEnd/>
          </a:ln>
        </p:spPr>
        <p:txBody>
          <a:bodyPr wrap="square">
            <a:prstTxWarp prst="textCircle">
              <a:avLst/>
            </a:prstTxWarp>
            <a:spAutoFit/>
          </a:bodyPr>
          <a:lstStyle/>
          <a:p>
            <a:pPr algn="ctr" eaLnBrk="0" hangingPunct="0"/>
            <a:r>
              <a:rPr lang="fr-FR" sz="2400" b="1" dirty="0" smtClean="0"/>
              <a:t>Les applications des capteurs</a:t>
            </a:r>
          </a:p>
          <a:p>
            <a:pPr algn="ctr" eaLnBrk="0" hangingPunct="0"/>
            <a:r>
              <a:rPr lang="fr-FR" sz="2400" b="1" dirty="0" smtClean="0"/>
              <a:t> solaires plans à air</a:t>
            </a:r>
            <a:endParaRPr lang="en-US" dirty="0" smtClean="0">
              <a:effectLst>
                <a:outerShdw blurRad="38100" dist="38100" dir="2700000" algn="tl">
                  <a:srgbClr val="000000"/>
                </a:outerShdw>
              </a:effectLst>
              <a:latin typeface="Verdana" pitchFamily="34" charset="0"/>
            </a:endParaRPr>
          </a:p>
          <a:p>
            <a:pPr algn="ctr" eaLnBrk="0" hangingPunct="0"/>
            <a:r>
              <a:rPr lang="fr-FR" sz="2400" b="1" dirty="0"/>
              <a:t> </a:t>
            </a:r>
            <a:endParaRPr lang="fr-FR" b="1" dirty="0"/>
          </a:p>
        </p:txBody>
      </p:sp>
      <p:grpSp>
        <p:nvGrpSpPr>
          <p:cNvPr id="5" name="Group 18"/>
          <p:cNvGrpSpPr>
            <a:grpSpLocks/>
          </p:cNvGrpSpPr>
          <p:nvPr/>
        </p:nvGrpSpPr>
        <p:grpSpPr bwMode="auto">
          <a:xfrm>
            <a:off x="6143636" y="1357298"/>
            <a:ext cx="2643177" cy="3727450"/>
            <a:chOff x="2208" y="1490"/>
            <a:chExt cx="1365" cy="2348"/>
          </a:xfrm>
        </p:grpSpPr>
        <p:sp>
          <p:nvSpPr>
            <p:cNvPr id="18"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fr-FR" dirty="0"/>
            </a:p>
          </p:txBody>
        </p:sp>
        <p:sp>
          <p:nvSpPr>
            <p:cNvPr id="19"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p:spPr>
          <p:txBody>
            <a:bodyPr wrap="none" anchor="ctr"/>
            <a:lstStyle/>
            <a:p>
              <a:endParaRPr lang="fr-FR" dirty="0"/>
            </a:p>
          </p:txBody>
        </p:sp>
        <p:sp>
          <p:nvSpPr>
            <p:cNvPr id="20"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fr-FR" dirty="0"/>
            </a:p>
          </p:txBody>
        </p:sp>
        <p:sp>
          <p:nvSpPr>
            <p:cNvPr id="21"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fr-FR" dirty="0"/>
            </a:p>
          </p:txBody>
        </p:sp>
        <p:sp>
          <p:nvSpPr>
            <p:cNvPr id="22" name="Text Box 29"/>
            <p:cNvSpPr txBox="1">
              <a:spLocks noChangeArrowheads="1"/>
            </p:cNvSpPr>
            <p:nvPr/>
          </p:nvSpPr>
          <p:spPr bwMode="gray">
            <a:xfrm>
              <a:off x="2256" y="1751"/>
              <a:ext cx="1296" cy="252"/>
            </a:xfrm>
            <a:prstGeom prst="rect">
              <a:avLst/>
            </a:prstGeom>
            <a:noFill/>
            <a:ln w="9525" algn="ctr">
              <a:noFill/>
              <a:miter lim="800000"/>
              <a:headEnd/>
              <a:tailEnd/>
            </a:ln>
          </p:spPr>
          <p:txBody>
            <a:bodyPr wrap="square">
              <a:spAutoFit/>
            </a:bodyPr>
            <a:lstStyle/>
            <a:p>
              <a:pPr algn="ctr"/>
              <a:r>
                <a:rPr lang="fr-FR" sz="2000" b="1" dirty="0" smtClean="0"/>
                <a:t>Le séchage</a:t>
              </a:r>
              <a:endParaRPr lang="en-US" sz="2000" b="1" dirty="0">
                <a:effectLst>
                  <a:outerShdw blurRad="38100" dist="38100" dir="2700000" algn="tl">
                    <a:srgbClr val="000000">
                      <a:alpha val="43137"/>
                    </a:srgbClr>
                  </a:outerShdw>
                </a:effectLst>
              </a:endParaRPr>
            </a:p>
          </p:txBody>
        </p:sp>
        <p:sp>
          <p:nvSpPr>
            <p:cNvPr id="23"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rgbClr val="ECF4F6"/>
                </a:gs>
              </a:gsLst>
              <a:lin ang="5400000" scaled="1"/>
            </a:gradFill>
            <a:ln w="9525">
              <a:noFill/>
              <a:round/>
              <a:headEnd/>
              <a:tailEnd/>
            </a:ln>
          </p:spPr>
          <p:txBody>
            <a:bodyPr wrap="none" anchor="ctr"/>
            <a:lstStyle/>
            <a:p>
              <a:endParaRPr lang="fr-FR" dirty="0"/>
            </a:p>
          </p:txBody>
        </p:sp>
        <p:sp>
          <p:nvSpPr>
            <p:cNvPr id="24"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rgbClr val="ECF4F6"/>
                </a:gs>
              </a:gsLst>
              <a:lin ang="5400000" scaled="1"/>
            </a:gradFill>
            <a:ln w="9525">
              <a:noFill/>
              <a:round/>
              <a:headEnd/>
              <a:tailEnd/>
            </a:ln>
          </p:spPr>
          <p:txBody>
            <a:bodyPr wrap="none" anchor="ctr"/>
            <a:lstStyle/>
            <a:p>
              <a:endParaRPr lang="fr-FR" dirty="0"/>
            </a:p>
          </p:txBody>
        </p:sp>
      </p:grpSp>
      <p:grpSp>
        <p:nvGrpSpPr>
          <p:cNvPr id="8" name="Group 3"/>
          <p:cNvGrpSpPr>
            <a:grpSpLocks/>
          </p:cNvGrpSpPr>
          <p:nvPr/>
        </p:nvGrpSpPr>
        <p:grpSpPr bwMode="auto">
          <a:xfrm>
            <a:off x="214282" y="1357298"/>
            <a:ext cx="2857491" cy="3857652"/>
            <a:chOff x="720" y="1490"/>
            <a:chExt cx="1367" cy="2348"/>
          </a:xfrm>
        </p:grpSpPr>
        <p:sp>
          <p:nvSpPr>
            <p:cNvPr id="2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fr-FR" dirty="0"/>
            </a:p>
          </p:txBody>
        </p:sp>
        <p:sp>
          <p:nvSpPr>
            <p:cNvPr id="27"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fr-FR" dirty="0"/>
            </a:p>
          </p:txBody>
        </p:sp>
        <p:sp>
          <p:nvSpPr>
            <p:cNvPr id="28" name="AutoShape 6"/>
            <p:cNvSpPr>
              <a:spLocks noChangeArrowheads="1"/>
            </p:cNvSpPr>
            <p:nvPr/>
          </p:nvSpPr>
          <p:spPr bwMode="gray">
            <a:xfrm>
              <a:off x="752" y="281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fr-FR" dirty="0"/>
            </a:p>
          </p:txBody>
        </p:sp>
        <p:sp>
          <p:nvSpPr>
            <p:cNvPr id="29"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fr-FR" dirty="0"/>
            </a:p>
          </p:txBody>
        </p:sp>
        <p:sp>
          <p:nvSpPr>
            <p:cNvPr id="30"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rgbClr val="ECF4F6"/>
                </a:gs>
              </a:gsLst>
              <a:lin ang="5400000" scaled="1"/>
            </a:gradFill>
            <a:ln w="9525">
              <a:noFill/>
              <a:round/>
              <a:headEnd/>
              <a:tailEnd/>
            </a:ln>
          </p:spPr>
          <p:txBody>
            <a:bodyPr wrap="none" anchor="ctr"/>
            <a:lstStyle/>
            <a:p>
              <a:endParaRPr lang="fr-FR" dirty="0"/>
            </a:p>
          </p:txBody>
        </p:sp>
        <p:sp>
          <p:nvSpPr>
            <p:cNvPr id="31"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rgbClr val="ECF4F6"/>
                </a:gs>
              </a:gsLst>
              <a:lin ang="5400000" scaled="1"/>
            </a:gradFill>
            <a:ln w="9525">
              <a:noFill/>
              <a:round/>
              <a:headEnd/>
              <a:tailEnd/>
            </a:ln>
          </p:spPr>
          <p:txBody>
            <a:bodyPr wrap="none" anchor="ctr"/>
            <a:lstStyle/>
            <a:p>
              <a:endParaRPr lang="fr-FR" dirty="0"/>
            </a:p>
          </p:txBody>
        </p:sp>
        <p:sp>
          <p:nvSpPr>
            <p:cNvPr id="32" name="Text Box 17"/>
            <p:cNvSpPr txBox="1">
              <a:spLocks noChangeArrowheads="1"/>
            </p:cNvSpPr>
            <p:nvPr/>
          </p:nvSpPr>
          <p:spPr bwMode="gray">
            <a:xfrm>
              <a:off x="761" y="1756"/>
              <a:ext cx="1284" cy="821"/>
            </a:xfrm>
            <a:prstGeom prst="rect">
              <a:avLst/>
            </a:prstGeom>
            <a:noFill/>
            <a:ln w="9525" algn="ctr">
              <a:noFill/>
              <a:miter lim="800000"/>
              <a:headEnd/>
              <a:tailEnd/>
            </a:ln>
          </p:spPr>
          <p:txBody>
            <a:bodyPr>
              <a:spAutoFit/>
            </a:bodyPr>
            <a:lstStyle/>
            <a:p>
              <a:pPr algn="ctr" eaLnBrk="0" hangingPunct="0"/>
              <a:r>
                <a:rPr lang="fr-FR" sz="2000" dirty="0" smtClean="0"/>
                <a:t>  </a:t>
              </a:r>
              <a:r>
                <a:rPr lang="fr-FR" sz="2000" b="1" dirty="0" smtClean="0"/>
                <a:t>Chauffages </a:t>
              </a:r>
            </a:p>
            <a:p>
              <a:pPr algn="ctr" eaLnBrk="0" hangingPunct="0"/>
              <a:r>
                <a:rPr lang="fr-FR" sz="2000" b="1" dirty="0" smtClean="0"/>
                <a:t>et climatisation </a:t>
              </a:r>
            </a:p>
            <a:p>
              <a:pPr algn="ctr" eaLnBrk="0" hangingPunct="0"/>
              <a:r>
                <a:rPr lang="fr-FR" sz="2000" b="1" dirty="0" smtClean="0"/>
                <a:t>des habitations</a:t>
              </a:r>
              <a:endParaRPr lang="en-US" sz="2000" b="1" dirty="0" smtClean="0">
                <a:effectLst>
                  <a:outerShdw blurRad="38100" dist="38100" dir="2700000" algn="tl">
                    <a:srgbClr val="C0C0C0"/>
                  </a:outerShdw>
                </a:effectLst>
              </a:endParaRPr>
            </a:p>
            <a:p>
              <a:pPr algn="ctr"/>
              <a:endParaRPr lang="en-US" sz="2000" b="1" dirty="0">
                <a:effectLst>
                  <a:outerShdw blurRad="38100" dist="38100" dir="2700000" algn="tl">
                    <a:srgbClr val="000000">
                      <a:alpha val="43137"/>
                    </a:srgbClr>
                  </a:outerShdw>
                </a:effectLst>
              </a:endParaRPr>
            </a:p>
          </p:txBody>
        </p:sp>
      </p:grpSp>
      <p:pic>
        <p:nvPicPr>
          <p:cNvPr id="33" name="Image 32"/>
          <p:cNvPicPr>
            <a:picLocks noChangeAspect="1" noChangeArrowheads="1"/>
          </p:cNvPicPr>
          <p:nvPr/>
        </p:nvPicPr>
        <p:blipFill>
          <a:blip r:embed="rId2"/>
          <a:srcRect/>
          <a:stretch>
            <a:fillRect/>
          </a:stretch>
        </p:blipFill>
        <p:spPr bwMode="auto">
          <a:xfrm>
            <a:off x="0" y="2786058"/>
            <a:ext cx="3286116" cy="2428892"/>
          </a:xfrm>
          <a:prstGeom prst="rect">
            <a:avLst/>
          </a:prstGeom>
          <a:noFill/>
          <a:ln w="9525">
            <a:noFill/>
            <a:miter lim="800000"/>
            <a:headEnd/>
            <a:tailEnd/>
          </a:ln>
        </p:spPr>
      </p:pic>
      <p:pic>
        <p:nvPicPr>
          <p:cNvPr id="13313" name="Picture 1"/>
          <p:cNvPicPr>
            <a:picLocks noChangeAspect="1" noChangeArrowheads="1"/>
          </p:cNvPicPr>
          <p:nvPr/>
        </p:nvPicPr>
        <p:blipFill>
          <a:blip r:embed="rId3"/>
          <a:srcRect/>
          <a:stretch>
            <a:fillRect/>
          </a:stretch>
        </p:blipFill>
        <p:spPr bwMode="auto">
          <a:xfrm>
            <a:off x="5786446" y="2571744"/>
            <a:ext cx="3357554" cy="2571768"/>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9</a:t>
            </a:r>
            <a:endParaRPr lang="fr-BE" sz="2400" dirty="0"/>
          </a:p>
        </p:txBody>
      </p:sp>
      <p:sp>
        <p:nvSpPr>
          <p:cNvPr id="7" name="Freeform 9"/>
          <p:cNvSpPr>
            <a:spLocks/>
          </p:cNvSpPr>
          <p:nvPr/>
        </p:nvSpPr>
        <p:spPr bwMode="gray">
          <a:xfrm flipH="1">
            <a:off x="4786314" y="1500174"/>
            <a:ext cx="1339850" cy="15716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fr-FR" dirty="0"/>
          </a:p>
        </p:txBody>
      </p:sp>
      <p:sp>
        <p:nvSpPr>
          <p:cNvPr id="6" name="Freeform 7"/>
          <p:cNvSpPr>
            <a:spLocks/>
          </p:cNvSpPr>
          <p:nvPr/>
        </p:nvSpPr>
        <p:spPr bwMode="gray">
          <a:xfrm>
            <a:off x="3071802" y="1500174"/>
            <a:ext cx="1125538" cy="15716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fr-FR" dirty="0"/>
          </a:p>
        </p:txBody>
      </p:sp>
      <p:sp>
        <p:nvSpPr>
          <p:cNvPr id="19457" name="Rectangle 1"/>
          <p:cNvSpPr>
            <a:spLocks noChangeArrowheads="1"/>
          </p:cNvSpPr>
          <p:nvPr/>
        </p:nvSpPr>
        <p:spPr bwMode="auto">
          <a:xfrm>
            <a:off x="0" y="5357826"/>
            <a:ext cx="34289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70C0"/>
                </a:solidFill>
                <a:effectLst/>
                <a:ea typeface="Calibri" pitchFamily="34" charset="0"/>
                <a:cs typeface="Times New Roman" pitchFamily="18" charset="0"/>
              </a:rPr>
              <a:t>le principe consiste à chauffer le fluide dans le capteur solaire, l’air est véhiculé par ventilateur vers des points d’utilisations.</a:t>
            </a:r>
            <a:endParaRPr kumimoji="0" lang="fr-FR" b="1" i="0" u="none" strike="noStrike" cap="none" normalizeH="0" baseline="0" dirty="0" smtClean="0">
              <a:ln>
                <a:noFill/>
              </a:ln>
              <a:solidFill>
                <a:srgbClr val="0070C0"/>
              </a:solidFill>
              <a:effectLst/>
              <a:cs typeface="Arial" pitchFamily="34" charset="0"/>
            </a:endParaRPr>
          </a:p>
        </p:txBody>
      </p:sp>
      <p:sp>
        <p:nvSpPr>
          <p:cNvPr id="19458" name="Rectangle 2"/>
          <p:cNvSpPr>
            <a:spLocks noChangeArrowheads="1"/>
          </p:cNvSpPr>
          <p:nvPr/>
        </p:nvSpPr>
        <p:spPr bwMode="auto">
          <a:xfrm>
            <a:off x="5572132" y="5286388"/>
            <a:ext cx="35718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B050"/>
                </a:solidFill>
                <a:effectLst/>
                <a:ea typeface="Calibri" pitchFamily="34" charset="0"/>
                <a:cs typeface="Times New Roman" pitchFamily="18" charset="0"/>
              </a:rPr>
              <a:t>l’utilisation des capteurs solaire à air pour le séchage des récoltes est idéale dans le cas du thé, du café, des fruits … ex.</a:t>
            </a:r>
            <a:endParaRPr kumimoji="0" lang="fr-FR" b="1" i="0" u="none" strike="noStrike" cap="none" normalizeH="0" baseline="0" dirty="0" smtClean="0">
              <a:ln>
                <a:noFill/>
              </a:ln>
              <a:solidFill>
                <a:srgbClr val="00B050"/>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9457"/>
                                        </p:tgtEl>
                                        <p:attrNameLst>
                                          <p:attrName>style.visibility</p:attrName>
                                        </p:attrNameLst>
                                      </p:cBhvr>
                                      <p:to>
                                        <p:strVal val="visible"/>
                                      </p:to>
                                    </p:set>
                                    <p:animEffect transition="in" filter="strips(downLeft)">
                                      <p:cBhvr>
                                        <p:cTn id="34" dur="500"/>
                                        <p:tgtEl>
                                          <p:spTgt spid="19457"/>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trips(downRigh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13313"/>
                                        </p:tgtEl>
                                        <p:attrNameLst>
                                          <p:attrName>style.visibility</p:attrName>
                                        </p:attrNameLst>
                                      </p:cBhvr>
                                      <p:to>
                                        <p:strVal val="visible"/>
                                      </p:to>
                                    </p:set>
                                    <p:anim calcmode="lin" valueType="num">
                                      <p:cBhvr>
                                        <p:cTn id="48" dur="500" fill="hold"/>
                                        <p:tgtEl>
                                          <p:spTgt spid="13313"/>
                                        </p:tgtEl>
                                        <p:attrNameLst>
                                          <p:attrName>ppt_w</p:attrName>
                                        </p:attrNameLst>
                                      </p:cBhvr>
                                      <p:tavLst>
                                        <p:tav tm="0">
                                          <p:val>
                                            <p:fltVal val="0"/>
                                          </p:val>
                                        </p:tav>
                                        <p:tav tm="100000">
                                          <p:val>
                                            <p:strVal val="#ppt_w"/>
                                          </p:val>
                                        </p:tav>
                                      </p:tavLst>
                                    </p:anim>
                                    <p:anim calcmode="lin" valueType="num">
                                      <p:cBhvr>
                                        <p:cTn id="49" dur="500" fill="hold"/>
                                        <p:tgtEl>
                                          <p:spTgt spid="13313"/>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19458"/>
                                        </p:tgtEl>
                                        <p:attrNameLst>
                                          <p:attrName>style.visibility</p:attrName>
                                        </p:attrNameLst>
                                      </p:cBhvr>
                                      <p:to>
                                        <p:strVal val="visible"/>
                                      </p:to>
                                    </p:set>
                                    <p:animEffect transition="in" filter="strips(downLeft)">
                                      <p:cBhvr>
                                        <p:cTn id="54"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animBg="1"/>
      <p:bldP spid="6" grpId="0" animBg="1"/>
      <p:bldP spid="19457" grpId="0"/>
      <p:bldP spid="194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10</a:t>
            </a:r>
            <a:endParaRPr lang="fr-BE" sz="2400" dirty="0"/>
          </a:p>
        </p:txBody>
      </p:sp>
      <p:grpSp>
        <p:nvGrpSpPr>
          <p:cNvPr id="5" name="Groupe 7"/>
          <p:cNvGrpSpPr/>
          <p:nvPr/>
        </p:nvGrpSpPr>
        <p:grpSpPr>
          <a:xfrm>
            <a:off x="827584" y="1988840"/>
            <a:ext cx="7632848" cy="2736304"/>
            <a:chOff x="1571604" y="1214422"/>
            <a:chExt cx="5715040" cy="1071570"/>
          </a:xfrm>
          <a:gradFill flip="none" rotWithShape="1">
            <a:gsLst>
              <a:gs pos="33000">
                <a:srgbClr val="92D050">
                  <a:alpha val="95000"/>
                </a:srgbClr>
              </a:gs>
              <a:gs pos="50000">
                <a:srgbClr val="92D050">
                  <a:tint val="44500"/>
                  <a:satMod val="160000"/>
                </a:srgbClr>
              </a:gs>
              <a:gs pos="100000">
                <a:srgbClr val="92D050">
                  <a:tint val="23500"/>
                  <a:satMod val="160000"/>
                </a:srgbClr>
              </a:gs>
            </a:gsLst>
            <a:path path="circle">
              <a:fillToRect r="100000" b="100000"/>
            </a:path>
            <a:tileRect l="-100000" t="-100000"/>
          </a:gradFill>
        </p:grpSpPr>
        <p:sp>
          <p:nvSpPr>
            <p:cNvPr id="6" name="Freeform 154"/>
            <p:cNvSpPr>
              <a:spLocks/>
            </p:cNvSpPr>
            <p:nvPr/>
          </p:nvSpPr>
          <p:spPr bwMode="gray">
            <a:xfrm>
              <a:off x="1571604" y="1214422"/>
              <a:ext cx="5715040" cy="1071570"/>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pFill/>
            <a:ln w="9525">
              <a:noFill/>
              <a:round/>
              <a:headEnd/>
              <a:tailEnd/>
            </a:ln>
            <a:effectLst/>
          </p:spPr>
          <p:txBody>
            <a:bodyPr/>
            <a:lstStyle/>
            <a:p>
              <a:endParaRPr lang="fr-FR"/>
            </a:p>
          </p:txBody>
        </p:sp>
        <p:sp>
          <p:nvSpPr>
            <p:cNvPr id="7" name="ZoneTexte 6"/>
            <p:cNvSpPr txBox="1"/>
            <p:nvPr/>
          </p:nvSpPr>
          <p:spPr>
            <a:xfrm>
              <a:off x="1679435" y="1581012"/>
              <a:ext cx="5072098" cy="361587"/>
            </a:xfrm>
            <a:prstGeom prst="rect">
              <a:avLst/>
            </a:prstGeom>
            <a:noFill/>
          </p:spPr>
          <p:txBody>
            <a:bodyPr wrap="square" rtlCol="0">
              <a:spAutoFit/>
            </a:bodyPr>
            <a:lstStyle/>
            <a:p>
              <a:pPr algn="ctr" eaLnBrk="0" hangingPunct="0"/>
              <a:r>
                <a:rPr lang="fr-FR" sz="5400" b="1" dirty="0" smtClean="0">
                  <a:effectLst>
                    <a:reflection blurRad="6350" stA="55000" endA="300" endPos="45500" dir="5400000" sy="-100000" algn="bl" rotWithShape="0"/>
                  </a:effectLst>
                  <a:latin typeface="Monotype Corsiva" pitchFamily="66" charset="0"/>
                </a:rPr>
                <a:t>Partie expérimentale </a:t>
              </a:r>
              <a:endParaRPr lang="en-US" sz="5400" b="1" dirty="0">
                <a:effectLst>
                  <a:reflection blurRad="6350" stA="55000" endA="300" endPos="45500" dir="5400000" sy="-100000" algn="bl" rotWithShape="0"/>
                </a:effectLst>
                <a:latin typeface="Monotype Corsiva"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85720" y="1500174"/>
            <a:ext cx="3571900" cy="3286148"/>
            <a:chOff x="720" y="1490"/>
            <a:chExt cx="1367" cy="2348"/>
          </a:xfrm>
          <a:effectLst>
            <a:outerShdw blurRad="50800" dist="38100" dir="13500000" algn="br" rotWithShape="0">
              <a:prstClr val="black">
                <a:alpha val="40000"/>
              </a:prstClr>
            </a:outerShdw>
          </a:effectLst>
          <a:scene3d>
            <a:camera prst="perspectiveHeroicExtremeRightFacing"/>
            <a:lightRig rig="threePt" dir="t"/>
          </a:scene3d>
        </p:grpSpPr>
        <p:sp>
          <p:nvSpPr>
            <p:cNvPr id="35"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fr-FR" dirty="0">
                <a:ln>
                  <a:solidFill>
                    <a:schemeClr val="tx1"/>
                  </a:solidFill>
                </a:ln>
              </a:endParaRPr>
            </a:p>
          </p:txBody>
        </p:sp>
        <p:sp>
          <p:nvSpPr>
            <p:cNvPr id="36"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fr-FR" dirty="0"/>
            </a:p>
          </p:txBody>
        </p:sp>
        <p:sp>
          <p:nvSpPr>
            <p:cNvPr id="37" name="AutoShape 6"/>
            <p:cNvSpPr>
              <a:spLocks noChangeArrowheads="1"/>
            </p:cNvSpPr>
            <p:nvPr/>
          </p:nvSpPr>
          <p:spPr bwMode="gray">
            <a:xfrm>
              <a:off x="752" y="281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fr-FR" dirty="0"/>
            </a:p>
          </p:txBody>
        </p:sp>
        <p:sp>
          <p:nvSpPr>
            <p:cNvPr id="38"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fr-FR" dirty="0"/>
            </a:p>
          </p:txBody>
        </p:sp>
        <p:sp>
          <p:nvSpPr>
            <p:cNvPr id="39"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rgbClr val="ECF4F6"/>
                </a:gs>
              </a:gsLst>
              <a:lin ang="5400000" scaled="1"/>
            </a:gradFill>
            <a:ln w="9525">
              <a:noFill/>
              <a:round/>
              <a:headEnd/>
              <a:tailEnd/>
            </a:ln>
          </p:spPr>
          <p:txBody>
            <a:bodyPr wrap="none" anchor="ctr"/>
            <a:lstStyle/>
            <a:p>
              <a:endParaRPr lang="fr-FR" dirty="0"/>
            </a:p>
          </p:txBody>
        </p:sp>
        <p:sp>
          <p:nvSpPr>
            <p:cNvPr id="40"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rgbClr val="ECF4F6"/>
                </a:gs>
              </a:gsLst>
              <a:lin ang="5400000" scaled="1"/>
            </a:gradFill>
            <a:ln w="9525">
              <a:noFill/>
              <a:round/>
              <a:headEnd/>
              <a:tailEnd/>
            </a:ln>
          </p:spPr>
          <p:txBody>
            <a:bodyPr wrap="none" anchor="ctr"/>
            <a:lstStyle/>
            <a:p>
              <a:endParaRPr lang="fr-FR" dirty="0"/>
            </a:p>
          </p:txBody>
        </p:sp>
        <p:sp>
          <p:nvSpPr>
            <p:cNvPr id="41" name="Text Box 17"/>
            <p:cNvSpPr txBox="1">
              <a:spLocks noChangeArrowheads="1"/>
            </p:cNvSpPr>
            <p:nvPr/>
          </p:nvSpPr>
          <p:spPr bwMode="gray">
            <a:xfrm>
              <a:off x="750" y="1592"/>
              <a:ext cx="1284" cy="1393"/>
            </a:xfrm>
            <a:prstGeom prst="rect">
              <a:avLst/>
            </a:prstGeom>
            <a:noFill/>
            <a:ln w="9525" algn="ctr">
              <a:noFill/>
              <a:miter lim="800000"/>
              <a:headEnd/>
              <a:tailEnd/>
            </a:ln>
          </p:spPr>
          <p:txBody>
            <a:bodyPr wrap="square">
              <a:spAutoFit/>
            </a:bodyPr>
            <a:lstStyle/>
            <a:p>
              <a:pPr algn="ctr"/>
              <a:r>
                <a:rPr lang="fr-FR" sz="2000" b="1" dirty="0" smtClean="0"/>
                <a:t>Dans cette étude, nous allons nous intéresser à l’optimisation d’un écoulement forcé d’un capteur solaire plant à air double passe sans recirculation d’air</a:t>
              </a:r>
              <a:endParaRPr lang="en-US" sz="2000" b="1" dirty="0">
                <a:effectLst>
                  <a:outerShdw blurRad="38100" dist="38100" dir="2700000" algn="tl">
                    <a:srgbClr val="000000">
                      <a:alpha val="43137"/>
                    </a:srgbClr>
                  </a:outerShdw>
                </a:effectLst>
              </a:endParaRPr>
            </a:p>
          </p:txBody>
        </p:sp>
      </p:grpSp>
      <p:sp>
        <p:nvSpPr>
          <p:cNvPr id="6" name="Freeform 7"/>
          <p:cNvSpPr>
            <a:spLocks/>
          </p:cNvSpPr>
          <p:nvPr/>
        </p:nvSpPr>
        <p:spPr bwMode="gray">
          <a:xfrm>
            <a:off x="3357554" y="1714488"/>
            <a:ext cx="911224" cy="15716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fr-FR" dirty="0"/>
          </a:p>
        </p:txBody>
      </p:sp>
      <p:sp>
        <p:nvSpPr>
          <p:cNvPr id="7" name="Freeform 9"/>
          <p:cNvSpPr>
            <a:spLocks/>
          </p:cNvSpPr>
          <p:nvPr/>
        </p:nvSpPr>
        <p:spPr bwMode="gray">
          <a:xfrm flipH="1">
            <a:off x="4643438" y="1714488"/>
            <a:ext cx="1000132" cy="15716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fr-FR" dirty="0"/>
          </a:p>
        </p:txBody>
      </p:sp>
      <p:grpSp>
        <p:nvGrpSpPr>
          <p:cNvPr id="4" name="Group 10"/>
          <p:cNvGrpSpPr>
            <a:grpSpLocks/>
          </p:cNvGrpSpPr>
          <p:nvPr/>
        </p:nvGrpSpPr>
        <p:grpSpPr bwMode="auto">
          <a:xfrm>
            <a:off x="2571736" y="142852"/>
            <a:ext cx="4000528" cy="1285884"/>
            <a:chOff x="1998" y="1314"/>
            <a:chExt cx="1888" cy="1009"/>
          </a:xfrm>
        </p:grpSpPr>
        <p:grpSp>
          <p:nvGrpSpPr>
            <p:cNvPr id="5" name="Group 11"/>
            <p:cNvGrpSpPr>
              <a:grpSpLocks/>
            </p:cNvGrpSpPr>
            <p:nvPr/>
          </p:nvGrpSpPr>
          <p:grpSpPr bwMode="auto">
            <a:xfrm>
              <a:off x="1998" y="1404"/>
              <a:ext cx="1888" cy="919"/>
              <a:chOff x="1974" y="1027"/>
              <a:chExt cx="1925" cy="937"/>
            </a:xfrm>
          </p:grpSpPr>
          <p:sp>
            <p:nvSpPr>
              <p:cNvPr id="14"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a:scene3d>
                <a:camera prst="orthographicFront"/>
                <a:lightRig rig="threePt" dir="t"/>
              </a:scene3d>
              <a:sp3d prstMaterial="softEdge">
                <a:bevelB w="114300" prst="artDeco"/>
              </a:sp3d>
            </p:spPr>
            <p:txBody>
              <a:bodyPr wrap="none" anchor="ctr"/>
              <a:lstStyle/>
              <a:p>
                <a:pPr>
                  <a:defRPr/>
                </a:pPr>
                <a:endParaRPr lang="fr-FR" dirty="0"/>
              </a:p>
            </p:txBody>
          </p:sp>
          <p:sp>
            <p:nvSpPr>
              <p:cNvPr id="15" name="Oval 13"/>
              <p:cNvSpPr>
                <a:spLocks noChangeArrowheads="1"/>
              </p:cNvSpPr>
              <p:nvPr/>
            </p:nvSpPr>
            <p:spPr bwMode="gray">
              <a:xfrm>
                <a:off x="1974"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a:scene3d>
                <a:camera prst="orthographicFront"/>
                <a:lightRig rig="threePt" dir="t"/>
              </a:scene3d>
              <a:sp3d prstMaterial="softEdge">
                <a:bevelB w="114300" prst="artDeco"/>
              </a:sp3d>
            </p:spPr>
            <p:txBody>
              <a:bodyPr wrap="none" anchor="ctr"/>
              <a:lstStyle/>
              <a:p>
                <a:pPr>
                  <a:defRPr/>
                </a:pPr>
                <a:endParaRPr lang="fr-FR" dirty="0"/>
              </a:p>
            </p:txBody>
          </p:sp>
        </p:grpSp>
        <p:sp>
          <p:nvSpPr>
            <p:cNvPr id="10"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a:scene3d>
              <a:camera prst="orthographicFront"/>
              <a:lightRig rig="threePt" dir="t"/>
            </a:scene3d>
            <a:sp3d prstMaterial="softEdge">
              <a:bevelB w="114300" prst="artDeco"/>
            </a:sp3d>
          </p:spPr>
          <p:txBody>
            <a:bodyPr vert="eaVert" wrap="none" anchor="ctr"/>
            <a:lstStyle/>
            <a:p>
              <a:pPr>
                <a:defRPr/>
              </a:pPr>
              <a:endParaRPr lang="fr-FR" dirty="0"/>
            </a:p>
          </p:txBody>
        </p:sp>
        <p:sp>
          <p:nvSpPr>
            <p:cNvPr id="11"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a:scene3d>
              <a:camera prst="orthographicFront"/>
              <a:lightRig rig="threePt" dir="t"/>
            </a:scene3d>
            <a:sp3d prstMaterial="softEdge">
              <a:bevelB w="114300" prst="artDeco"/>
            </a:sp3d>
          </p:spPr>
          <p:txBody>
            <a:bodyPr vert="eaVert" wrap="none" anchor="ctr"/>
            <a:lstStyle/>
            <a:p>
              <a:pPr>
                <a:defRPr/>
              </a:pPr>
              <a:endParaRPr lang="fr-FR" dirty="0"/>
            </a:p>
          </p:txBody>
        </p:sp>
        <p:sp>
          <p:nvSpPr>
            <p:cNvPr id="12"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a:scene3d>
              <a:camera prst="orthographicFront"/>
              <a:lightRig rig="threePt" dir="t"/>
            </a:scene3d>
            <a:sp3d prstMaterial="softEdge">
              <a:bevelB w="114300" prst="artDeco"/>
            </a:sp3d>
          </p:spPr>
          <p:txBody>
            <a:bodyPr vert="eaVert" wrap="none" anchor="ctr"/>
            <a:lstStyle/>
            <a:p>
              <a:pPr>
                <a:defRPr/>
              </a:pPr>
              <a:endParaRPr lang="fr-FR" dirty="0"/>
            </a:p>
          </p:txBody>
        </p:sp>
        <p:sp>
          <p:nvSpPr>
            <p:cNvPr id="13"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a:scene3d>
              <a:camera prst="orthographicFront"/>
              <a:lightRig rig="threePt" dir="t"/>
            </a:scene3d>
            <a:sp3d prstMaterial="softEdge">
              <a:bevelB w="114300" prst="artDeco"/>
            </a:sp3d>
          </p:spPr>
          <p:txBody>
            <a:bodyPr vert="eaVert" wrap="none" anchor="ctr"/>
            <a:lstStyle/>
            <a:p>
              <a:pPr>
                <a:defRPr/>
              </a:pPr>
              <a:endParaRPr lang="fr-FR" dirty="0"/>
            </a:p>
          </p:txBody>
        </p:sp>
      </p:grpSp>
      <p:sp>
        <p:nvSpPr>
          <p:cNvPr id="16" name="Text Box 18"/>
          <p:cNvSpPr txBox="1">
            <a:spLocks noChangeArrowheads="1"/>
          </p:cNvSpPr>
          <p:nvPr/>
        </p:nvSpPr>
        <p:spPr bwMode="auto">
          <a:xfrm>
            <a:off x="3071802" y="285728"/>
            <a:ext cx="3000396" cy="461665"/>
          </a:xfrm>
          <a:prstGeom prst="rect">
            <a:avLst/>
          </a:prstGeom>
          <a:noFill/>
          <a:ln w="9525" algn="ctr">
            <a:noFill/>
            <a:miter lim="800000"/>
            <a:headEnd/>
            <a:tailEnd/>
          </a:ln>
        </p:spPr>
        <p:txBody>
          <a:bodyPr wrap="none">
            <a:prstTxWarp prst="textArchDown">
              <a:avLst/>
            </a:prstTxWarp>
            <a:spAutoFit/>
          </a:bodyPr>
          <a:lstStyle/>
          <a:p>
            <a:pPr algn="ctr" eaLnBrk="0" hangingPunct="0"/>
            <a:r>
              <a:rPr lang="fr-FR" sz="2400" b="1" dirty="0" smtClean="0"/>
              <a:t>Objectifs de travail </a:t>
            </a:r>
            <a:r>
              <a:rPr lang="fr-FR" sz="2400" b="1" dirty="0"/>
              <a:t> </a:t>
            </a:r>
          </a:p>
        </p:txBody>
      </p:sp>
      <p:grpSp>
        <p:nvGrpSpPr>
          <p:cNvPr id="8" name="Group 18"/>
          <p:cNvGrpSpPr>
            <a:grpSpLocks/>
          </p:cNvGrpSpPr>
          <p:nvPr/>
        </p:nvGrpSpPr>
        <p:grpSpPr bwMode="auto">
          <a:xfrm>
            <a:off x="5143504" y="1643050"/>
            <a:ext cx="3786214" cy="3214710"/>
            <a:chOff x="2208" y="1490"/>
            <a:chExt cx="1365" cy="2348"/>
          </a:xfrm>
          <a:effectLst>
            <a:outerShdw blurRad="50800" dist="38100" dir="18900000" algn="bl" rotWithShape="0">
              <a:prstClr val="black">
                <a:alpha val="40000"/>
              </a:prstClr>
            </a:outerShdw>
          </a:effectLst>
          <a:scene3d>
            <a:camera prst="perspectiveHeroicExtremeLeftFacing"/>
            <a:lightRig rig="threePt" dir="t"/>
          </a:scene3d>
        </p:grpSpPr>
        <p:sp>
          <p:nvSpPr>
            <p:cNvPr id="18"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fr-FR" dirty="0"/>
            </a:p>
          </p:txBody>
        </p:sp>
        <p:sp>
          <p:nvSpPr>
            <p:cNvPr id="19"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p:spPr>
          <p:txBody>
            <a:bodyPr wrap="none" anchor="ctr"/>
            <a:lstStyle/>
            <a:p>
              <a:endParaRPr lang="fr-FR" dirty="0"/>
            </a:p>
          </p:txBody>
        </p:sp>
        <p:sp>
          <p:nvSpPr>
            <p:cNvPr id="20"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fr-FR" dirty="0"/>
            </a:p>
          </p:txBody>
        </p:sp>
        <p:sp>
          <p:nvSpPr>
            <p:cNvPr id="21"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fr-FR" dirty="0"/>
            </a:p>
          </p:txBody>
        </p:sp>
        <p:sp>
          <p:nvSpPr>
            <p:cNvPr id="22" name="Text Box 29"/>
            <p:cNvSpPr txBox="1">
              <a:spLocks noChangeArrowheads="1"/>
            </p:cNvSpPr>
            <p:nvPr/>
          </p:nvSpPr>
          <p:spPr bwMode="gray">
            <a:xfrm>
              <a:off x="2267" y="1594"/>
              <a:ext cx="1296" cy="1221"/>
            </a:xfrm>
            <a:prstGeom prst="rect">
              <a:avLst/>
            </a:prstGeom>
            <a:noFill/>
            <a:ln w="9525" algn="ctr">
              <a:noFill/>
              <a:miter lim="800000"/>
              <a:headEnd/>
              <a:tailEnd/>
            </a:ln>
          </p:spPr>
          <p:txBody>
            <a:bodyPr wrap="square">
              <a:spAutoFit/>
            </a:bodyPr>
            <a:lstStyle/>
            <a:p>
              <a:pPr algn="ctr"/>
              <a:r>
                <a:rPr lang="fr-FR" sz="2000" b="1" dirty="0" smtClean="0"/>
                <a:t>comparer les veines d’air (entre le vitrage et</a:t>
              </a:r>
            </a:p>
            <a:p>
              <a:pPr algn="ctr"/>
              <a:r>
                <a:rPr lang="fr-FR" sz="2000" b="1" dirty="0" smtClean="0"/>
                <a:t>l’absorbeur) et (entre l’absorbeur et l’isolateur) et cela avec un écoulement forcé</a:t>
              </a:r>
              <a:endParaRPr lang="en-US" sz="2000" b="1" dirty="0">
                <a:effectLst>
                  <a:outerShdw blurRad="38100" dist="38100" dir="2700000" algn="tl">
                    <a:srgbClr val="000000">
                      <a:alpha val="43137"/>
                    </a:srgbClr>
                  </a:outerShdw>
                </a:effectLst>
              </a:endParaRPr>
            </a:p>
          </p:txBody>
        </p:sp>
        <p:sp>
          <p:nvSpPr>
            <p:cNvPr id="23"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rgbClr val="ECF4F6"/>
                </a:gs>
              </a:gsLst>
              <a:lin ang="5400000" scaled="1"/>
            </a:gradFill>
            <a:ln w="9525">
              <a:noFill/>
              <a:round/>
              <a:headEnd/>
              <a:tailEnd/>
            </a:ln>
          </p:spPr>
          <p:txBody>
            <a:bodyPr wrap="none" anchor="ctr"/>
            <a:lstStyle/>
            <a:p>
              <a:endParaRPr lang="fr-FR" dirty="0"/>
            </a:p>
          </p:txBody>
        </p:sp>
        <p:sp>
          <p:nvSpPr>
            <p:cNvPr id="24"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rgbClr val="ECF4F6"/>
                </a:gs>
              </a:gsLst>
              <a:lin ang="5400000" scaled="1"/>
            </a:gradFill>
            <a:ln w="9525">
              <a:noFill/>
              <a:round/>
              <a:headEnd/>
              <a:tailEnd/>
            </a:ln>
          </p:spPr>
          <p:txBody>
            <a:bodyPr wrap="none" anchor="ctr"/>
            <a:lstStyle/>
            <a:p>
              <a:endParaRPr lang="fr-FR" dirty="0"/>
            </a:p>
          </p:txBody>
        </p:sp>
      </p:grpSp>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11</a:t>
            </a:r>
            <a:endParaRPr lang="fr-BE" sz="2400" dirty="0"/>
          </a:p>
        </p:txBody>
      </p:sp>
      <p:pic>
        <p:nvPicPr>
          <p:cNvPr id="51" name="Image 50" descr="aa.bmp"/>
          <p:cNvPicPr>
            <a:picLocks noChangeAspect="1"/>
          </p:cNvPicPr>
          <p:nvPr/>
        </p:nvPicPr>
        <p:blipFill>
          <a:blip r:embed="rId2"/>
          <a:stretch>
            <a:fillRect/>
          </a:stretch>
        </p:blipFill>
        <p:spPr>
          <a:xfrm>
            <a:off x="928662" y="5143512"/>
            <a:ext cx="6215106" cy="1447799"/>
          </a:xfrm>
          <a:prstGeom prst="rect">
            <a:avLst/>
          </a:prstGeom>
        </p:spPr>
      </p:pic>
      <p:sp>
        <p:nvSpPr>
          <p:cNvPr id="54" name="Freeform 7"/>
          <p:cNvSpPr>
            <a:spLocks/>
          </p:cNvSpPr>
          <p:nvPr/>
        </p:nvSpPr>
        <p:spPr bwMode="gray">
          <a:xfrm>
            <a:off x="7143768" y="4857760"/>
            <a:ext cx="911224" cy="15716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fr-FR" dirty="0"/>
          </a:p>
        </p:txBody>
      </p:sp>
      <p:sp>
        <p:nvSpPr>
          <p:cNvPr id="56" name="Rectangle 55"/>
          <p:cNvSpPr/>
          <p:nvPr/>
        </p:nvSpPr>
        <p:spPr>
          <a:xfrm>
            <a:off x="1357290" y="5357826"/>
            <a:ext cx="5286412" cy="21431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Veine  (1)</a:t>
            </a:r>
            <a:endParaRPr lang="fr-FR" sz="2400" b="1" dirty="0">
              <a:solidFill>
                <a:schemeClr val="tx1"/>
              </a:solidFill>
            </a:endParaRPr>
          </a:p>
        </p:txBody>
      </p:sp>
      <p:sp>
        <p:nvSpPr>
          <p:cNvPr id="57" name="Rectangle 56"/>
          <p:cNvSpPr/>
          <p:nvPr/>
        </p:nvSpPr>
        <p:spPr>
          <a:xfrm>
            <a:off x="1357290" y="5643578"/>
            <a:ext cx="5286412" cy="28575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Veine  (2)</a:t>
            </a:r>
            <a:endParaRPr lang="fr-FR"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1" nodeType="clickEffect">
                                  <p:stCondLst>
                                    <p:cond delay="0"/>
                                  </p:stCondLst>
                                  <p:iterate type="lt">
                                    <p:tmPct val="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Righ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strips(downLeft)">
                                      <p:cBhvr>
                                        <p:cTn id="44" dur="500"/>
                                        <p:tgtEl>
                                          <p:spTgt spid="54"/>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strips(downLeft)">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p:cTn id="54" dur="500" fill="hold"/>
                                        <p:tgtEl>
                                          <p:spTgt spid="56"/>
                                        </p:tgtEl>
                                        <p:attrNameLst>
                                          <p:attrName>ppt_w</p:attrName>
                                        </p:attrNameLst>
                                      </p:cBhvr>
                                      <p:tavLst>
                                        <p:tav tm="0">
                                          <p:val>
                                            <p:fltVal val="0"/>
                                          </p:val>
                                        </p:tav>
                                        <p:tav tm="100000">
                                          <p:val>
                                            <p:strVal val="#ppt_w"/>
                                          </p:val>
                                        </p:tav>
                                      </p:tavLst>
                                    </p:anim>
                                    <p:anim calcmode="lin" valueType="num">
                                      <p:cBhvr>
                                        <p:cTn id="55" dur="500" fill="hold"/>
                                        <p:tgtEl>
                                          <p:spTgt spid="56"/>
                                        </p:tgtEl>
                                        <p:attrNameLst>
                                          <p:attrName>ppt_h</p:attrName>
                                        </p:attrNameLst>
                                      </p:cBhvr>
                                      <p:tavLst>
                                        <p:tav tm="0">
                                          <p:val>
                                            <p:fltVal val="0"/>
                                          </p:val>
                                        </p:tav>
                                        <p:tav tm="100000">
                                          <p:val>
                                            <p:strVal val="#ppt_h"/>
                                          </p:val>
                                        </p:tav>
                                      </p:tavLst>
                                    </p:anim>
                                    <p:animEffect transition="in" filter="fade">
                                      <p:cBhvr>
                                        <p:cTn id="56" dur="500"/>
                                        <p:tgtEl>
                                          <p:spTgt spid="56"/>
                                        </p:tgtEl>
                                      </p:cBhvr>
                                    </p:animEffect>
                                  </p:childTnLst>
                                </p:cTn>
                              </p:par>
                            </p:childTnLst>
                          </p:cTn>
                        </p:par>
                        <p:par>
                          <p:cTn id="57" fill="hold">
                            <p:stCondLst>
                              <p:cond delay="500"/>
                            </p:stCondLst>
                            <p:childTnLst>
                              <p:par>
                                <p:cTn id="58" presetID="35" presetClass="emph" presetSubtype="0" repeatCount="indefinite" fill="hold" grpId="1" nodeType="afterEffect">
                                  <p:stCondLst>
                                    <p:cond delay="0"/>
                                  </p:stCondLst>
                                  <p:childTnLst>
                                    <p:anim calcmode="discrete" valueType="str">
                                      <p:cBhvr>
                                        <p:cTn id="59" dur="1000" fill="hold"/>
                                        <p:tgtEl>
                                          <p:spTgt spid="56"/>
                                        </p:tgtEl>
                                        <p:attrNameLst>
                                          <p:attrName>style.visibility</p:attrName>
                                        </p:attrNameLst>
                                      </p:cBhvr>
                                      <p:tavLst>
                                        <p:tav tm="0">
                                          <p:val>
                                            <p:strVal val="hidden"/>
                                          </p:val>
                                        </p:tav>
                                        <p:tav tm="50000">
                                          <p:val>
                                            <p:strVal val="visible"/>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childTnLst>
                                </p:cTn>
                              </p:par>
                            </p:childTnLst>
                          </p:cTn>
                        </p:par>
                        <p:par>
                          <p:cTn id="66" fill="hold">
                            <p:stCondLst>
                              <p:cond delay="500"/>
                            </p:stCondLst>
                            <p:childTnLst>
                              <p:par>
                                <p:cTn id="67" presetID="35" presetClass="emph" presetSubtype="0" repeatCount="indefinite" fill="hold" grpId="1" nodeType="afterEffect">
                                  <p:stCondLst>
                                    <p:cond delay="0"/>
                                  </p:stCondLst>
                                  <p:childTnLst>
                                    <p:anim calcmode="discrete" valueType="str">
                                      <p:cBhvr>
                                        <p:cTn id="68" dur="1000" fill="hold"/>
                                        <p:tgtEl>
                                          <p:spTgt spid="5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1"/>
      <p:bldP spid="54" grpId="0" animBg="1"/>
      <p:bldP spid="56" grpId="0" animBg="1"/>
      <p:bldP spid="56" grpId="1" animBg="1"/>
      <p:bldP spid="57" grpId="0" animBg="1"/>
      <p:bldP spid="5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ans titre.bmp"/>
          <p:cNvPicPr>
            <a:picLocks noChangeAspect="1"/>
          </p:cNvPicPr>
          <p:nvPr/>
        </p:nvPicPr>
        <p:blipFill>
          <a:blip r:embed="rId2"/>
          <a:stretch>
            <a:fillRect/>
          </a:stretch>
        </p:blipFill>
        <p:spPr>
          <a:xfrm>
            <a:off x="3500430" y="214290"/>
            <a:ext cx="4214842" cy="2643206"/>
          </a:xfrm>
          <a:prstGeom prst="rect">
            <a:avLst/>
          </a:prstGeom>
        </p:spPr>
      </p:pic>
      <p:sp>
        <p:nvSpPr>
          <p:cNvPr id="9" name="Rectangle 8"/>
          <p:cNvSpPr/>
          <p:nvPr/>
        </p:nvSpPr>
        <p:spPr>
          <a:xfrm>
            <a:off x="1643042" y="500042"/>
            <a:ext cx="5715040" cy="2585323"/>
          </a:xfrm>
          <a:prstGeom prst="rect">
            <a:avLst/>
          </a:prstGeom>
        </p:spPr>
        <p:txBody>
          <a:bodyPr wrap="square">
            <a:spAutoFit/>
          </a:bodyPr>
          <a:lstStyle/>
          <a:p>
            <a:r>
              <a:rPr lang="fr-FR" b="1" dirty="0" smtClean="0"/>
              <a:t>On ajoute un élément convergent permettant </a:t>
            </a:r>
          </a:p>
          <a:p>
            <a:r>
              <a:rPr lang="fr-FR" b="1" dirty="0" smtClean="0"/>
              <a:t>l’évacuation du fluide et l’emplacement </a:t>
            </a:r>
          </a:p>
          <a:p>
            <a:r>
              <a:rPr lang="fr-FR" b="1" dirty="0" smtClean="0"/>
              <a:t>d’un   ventilateur   aspirant .</a:t>
            </a:r>
          </a:p>
          <a:p>
            <a:r>
              <a:rPr lang="fr-FR" b="1" dirty="0" smtClean="0"/>
              <a:t>Nous pouvons nommer </a:t>
            </a:r>
          </a:p>
          <a:p>
            <a:r>
              <a:rPr lang="fr-FR" b="1" dirty="0" smtClean="0"/>
              <a:t>l’élément cité plus haut</a:t>
            </a:r>
          </a:p>
          <a:p>
            <a:r>
              <a:rPr lang="fr-FR" b="1" dirty="0" smtClean="0"/>
              <a:t> « </a:t>
            </a:r>
            <a:r>
              <a:rPr lang="fr-FR" b="1" i="1" dirty="0" smtClean="0"/>
              <a:t>extracteur ».</a:t>
            </a:r>
            <a:endParaRPr lang="fr-FR" b="1" dirty="0" smtClean="0"/>
          </a:p>
          <a:p>
            <a:endParaRPr lang="fr-FR" b="1" dirty="0" smtClean="0"/>
          </a:p>
          <a:p>
            <a:endParaRPr lang="fr-FR" b="1" dirty="0" smtClean="0"/>
          </a:p>
          <a:p>
            <a:endParaRPr lang="fr-FR" b="1" dirty="0"/>
          </a:p>
        </p:txBody>
      </p:sp>
      <p:pic>
        <p:nvPicPr>
          <p:cNvPr id="12289" name="Picture 1"/>
          <p:cNvPicPr>
            <a:picLocks noChangeAspect="1" noChangeArrowheads="1"/>
          </p:cNvPicPr>
          <p:nvPr/>
        </p:nvPicPr>
        <p:blipFill>
          <a:blip r:embed="rId3"/>
          <a:srcRect/>
          <a:stretch>
            <a:fillRect/>
          </a:stretch>
        </p:blipFill>
        <p:spPr bwMode="auto">
          <a:xfrm>
            <a:off x="285720" y="3286124"/>
            <a:ext cx="4214842" cy="3024663"/>
          </a:xfrm>
          <a:prstGeom prst="rect">
            <a:avLst/>
          </a:prstGeom>
          <a:noFill/>
          <a:ln w="9525">
            <a:noFill/>
            <a:miter lim="800000"/>
            <a:headEnd/>
            <a:tailEnd/>
          </a:ln>
          <a:effectLst/>
        </p:spPr>
      </p:pic>
      <p:pic>
        <p:nvPicPr>
          <p:cNvPr id="12290" name="Picture 2"/>
          <p:cNvPicPr>
            <a:picLocks noChangeAspect="1" noChangeArrowheads="1"/>
          </p:cNvPicPr>
          <p:nvPr/>
        </p:nvPicPr>
        <p:blipFill>
          <a:blip r:embed="rId4"/>
          <a:srcRect/>
          <a:stretch>
            <a:fillRect/>
          </a:stretch>
        </p:blipFill>
        <p:spPr bwMode="auto">
          <a:xfrm>
            <a:off x="4572000" y="3286124"/>
            <a:ext cx="4357718" cy="3071834"/>
          </a:xfrm>
          <a:prstGeom prst="rect">
            <a:avLst/>
          </a:prstGeom>
          <a:noFill/>
          <a:ln w="9525">
            <a:noFill/>
            <a:miter lim="800000"/>
            <a:headEnd/>
            <a:tailEnd/>
          </a:ln>
          <a:effectLst/>
        </p:spPr>
      </p:pic>
      <p:sp>
        <p:nvSpPr>
          <p:cNvPr id="11" name="Rectangle 10"/>
          <p:cNvSpPr/>
          <p:nvPr/>
        </p:nvSpPr>
        <p:spPr>
          <a:xfrm>
            <a:off x="3071802" y="2928934"/>
            <a:ext cx="2853025" cy="369332"/>
          </a:xfrm>
          <a:prstGeom prst="rect">
            <a:avLst/>
          </a:prstGeom>
        </p:spPr>
        <p:txBody>
          <a:bodyPr wrap="none">
            <a:spAutoFit/>
          </a:bodyPr>
          <a:lstStyle/>
          <a:p>
            <a:r>
              <a:rPr lang="fr-FR" b="1" dirty="0" smtClean="0"/>
              <a:t>Préparation de l’extracteur</a:t>
            </a:r>
            <a:endParaRPr lang="fr-FR" dirty="0"/>
          </a:p>
        </p:txBody>
      </p:sp>
      <p:sp>
        <p:nvSpPr>
          <p:cNvPr id="3" name="Espace réservé du numéro de diapositive 2"/>
          <p:cNvSpPr>
            <a:spLocks noGrp="1"/>
          </p:cNvSpPr>
          <p:nvPr>
            <p:ph type="sldNum" sz="quarter" idx="12"/>
          </p:nvPr>
        </p:nvSpPr>
        <p:spPr>
          <a:xfrm>
            <a:off x="8572528" y="6286520"/>
            <a:ext cx="571472" cy="571480"/>
          </a:xfrm>
        </p:spPr>
        <p:txBody>
          <a:bodyPr/>
          <a:lstStyle/>
          <a:p>
            <a:r>
              <a:rPr lang="fr-BE" sz="2400" dirty="0" smtClean="0"/>
              <a:t>12</a:t>
            </a:r>
            <a:endParaRPr lang="fr-B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from="(-#ppt_w/2)" to="(#ppt_x)" calcmode="lin" valueType="num">
                                      <p:cBhvr>
                                        <p:cTn id="12" dur="600" fill="hold">
                                          <p:stCondLst>
                                            <p:cond delay="0"/>
                                          </p:stCondLst>
                                        </p:cTn>
                                        <p:tgtEl>
                                          <p:spTgt spid="8"/>
                                        </p:tgtEl>
                                        <p:attrNameLst>
                                          <p:attrName>ppt_x</p:attrName>
                                        </p:attrNameLst>
                                      </p:cBhvr>
                                    </p:anim>
                                    <p:anim from="0" to="-1.0" calcmode="lin" valueType="num">
                                      <p:cBhvr>
                                        <p:cTn id="13" dur="200" decel="50000" autoRev="1" fill="hold">
                                          <p:stCondLst>
                                            <p:cond delay="600"/>
                                          </p:stCondLst>
                                        </p:cTn>
                                        <p:tgtEl>
                                          <p:spTgt spid="8"/>
                                        </p:tgtEl>
                                        <p:attrNameLst>
                                          <p:attrName>xshear</p:attrName>
                                        </p:attrNameLst>
                                      </p:cBhvr>
                                    </p:anim>
                                    <p:animScale>
                                      <p:cBhvr>
                                        <p:cTn id="14" dur="200" decel="100000" autoRev="1" fill="hold">
                                          <p:stCondLst>
                                            <p:cond delay="600"/>
                                          </p:stCondLst>
                                        </p:cTn>
                                        <p:tgtEl>
                                          <p:spTgt spid="8"/>
                                        </p:tgtEl>
                                      </p:cBhvr>
                                      <p:from x="100000" y="100000"/>
                                      <p:to x="80000" y="100000"/>
                                    </p:animScale>
                                    <p:anim by="(#ppt_h/3+#ppt_w*0.1)" calcmode="lin" valueType="num">
                                      <p:cBhvr additive="sum">
                                        <p:cTn id="15" dur="200" decel="100000" autoRev="1" fill="hold">
                                          <p:stCondLst>
                                            <p:cond delay="600"/>
                                          </p:stCondLst>
                                        </p:cTn>
                                        <p:tgtEl>
                                          <p:spTgt spid="8"/>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2289"/>
                                        </p:tgtEl>
                                        <p:attrNameLst>
                                          <p:attrName>style.visibility</p:attrName>
                                        </p:attrNameLst>
                                      </p:cBhvr>
                                      <p:to>
                                        <p:strVal val="visible"/>
                                      </p:to>
                                    </p:set>
                                    <p:anim calcmode="lin" valueType="num">
                                      <p:cBhvr>
                                        <p:cTn id="27" dur="1000" fill="hold"/>
                                        <p:tgtEl>
                                          <p:spTgt spid="12289"/>
                                        </p:tgtEl>
                                        <p:attrNameLst>
                                          <p:attrName>ppt_w</p:attrName>
                                        </p:attrNameLst>
                                      </p:cBhvr>
                                      <p:tavLst>
                                        <p:tav tm="0">
                                          <p:val>
                                            <p:fltVal val="0"/>
                                          </p:val>
                                        </p:tav>
                                        <p:tav tm="100000">
                                          <p:val>
                                            <p:strVal val="#ppt_w"/>
                                          </p:val>
                                        </p:tav>
                                      </p:tavLst>
                                    </p:anim>
                                    <p:anim calcmode="lin" valueType="num">
                                      <p:cBhvr>
                                        <p:cTn id="28" dur="1000" fill="hold"/>
                                        <p:tgtEl>
                                          <p:spTgt spid="12289"/>
                                        </p:tgtEl>
                                        <p:attrNameLst>
                                          <p:attrName>ppt_h</p:attrName>
                                        </p:attrNameLst>
                                      </p:cBhvr>
                                      <p:tavLst>
                                        <p:tav tm="0">
                                          <p:val>
                                            <p:fltVal val="0"/>
                                          </p:val>
                                        </p:tav>
                                        <p:tav tm="100000">
                                          <p:val>
                                            <p:strVal val="#ppt_h"/>
                                          </p:val>
                                        </p:tav>
                                      </p:tavLst>
                                    </p:anim>
                                    <p:anim calcmode="lin" valueType="num">
                                      <p:cBhvr>
                                        <p:cTn id="29" dur="1000" fill="hold"/>
                                        <p:tgtEl>
                                          <p:spTgt spid="12289"/>
                                        </p:tgtEl>
                                        <p:attrNameLst>
                                          <p:attrName>style.rotation</p:attrName>
                                        </p:attrNameLst>
                                      </p:cBhvr>
                                      <p:tavLst>
                                        <p:tav tm="0">
                                          <p:val>
                                            <p:fltVal val="90"/>
                                          </p:val>
                                        </p:tav>
                                        <p:tav tm="100000">
                                          <p:val>
                                            <p:fltVal val="0"/>
                                          </p:val>
                                        </p:tav>
                                      </p:tavLst>
                                    </p:anim>
                                    <p:animEffect transition="in" filter="fade">
                                      <p:cBhvr>
                                        <p:cTn id="30" dur="1000"/>
                                        <p:tgtEl>
                                          <p:spTgt spid="12289"/>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12290"/>
                                        </p:tgtEl>
                                        <p:attrNameLst>
                                          <p:attrName>style.visibility</p:attrName>
                                        </p:attrNameLst>
                                      </p:cBhvr>
                                      <p:to>
                                        <p:strVal val="visible"/>
                                      </p:to>
                                    </p:set>
                                    <p:anim calcmode="lin" valueType="num">
                                      <p:cBhvr>
                                        <p:cTn id="35" dur="1000" fill="hold"/>
                                        <p:tgtEl>
                                          <p:spTgt spid="12290"/>
                                        </p:tgtEl>
                                        <p:attrNameLst>
                                          <p:attrName>ppt_w</p:attrName>
                                        </p:attrNameLst>
                                      </p:cBhvr>
                                      <p:tavLst>
                                        <p:tav tm="0">
                                          <p:val>
                                            <p:fltVal val="0"/>
                                          </p:val>
                                        </p:tav>
                                        <p:tav tm="100000">
                                          <p:val>
                                            <p:strVal val="#ppt_w"/>
                                          </p:val>
                                        </p:tav>
                                      </p:tavLst>
                                    </p:anim>
                                    <p:anim calcmode="lin" valueType="num">
                                      <p:cBhvr>
                                        <p:cTn id="36" dur="1000" fill="hold"/>
                                        <p:tgtEl>
                                          <p:spTgt spid="12290"/>
                                        </p:tgtEl>
                                        <p:attrNameLst>
                                          <p:attrName>ppt_h</p:attrName>
                                        </p:attrNameLst>
                                      </p:cBhvr>
                                      <p:tavLst>
                                        <p:tav tm="0">
                                          <p:val>
                                            <p:fltVal val="0"/>
                                          </p:val>
                                        </p:tav>
                                        <p:tav tm="100000">
                                          <p:val>
                                            <p:strVal val="#ppt_h"/>
                                          </p:val>
                                        </p:tav>
                                      </p:tavLst>
                                    </p:anim>
                                    <p:anim calcmode="lin" valueType="num">
                                      <p:cBhvr>
                                        <p:cTn id="37" dur="1000" fill="hold"/>
                                        <p:tgtEl>
                                          <p:spTgt spid="12290"/>
                                        </p:tgtEl>
                                        <p:attrNameLst>
                                          <p:attrName>style.rotation</p:attrName>
                                        </p:attrNameLst>
                                      </p:cBhvr>
                                      <p:tavLst>
                                        <p:tav tm="0">
                                          <p:val>
                                            <p:fltVal val="90"/>
                                          </p:val>
                                        </p:tav>
                                        <p:tav tm="100000">
                                          <p:val>
                                            <p:fltVal val="0"/>
                                          </p:val>
                                        </p:tav>
                                      </p:tavLst>
                                    </p:anim>
                                    <p:animEffect transition="in" filter="fade">
                                      <p:cBhvr>
                                        <p:cTn id="38"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tretch>
            <a:fillRect/>
          </a:stretch>
        </p:blipFill>
        <p:spPr bwMode="auto">
          <a:xfrm>
            <a:off x="501003" y="428604"/>
            <a:ext cx="8282121" cy="5929354"/>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13</a:t>
            </a:r>
            <a:endParaRPr lang="fr-BE" sz="2400" dirty="0"/>
          </a:p>
        </p:txBody>
      </p:sp>
      <p:pic>
        <p:nvPicPr>
          <p:cNvPr id="7" name="Image 6" descr="Sans titreaaa copy.png"/>
          <p:cNvPicPr>
            <a:picLocks noChangeAspect="1"/>
          </p:cNvPicPr>
          <p:nvPr/>
        </p:nvPicPr>
        <p:blipFill>
          <a:blip r:embed="rId3"/>
          <a:stretch>
            <a:fillRect/>
          </a:stretch>
        </p:blipFill>
        <p:spPr>
          <a:xfrm>
            <a:off x="500034" y="142852"/>
            <a:ext cx="8286776" cy="6546391"/>
          </a:xfrm>
          <a:prstGeom prst="rect">
            <a:avLst/>
          </a:prstGeom>
        </p:spPr>
      </p:pic>
      <p:sp>
        <p:nvSpPr>
          <p:cNvPr id="10" name="Rectangle avec flèche vers le bas 9"/>
          <p:cNvSpPr/>
          <p:nvPr/>
        </p:nvSpPr>
        <p:spPr>
          <a:xfrm>
            <a:off x="2143108" y="2214554"/>
            <a:ext cx="4214842" cy="92869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Placement de l’extracteur sur le capteur</a:t>
            </a:r>
            <a:endParaRPr lang="fr-FR" dirty="0"/>
          </a:p>
        </p:txBody>
      </p:sp>
      <p:sp>
        <p:nvSpPr>
          <p:cNvPr id="12" name="Flèche droite à entaille 11"/>
          <p:cNvSpPr/>
          <p:nvPr/>
        </p:nvSpPr>
        <p:spPr>
          <a:xfrm>
            <a:off x="357158" y="4929198"/>
            <a:ext cx="3357586" cy="114300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Placement du ventilateur</a:t>
            </a:r>
            <a:endParaRPr lang="fr-FR" dirty="0"/>
          </a:p>
        </p:txBody>
      </p:sp>
      <p:pic>
        <p:nvPicPr>
          <p:cNvPr id="15" name="Image 14" descr="Sans titreh copy.png"/>
          <p:cNvPicPr>
            <a:picLocks noChangeAspect="1"/>
          </p:cNvPicPr>
          <p:nvPr/>
        </p:nvPicPr>
        <p:blipFill>
          <a:blip r:embed="rId4"/>
          <a:stretch>
            <a:fillRect/>
          </a:stretch>
        </p:blipFill>
        <p:spPr>
          <a:xfrm rot="21440145">
            <a:off x="3313308" y="4926284"/>
            <a:ext cx="2977147" cy="1239211"/>
          </a:xfrm>
          <a:prstGeom prst="rect">
            <a:avLst/>
          </a:prstGeom>
        </p:spPr>
      </p:pic>
      <p:sp>
        <p:nvSpPr>
          <p:cNvPr id="8" name="Rectangle avec flèche vers le bas 7"/>
          <p:cNvSpPr/>
          <p:nvPr/>
        </p:nvSpPr>
        <p:spPr>
          <a:xfrm>
            <a:off x="3286116" y="857232"/>
            <a:ext cx="1714512" cy="7143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Capteur solaire</a:t>
            </a:r>
            <a:endParaRPr lang="fr-FR"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iterate type="lt">
                                    <p:tmPct val="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70" decel="100000"/>
                                        <p:tgtEl>
                                          <p:spTgt spid="7"/>
                                        </p:tgtEl>
                                      </p:cBhvr>
                                    </p:animEffect>
                                    <p:animScale>
                                      <p:cBhvr>
                                        <p:cTn id="29" dur="770" decel="100000"/>
                                        <p:tgtEl>
                                          <p:spTgt spid="7"/>
                                        </p:tgtEl>
                                      </p:cBhvr>
                                      <p:from x="10000" y="10000"/>
                                      <p:to x="200000" y="450000"/>
                                    </p:animScale>
                                    <p:animScale>
                                      <p:cBhvr>
                                        <p:cTn id="30" dur="1230" accel="100000" fill="hold">
                                          <p:stCondLst>
                                            <p:cond delay="770"/>
                                          </p:stCondLst>
                                        </p:cTn>
                                        <p:tgtEl>
                                          <p:spTgt spid="7"/>
                                        </p:tgtEl>
                                      </p:cBhvr>
                                      <p:from x="200000" y="450000"/>
                                      <p:to x="100000" y="100000"/>
                                    </p:animScale>
                                    <p:set>
                                      <p:cBhvr>
                                        <p:cTn id="31" dur="770" fill="hold"/>
                                        <p:tgtEl>
                                          <p:spTgt spid="7"/>
                                        </p:tgtEl>
                                        <p:attrNameLst>
                                          <p:attrName>ppt_x</p:attrName>
                                        </p:attrNameLst>
                                      </p:cBhvr>
                                      <p:to>
                                        <p:strVal val="(0.5)"/>
                                      </p:to>
                                    </p:set>
                                    <p:anim from="(0.5)" to="(#ppt_x)" calcmode="lin" valueType="num">
                                      <p:cBhvr>
                                        <p:cTn id="32" dur="1230" accel="100000" fill="hold">
                                          <p:stCondLst>
                                            <p:cond delay="770"/>
                                          </p:stCondLst>
                                        </p:cTn>
                                        <p:tgtEl>
                                          <p:spTgt spid="7"/>
                                        </p:tgtEl>
                                        <p:attrNameLst>
                                          <p:attrName>ppt_x</p:attrName>
                                        </p:attrNameLst>
                                      </p:cBhvr>
                                    </p:anim>
                                    <p:set>
                                      <p:cBhvr>
                                        <p:cTn id="33" dur="770" fill="hold"/>
                                        <p:tgtEl>
                                          <p:spTgt spid="7"/>
                                        </p:tgtEl>
                                        <p:attrNameLst>
                                          <p:attrName>ppt_y</p:attrName>
                                        </p:attrNameLst>
                                      </p:cBhvr>
                                      <p:to>
                                        <p:strVal val="(#ppt_y+0.4)"/>
                                      </p:to>
                                    </p:set>
                                    <p:anim from="(#ppt_y+0.4)" to="(#ppt_y)" calcmode="lin" valueType="num">
                                      <p:cBhvr>
                                        <p:cTn id="34" dur="1230" accel="100000" fill="hold">
                                          <p:stCondLst>
                                            <p:cond delay="770"/>
                                          </p:stCondLst>
                                        </p:cTn>
                                        <p:tgtEl>
                                          <p:spTgt spid="7"/>
                                        </p:tgtEl>
                                        <p:attrNameLst>
                                          <p:attrName>ppt_y</p:attrName>
                                        </p:attrNameLst>
                                      </p:cBhvr>
                                    </p:anim>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ppt_w*0.05"/>
                                          </p:val>
                                        </p:tav>
                                        <p:tav tm="100000">
                                          <p:val>
                                            <p:strVal val="#ppt_w"/>
                                          </p:val>
                                        </p:tav>
                                      </p:tavLst>
                                    </p:anim>
                                    <p:anim calcmode="lin" valueType="num">
                                      <p:cBhvr>
                                        <p:cTn id="40" dur="500" fill="hold"/>
                                        <p:tgtEl>
                                          <p:spTgt spid="12"/>
                                        </p:tgtEl>
                                        <p:attrNameLst>
                                          <p:attrName>ppt_h</p:attrName>
                                        </p:attrNameLst>
                                      </p:cBhvr>
                                      <p:tavLst>
                                        <p:tav tm="0">
                                          <p:val>
                                            <p:strVal val="#ppt_h"/>
                                          </p:val>
                                        </p:tav>
                                        <p:tav tm="100000">
                                          <p:val>
                                            <p:strVal val="#ppt_h"/>
                                          </p:val>
                                        </p:tav>
                                      </p:tavLst>
                                    </p:anim>
                                    <p:anim calcmode="lin" valueType="num">
                                      <p:cBhvr>
                                        <p:cTn id="41" dur="500" fill="hold"/>
                                        <p:tgtEl>
                                          <p:spTgt spid="12"/>
                                        </p:tgtEl>
                                        <p:attrNameLst>
                                          <p:attrName>ppt_x</p:attrName>
                                        </p:attrNameLst>
                                      </p:cBhvr>
                                      <p:tavLst>
                                        <p:tav tm="0">
                                          <p:val>
                                            <p:strVal val="#ppt_x-.2"/>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770" decel="100000"/>
                                        <p:tgtEl>
                                          <p:spTgt spid="15"/>
                                        </p:tgtEl>
                                      </p:cBhvr>
                                    </p:animEffect>
                                    <p:animScale>
                                      <p:cBhvr>
                                        <p:cTn id="49" dur="770" decel="100000"/>
                                        <p:tgtEl>
                                          <p:spTgt spid="15"/>
                                        </p:tgtEl>
                                      </p:cBhvr>
                                      <p:from x="10000" y="10000"/>
                                      <p:to x="200000" y="450000"/>
                                    </p:animScale>
                                    <p:animScale>
                                      <p:cBhvr>
                                        <p:cTn id="50" dur="1230" accel="100000" fill="hold">
                                          <p:stCondLst>
                                            <p:cond delay="770"/>
                                          </p:stCondLst>
                                        </p:cTn>
                                        <p:tgtEl>
                                          <p:spTgt spid="15"/>
                                        </p:tgtEl>
                                      </p:cBhvr>
                                      <p:from x="200000" y="450000"/>
                                      <p:to x="100000" y="100000"/>
                                    </p:animScale>
                                    <p:set>
                                      <p:cBhvr>
                                        <p:cTn id="51" dur="770" fill="hold"/>
                                        <p:tgtEl>
                                          <p:spTgt spid="15"/>
                                        </p:tgtEl>
                                        <p:attrNameLst>
                                          <p:attrName>ppt_x</p:attrName>
                                        </p:attrNameLst>
                                      </p:cBhvr>
                                      <p:to>
                                        <p:strVal val="(0.5)"/>
                                      </p:to>
                                    </p:set>
                                    <p:anim from="(0.5)" to="(#ppt_x)" calcmode="lin" valueType="num">
                                      <p:cBhvr>
                                        <p:cTn id="52" dur="1230" accel="100000" fill="hold">
                                          <p:stCondLst>
                                            <p:cond delay="770"/>
                                          </p:stCondLst>
                                        </p:cTn>
                                        <p:tgtEl>
                                          <p:spTgt spid="15"/>
                                        </p:tgtEl>
                                        <p:attrNameLst>
                                          <p:attrName>ppt_x</p:attrName>
                                        </p:attrNameLst>
                                      </p:cBhvr>
                                    </p:anim>
                                    <p:set>
                                      <p:cBhvr>
                                        <p:cTn id="53" dur="770" fill="hold"/>
                                        <p:tgtEl>
                                          <p:spTgt spid="15"/>
                                        </p:tgtEl>
                                        <p:attrNameLst>
                                          <p:attrName>ppt_y</p:attrName>
                                        </p:attrNameLst>
                                      </p:cBhvr>
                                      <p:to>
                                        <p:strVal val="(#ppt_y+0.4)"/>
                                      </p:to>
                                    </p:set>
                                    <p:anim from="(#ppt_y+0.4)" to="(#ppt_y)" calcmode="lin" valueType="num">
                                      <p:cBhvr>
                                        <p:cTn id="54"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14</a:t>
            </a:r>
            <a:endParaRPr lang="fr-BE" sz="2400" dirty="0"/>
          </a:p>
        </p:txBody>
      </p:sp>
      <p:pic>
        <p:nvPicPr>
          <p:cNvPr id="8" name="Image 7" descr="IMG_20170305_083815.jpg"/>
          <p:cNvPicPr>
            <a:picLocks noChangeAspect="1"/>
          </p:cNvPicPr>
          <p:nvPr/>
        </p:nvPicPr>
        <p:blipFill>
          <a:blip r:embed="rId2" cstate="print"/>
          <a:stretch>
            <a:fillRect/>
          </a:stretch>
        </p:blipFill>
        <p:spPr>
          <a:xfrm>
            <a:off x="1000100" y="214290"/>
            <a:ext cx="6786610" cy="6429420"/>
          </a:xfrm>
          <a:prstGeom prst="rect">
            <a:avLst/>
          </a:prstGeom>
        </p:spPr>
      </p:pic>
      <p:pic>
        <p:nvPicPr>
          <p:cNvPr id="9" name="Image 8" descr="IMG_20170305_083815 copy.png"/>
          <p:cNvPicPr>
            <a:picLocks noChangeAspect="1"/>
          </p:cNvPicPr>
          <p:nvPr/>
        </p:nvPicPr>
        <p:blipFill>
          <a:blip r:embed="rId3" cstate="print"/>
          <a:stretch>
            <a:fillRect/>
          </a:stretch>
        </p:blipFill>
        <p:spPr>
          <a:xfrm rot="193486">
            <a:off x="2688600" y="-342449"/>
            <a:ext cx="5797783" cy="6858000"/>
          </a:xfrm>
          <a:prstGeom prst="rect">
            <a:avLst/>
          </a:prstGeom>
        </p:spPr>
      </p:pic>
      <p:sp>
        <p:nvSpPr>
          <p:cNvPr id="14" name="Flèche en arc 13"/>
          <p:cNvSpPr/>
          <p:nvPr/>
        </p:nvSpPr>
        <p:spPr>
          <a:xfrm rot="17927970">
            <a:off x="3131446" y="4500568"/>
            <a:ext cx="1571636" cy="1554726"/>
          </a:xfrm>
          <a:prstGeom prst="circularArrow">
            <a:avLst>
              <a:gd name="adj1" fmla="val 15938"/>
              <a:gd name="adj2" fmla="val 1478143"/>
              <a:gd name="adj3" fmla="val 19792502"/>
              <a:gd name="adj4" fmla="val 11966503"/>
              <a:gd name="adj5" fmla="val 130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Flèche gauche 18"/>
          <p:cNvSpPr/>
          <p:nvPr/>
        </p:nvSpPr>
        <p:spPr>
          <a:xfrm>
            <a:off x="6429388" y="1000108"/>
            <a:ext cx="2500330" cy="15716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Fixation du capteur sur le support</a:t>
            </a:r>
            <a:endParaRPr lang="fr-FR" b="1" dirty="0"/>
          </a:p>
        </p:txBody>
      </p:sp>
      <p:sp>
        <p:nvSpPr>
          <p:cNvPr id="20" name="Flèche droite 19"/>
          <p:cNvSpPr/>
          <p:nvPr/>
        </p:nvSpPr>
        <p:spPr>
          <a:xfrm>
            <a:off x="214282" y="1214422"/>
            <a:ext cx="1928826" cy="1571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Support de fixation</a:t>
            </a:r>
            <a:endParaRPr lang="fr-FR" b="1" dirty="0"/>
          </a:p>
        </p:txBody>
      </p:sp>
      <p:sp>
        <p:nvSpPr>
          <p:cNvPr id="23" name="Rectangle 22"/>
          <p:cNvSpPr/>
          <p:nvPr/>
        </p:nvSpPr>
        <p:spPr>
          <a:xfrm rot="18658933">
            <a:off x="3225912" y="4890507"/>
            <a:ext cx="1082348" cy="523220"/>
          </a:xfrm>
          <a:prstGeom prst="rect">
            <a:avLst/>
          </a:prstGeom>
        </p:spPr>
        <p:txBody>
          <a:bodyPr wrap="none">
            <a:prstTxWarp prst="textArchUp">
              <a:avLst>
                <a:gd name="adj" fmla="val 10428836"/>
              </a:avLst>
            </a:prstTxWarp>
            <a:spAutoFit/>
          </a:bodyPr>
          <a:lstStyle/>
          <a:p>
            <a:pPr algn="ctr"/>
            <a:r>
              <a:rPr lang="fr-FR" sz="2400" b="1" dirty="0" smtClean="0">
                <a:solidFill>
                  <a:schemeClr val="bg1"/>
                </a:solidFill>
              </a:rPr>
              <a:t>56.09°</a:t>
            </a:r>
            <a:endParaRPr lang="fr-FR" sz="2400" b="1" dirty="0">
              <a:solidFill>
                <a:schemeClr val="bg1"/>
              </a:solidFill>
            </a:endParaRPr>
          </a:p>
        </p:txBody>
      </p:sp>
      <p:sp>
        <p:nvSpPr>
          <p:cNvPr id="24" name="Flèche droite 23"/>
          <p:cNvSpPr/>
          <p:nvPr/>
        </p:nvSpPr>
        <p:spPr>
          <a:xfrm>
            <a:off x="642910" y="4500570"/>
            <a:ext cx="2500330"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Angle d’inclinaison</a:t>
            </a:r>
            <a:endParaRPr lang="fr-FR" b="1" dirty="0"/>
          </a:p>
        </p:txBody>
      </p:sp>
      <p:sp>
        <p:nvSpPr>
          <p:cNvPr id="10" name="Rectangle à coins arrondis 9"/>
          <p:cNvSpPr/>
          <p:nvPr/>
        </p:nvSpPr>
        <p:spPr>
          <a:xfrm>
            <a:off x="0" y="0"/>
            <a:ext cx="2928958"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Fixation du capteur </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ppt_w*0.05"/>
                                          </p:val>
                                        </p:tav>
                                        <p:tav tm="100000">
                                          <p:val>
                                            <p:strVal val="#ppt_w"/>
                                          </p:val>
                                        </p:tav>
                                      </p:tavLst>
                                    </p:anim>
                                    <p:anim calcmode="lin" valueType="num">
                                      <p:cBhvr>
                                        <p:cTn id="20" dur="500" fill="hold"/>
                                        <p:tgtEl>
                                          <p:spTgt spid="20"/>
                                        </p:tgtEl>
                                        <p:attrNameLst>
                                          <p:attrName>ppt_h</p:attrName>
                                        </p:attrNameLst>
                                      </p:cBhvr>
                                      <p:tavLst>
                                        <p:tav tm="0">
                                          <p:val>
                                            <p:strVal val="#ppt_h"/>
                                          </p:val>
                                        </p:tav>
                                        <p:tav tm="100000">
                                          <p:val>
                                            <p:strVal val="#ppt_h"/>
                                          </p:val>
                                        </p:tav>
                                      </p:tavLst>
                                    </p:anim>
                                    <p:anim calcmode="lin" valueType="num">
                                      <p:cBhvr>
                                        <p:cTn id="21" dur="500" fill="hold"/>
                                        <p:tgtEl>
                                          <p:spTgt spid="20"/>
                                        </p:tgtEl>
                                        <p:attrNameLst>
                                          <p:attrName>ppt_x</p:attrName>
                                        </p:attrNameLst>
                                      </p:cBhvr>
                                      <p:tavLst>
                                        <p:tav tm="0">
                                          <p:val>
                                            <p:strVal val="#ppt_x-.2"/>
                                          </p:val>
                                        </p:tav>
                                        <p:tav tm="100000">
                                          <p:val>
                                            <p:strVal val="#ppt_x"/>
                                          </p:val>
                                        </p:tav>
                                      </p:tavLst>
                                    </p:anim>
                                    <p:anim calcmode="lin" valueType="num">
                                      <p:cBhvr>
                                        <p:cTn id="22" dur="500" fill="hold"/>
                                        <p:tgtEl>
                                          <p:spTgt spid="20"/>
                                        </p:tgtEl>
                                        <p:attrNameLst>
                                          <p:attrName>ppt_y</p:attrName>
                                        </p:attrNameLst>
                                      </p:cBhvr>
                                      <p:tavLst>
                                        <p:tav tm="0">
                                          <p:val>
                                            <p:strVal val="#ppt_y"/>
                                          </p:val>
                                        </p:tav>
                                        <p:tav tm="100000">
                                          <p:val>
                                            <p:strVal val="#ppt_y"/>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1" nodeType="clickEffect">
                                  <p:stCondLst>
                                    <p:cond delay="0"/>
                                  </p:stCondLst>
                                  <p:iterate type="lt">
                                    <p:tmPct val="0"/>
                                  </p:iterate>
                                  <p:childTnLst>
                                    <p:set>
                                      <p:cBhvr>
                                        <p:cTn id="27" dur="1" fill="hold">
                                          <p:stCondLst>
                                            <p:cond delay="0"/>
                                          </p:stCondLst>
                                        </p:cTn>
                                        <p:tgtEl>
                                          <p:spTgt spid="19"/>
                                        </p:tgtEl>
                                        <p:attrNameLst>
                                          <p:attrName>style.visibility</p:attrName>
                                        </p:attrNameLst>
                                      </p:cBhvr>
                                      <p:to>
                                        <p:strVal val="visible"/>
                                      </p:to>
                                    </p:set>
                                    <p:animEffect transition="in" filter="strips(down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70" decel="100000"/>
                                        <p:tgtEl>
                                          <p:spTgt spid="9"/>
                                        </p:tgtEl>
                                      </p:cBhvr>
                                    </p:animEffect>
                                    <p:animScale>
                                      <p:cBhvr>
                                        <p:cTn id="34" dur="770" decel="100000"/>
                                        <p:tgtEl>
                                          <p:spTgt spid="9"/>
                                        </p:tgtEl>
                                      </p:cBhvr>
                                      <p:from x="10000" y="10000"/>
                                      <p:to x="200000" y="450000"/>
                                    </p:animScale>
                                    <p:animScale>
                                      <p:cBhvr>
                                        <p:cTn id="35" dur="1230" accel="100000" fill="hold">
                                          <p:stCondLst>
                                            <p:cond delay="770"/>
                                          </p:stCondLst>
                                        </p:cTn>
                                        <p:tgtEl>
                                          <p:spTgt spid="9"/>
                                        </p:tgtEl>
                                      </p:cBhvr>
                                      <p:from x="200000" y="450000"/>
                                      <p:to x="100000" y="100000"/>
                                    </p:animScale>
                                    <p:set>
                                      <p:cBhvr>
                                        <p:cTn id="36" dur="770" fill="hold"/>
                                        <p:tgtEl>
                                          <p:spTgt spid="9"/>
                                        </p:tgtEl>
                                        <p:attrNameLst>
                                          <p:attrName>ppt_x</p:attrName>
                                        </p:attrNameLst>
                                      </p:cBhvr>
                                      <p:to>
                                        <p:strVal val="(0.5)"/>
                                      </p:to>
                                    </p:set>
                                    <p:anim from="(0.5)" to="(#ppt_x)" calcmode="lin" valueType="num">
                                      <p:cBhvr>
                                        <p:cTn id="37" dur="1230" accel="100000" fill="hold">
                                          <p:stCondLst>
                                            <p:cond delay="770"/>
                                          </p:stCondLst>
                                        </p:cTn>
                                        <p:tgtEl>
                                          <p:spTgt spid="9"/>
                                        </p:tgtEl>
                                        <p:attrNameLst>
                                          <p:attrName>ppt_x</p:attrName>
                                        </p:attrNameLst>
                                      </p:cBhvr>
                                    </p:anim>
                                    <p:set>
                                      <p:cBhvr>
                                        <p:cTn id="38" dur="770" fill="hold"/>
                                        <p:tgtEl>
                                          <p:spTgt spid="9"/>
                                        </p:tgtEl>
                                        <p:attrNameLst>
                                          <p:attrName>ppt_y</p:attrName>
                                        </p:attrNameLst>
                                      </p:cBhvr>
                                      <p:to>
                                        <p:strVal val="(#ppt_y+0.4)"/>
                                      </p:to>
                                    </p:set>
                                    <p:anim from="(#ppt_y+0.4)" to="(#ppt_y)" calcmode="lin" valueType="num">
                                      <p:cBhvr>
                                        <p:cTn id="39" dur="1230" accel="100000" fill="hold">
                                          <p:stCondLst>
                                            <p:cond delay="770"/>
                                          </p:stCondLst>
                                        </p:cTn>
                                        <p:tgtEl>
                                          <p:spTgt spid="9"/>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strVal val="#ppt_w*0.05"/>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anim calcmode="lin" valueType="num">
                                      <p:cBhvr>
                                        <p:cTn id="46" dur="500" fill="hold"/>
                                        <p:tgtEl>
                                          <p:spTgt spid="24"/>
                                        </p:tgtEl>
                                        <p:attrNameLst>
                                          <p:attrName>ppt_x</p:attrName>
                                        </p:attrNameLst>
                                      </p:cBhvr>
                                      <p:tavLst>
                                        <p:tav tm="0">
                                          <p:val>
                                            <p:strVal val="#ppt_x-.2"/>
                                          </p:val>
                                        </p:tav>
                                        <p:tav tm="100000">
                                          <p:val>
                                            <p:strVal val="#ppt_x"/>
                                          </p:val>
                                        </p:tav>
                                      </p:tavLst>
                                    </p:anim>
                                    <p:anim calcmode="lin" valueType="num">
                                      <p:cBhvr>
                                        <p:cTn id="47" dur="500" fill="hold"/>
                                        <p:tgtEl>
                                          <p:spTgt spid="24"/>
                                        </p:tgtEl>
                                        <p:attrNameLst>
                                          <p:attrName>ppt_y</p:attrName>
                                        </p:attrNameLst>
                                      </p:cBhvr>
                                      <p:tavLst>
                                        <p:tav tm="0">
                                          <p:val>
                                            <p:strVal val="#ppt_y"/>
                                          </p:val>
                                        </p:tav>
                                        <p:tav tm="100000">
                                          <p:val>
                                            <p:strVal val="#ppt_y"/>
                                          </p:val>
                                        </p:tav>
                                      </p:tavLst>
                                    </p:anim>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1" animBg="1"/>
      <p:bldP spid="20" grpId="0" animBg="1"/>
      <p:bldP spid="23" grpId="0"/>
      <p:bldP spid="24"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IMG_20170305_142355.jpg"/>
          <p:cNvPicPr>
            <a:picLocks noChangeAspect="1"/>
          </p:cNvPicPr>
          <p:nvPr/>
        </p:nvPicPr>
        <p:blipFill>
          <a:blip r:embed="rId2" cstate="print"/>
          <a:stretch>
            <a:fillRect/>
          </a:stretch>
        </p:blipFill>
        <p:spPr>
          <a:xfrm>
            <a:off x="3643306" y="142852"/>
            <a:ext cx="5143500" cy="6500834"/>
          </a:xfrm>
          <a:prstGeom prst="rect">
            <a:avLst/>
          </a:prstGeom>
        </p:spPr>
      </p:pic>
      <p:sp>
        <p:nvSpPr>
          <p:cNvPr id="11" name="Flèche gauche 10"/>
          <p:cNvSpPr/>
          <p:nvPr/>
        </p:nvSpPr>
        <p:spPr>
          <a:xfrm rot="16200000">
            <a:off x="6286512" y="2714620"/>
            <a:ext cx="171451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Acquisition</a:t>
            </a:r>
            <a:endParaRPr lang="fr-FR" b="1" dirty="0"/>
          </a:p>
        </p:txBody>
      </p:sp>
      <p:sp>
        <p:nvSpPr>
          <p:cNvPr id="12" name="Flèche gauche 11"/>
          <p:cNvSpPr/>
          <p:nvPr/>
        </p:nvSpPr>
        <p:spPr>
          <a:xfrm rot="16200000">
            <a:off x="6929454" y="3071810"/>
            <a:ext cx="1393041" cy="5357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Module</a:t>
            </a:r>
            <a:endParaRPr lang="fr-FR" b="1" dirty="0"/>
          </a:p>
        </p:txBody>
      </p:sp>
      <p:sp>
        <p:nvSpPr>
          <p:cNvPr id="13" name="Flèche gauche 12"/>
          <p:cNvSpPr/>
          <p:nvPr/>
        </p:nvSpPr>
        <p:spPr>
          <a:xfrm>
            <a:off x="6786578" y="1000108"/>
            <a:ext cx="1714512" cy="5000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t>Pyranomètre</a:t>
            </a:r>
            <a:endParaRPr lang="fr-FR" b="1" dirty="0"/>
          </a:p>
        </p:txBody>
      </p:sp>
      <p:pic>
        <p:nvPicPr>
          <p:cNvPr id="14" name="Image 13" descr="IMG_2017F0305_134940 copy.jpg"/>
          <p:cNvPicPr>
            <a:picLocks noChangeAspect="1"/>
          </p:cNvPicPr>
          <p:nvPr/>
        </p:nvPicPr>
        <p:blipFill>
          <a:blip r:embed="rId3"/>
          <a:stretch>
            <a:fillRect/>
          </a:stretch>
        </p:blipFill>
        <p:spPr>
          <a:xfrm>
            <a:off x="428596" y="142852"/>
            <a:ext cx="2983136" cy="6500858"/>
          </a:xfrm>
          <a:prstGeom prst="rect">
            <a:avLst/>
          </a:prstGeom>
        </p:spPr>
      </p:pic>
      <p:sp>
        <p:nvSpPr>
          <p:cNvPr id="3" name="Espace réservé du numéro de diapositive 2"/>
          <p:cNvSpPr>
            <a:spLocks noGrp="1"/>
          </p:cNvSpPr>
          <p:nvPr>
            <p:ph type="sldNum" sz="quarter" idx="12"/>
          </p:nvPr>
        </p:nvSpPr>
        <p:spPr>
          <a:xfrm>
            <a:off x="8572528" y="6286520"/>
            <a:ext cx="571472" cy="571480"/>
          </a:xfrm>
        </p:spPr>
        <p:txBody>
          <a:bodyPr/>
          <a:lstStyle/>
          <a:p>
            <a:r>
              <a:rPr lang="fr-BE" sz="2400" dirty="0" smtClean="0"/>
              <a:t>15</a:t>
            </a:r>
            <a:endParaRPr lang="fr-BE" sz="2400" dirty="0"/>
          </a:p>
        </p:txBody>
      </p:sp>
      <p:sp>
        <p:nvSpPr>
          <p:cNvPr id="15" name="Flèche gauche 14"/>
          <p:cNvSpPr/>
          <p:nvPr/>
        </p:nvSpPr>
        <p:spPr>
          <a:xfrm>
            <a:off x="1500166" y="1928802"/>
            <a:ext cx="1571636"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Régulateur </a:t>
            </a:r>
            <a:endParaRPr lang="fr-FR" b="1" dirty="0"/>
          </a:p>
        </p:txBody>
      </p:sp>
      <p:sp>
        <p:nvSpPr>
          <p:cNvPr id="9" name="Rectangle 8"/>
          <p:cNvSpPr/>
          <p:nvPr/>
        </p:nvSpPr>
        <p:spPr>
          <a:xfrm>
            <a:off x="571472" y="214290"/>
            <a:ext cx="264320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 Instruments de </a:t>
            </a:r>
            <a:r>
              <a:rPr lang="fr-FR" b="1" dirty="0" smtClean="0"/>
              <a:t>mesure</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0.05"/>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 calcmode="lin" valueType="num">
                                      <p:cBhvr>
                                        <p:cTn id="14" dur="500" fill="hold"/>
                                        <p:tgtEl>
                                          <p:spTgt spid="8"/>
                                        </p:tgtEl>
                                        <p:attrNameLst>
                                          <p:attrName>ppt_x</p:attrName>
                                        </p:attrNameLst>
                                      </p:cBhvr>
                                      <p:tavLst>
                                        <p:tav tm="0">
                                          <p:val>
                                            <p:strVal val="#ppt_x-.2"/>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strVal val="#ppt_w*0.05"/>
                                          </p:val>
                                        </p:tav>
                                        <p:tav tm="100000">
                                          <p:val>
                                            <p:strVal val="#ppt_w"/>
                                          </p:val>
                                        </p:tav>
                                      </p:tavLst>
                                    </p:anim>
                                    <p:anim calcmode="lin" valueType="num">
                                      <p:cBhvr>
                                        <p:cTn id="41" dur="500" fill="hold"/>
                                        <p:tgtEl>
                                          <p:spTgt spid="14"/>
                                        </p:tgtEl>
                                        <p:attrNameLst>
                                          <p:attrName>ppt_h</p:attrName>
                                        </p:attrNameLst>
                                      </p:cBhvr>
                                      <p:tavLst>
                                        <p:tav tm="0">
                                          <p:val>
                                            <p:strVal val="#ppt_h"/>
                                          </p:val>
                                        </p:tav>
                                        <p:tav tm="100000">
                                          <p:val>
                                            <p:strVal val="#ppt_h"/>
                                          </p:val>
                                        </p:tav>
                                      </p:tavLst>
                                    </p:anim>
                                    <p:anim calcmode="lin" valueType="num">
                                      <p:cBhvr>
                                        <p:cTn id="42" dur="500" fill="hold"/>
                                        <p:tgtEl>
                                          <p:spTgt spid="14"/>
                                        </p:tgtEl>
                                        <p:attrNameLst>
                                          <p:attrName>ppt_x</p:attrName>
                                        </p:attrNameLst>
                                      </p:cBhvr>
                                      <p:tavLst>
                                        <p:tav tm="0">
                                          <p:val>
                                            <p:strVal val="#ppt_x-.2"/>
                                          </p:val>
                                        </p:tav>
                                        <p:tav tm="100000">
                                          <p:val>
                                            <p:strVal val="#ppt_x"/>
                                          </p:val>
                                        </p:tav>
                                      </p:tavLst>
                                    </p:anim>
                                    <p:anim calcmode="lin" valueType="num">
                                      <p:cBhvr>
                                        <p:cTn id="43" dur="500" fill="hold"/>
                                        <p:tgtEl>
                                          <p:spTgt spid="14"/>
                                        </p:tgtEl>
                                        <p:attrNameLst>
                                          <p:attrName>ppt_y</p:attrName>
                                        </p:attrNameLst>
                                      </p:cBhvr>
                                      <p:tavLst>
                                        <p:tav tm="0">
                                          <p:val>
                                            <p:strVal val="#ppt_y"/>
                                          </p:val>
                                        </p:tav>
                                        <p:tav tm="100000">
                                          <p:val>
                                            <p:strVal val="#ppt_y"/>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trips(down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16</a:t>
            </a:r>
            <a:endParaRPr lang="fr-BE" sz="2400" dirty="0"/>
          </a:p>
        </p:txBody>
      </p:sp>
      <p:grpSp>
        <p:nvGrpSpPr>
          <p:cNvPr id="5" name="Groupe 7"/>
          <p:cNvGrpSpPr/>
          <p:nvPr/>
        </p:nvGrpSpPr>
        <p:grpSpPr>
          <a:xfrm>
            <a:off x="827584" y="1988840"/>
            <a:ext cx="7632848" cy="2736304"/>
            <a:chOff x="1571604" y="1214422"/>
            <a:chExt cx="5715040" cy="1071570"/>
          </a:xfrm>
          <a:gradFill flip="none" rotWithShape="1">
            <a:gsLst>
              <a:gs pos="29000">
                <a:srgbClr val="92D050"/>
              </a:gs>
              <a:gs pos="50000">
                <a:srgbClr val="92D050">
                  <a:tint val="44500"/>
                  <a:satMod val="160000"/>
                </a:srgbClr>
              </a:gs>
              <a:gs pos="100000">
                <a:srgbClr val="92D050">
                  <a:tint val="23500"/>
                  <a:satMod val="160000"/>
                </a:srgbClr>
              </a:gs>
            </a:gsLst>
            <a:path path="circle">
              <a:fillToRect r="100000" b="100000"/>
            </a:path>
            <a:tileRect l="-100000" t="-100000"/>
          </a:gradFill>
        </p:grpSpPr>
        <p:sp>
          <p:nvSpPr>
            <p:cNvPr id="6" name="Freeform 154"/>
            <p:cNvSpPr>
              <a:spLocks/>
            </p:cNvSpPr>
            <p:nvPr/>
          </p:nvSpPr>
          <p:spPr bwMode="gray">
            <a:xfrm>
              <a:off x="1571604" y="1214422"/>
              <a:ext cx="5715040" cy="1071570"/>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pFill/>
            <a:ln w="9525">
              <a:noFill/>
              <a:round/>
              <a:headEnd/>
              <a:tailEnd/>
            </a:ln>
            <a:effectLst/>
          </p:spPr>
          <p:txBody>
            <a:bodyPr/>
            <a:lstStyle/>
            <a:p>
              <a:endParaRPr lang="fr-FR"/>
            </a:p>
          </p:txBody>
        </p:sp>
        <p:sp>
          <p:nvSpPr>
            <p:cNvPr id="7" name="ZoneTexte 6"/>
            <p:cNvSpPr txBox="1"/>
            <p:nvPr/>
          </p:nvSpPr>
          <p:spPr>
            <a:xfrm>
              <a:off x="1679435" y="1581012"/>
              <a:ext cx="5072098" cy="361587"/>
            </a:xfrm>
            <a:prstGeom prst="rect">
              <a:avLst/>
            </a:prstGeom>
            <a:grpFill/>
          </p:spPr>
          <p:txBody>
            <a:bodyPr wrap="square" rtlCol="0">
              <a:spAutoFit/>
            </a:bodyPr>
            <a:lstStyle/>
            <a:p>
              <a:pPr algn="ctr" eaLnBrk="0" hangingPunct="0"/>
              <a:r>
                <a:rPr lang="fr-FR" sz="5400" b="1" dirty="0" smtClean="0">
                  <a:effectLst>
                    <a:reflection blurRad="6350" stA="55000" endA="300" endPos="45500" dir="5400000" sy="-100000" algn="bl" rotWithShape="0"/>
                  </a:effectLst>
                  <a:latin typeface="Monotype Corsiva" pitchFamily="66" charset="0"/>
                </a:rPr>
                <a:t>Résultats et discussion </a:t>
              </a:r>
              <a:endParaRPr lang="en-US" sz="5400" b="1" dirty="0">
                <a:effectLst>
                  <a:reflection blurRad="6350" stA="55000" endA="300" endPos="45500" dir="5400000" sy="-100000" algn="bl" rotWithShape="0"/>
                </a:effectLst>
                <a:latin typeface="Monotype Corsiva"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17</a:t>
            </a:r>
            <a:endParaRPr lang="fr-BE" sz="2400" dirty="0"/>
          </a:p>
        </p:txBody>
      </p:sp>
      <p:pic>
        <p:nvPicPr>
          <p:cNvPr id="8" name="Image 7" descr="f.jpg"/>
          <p:cNvPicPr>
            <a:picLocks noChangeAspect="1"/>
          </p:cNvPicPr>
          <p:nvPr/>
        </p:nvPicPr>
        <p:blipFill>
          <a:blip r:embed="rId2"/>
          <a:stretch>
            <a:fillRect/>
          </a:stretch>
        </p:blipFill>
        <p:spPr>
          <a:xfrm>
            <a:off x="3357554" y="285728"/>
            <a:ext cx="5303852" cy="5072098"/>
          </a:xfrm>
          <a:prstGeom prst="rect">
            <a:avLst/>
          </a:prstGeom>
        </p:spPr>
      </p:pic>
      <p:cxnSp>
        <p:nvCxnSpPr>
          <p:cNvPr id="9" name="Connecteur droit avec flèche 8"/>
          <p:cNvCxnSpPr/>
          <p:nvPr/>
        </p:nvCxnSpPr>
        <p:spPr>
          <a:xfrm rot="5400000" flipH="1" flipV="1">
            <a:off x="1246143" y="6897709"/>
            <a:ext cx="1000132" cy="92071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2" name="Connecteur droit avec flèche 11"/>
          <p:cNvCxnSpPr/>
          <p:nvPr/>
        </p:nvCxnSpPr>
        <p:spPr>
          <a:xfrm rot="5400000" flipH="1" flipV="1">
            <a:off x="1785918" y="6929438"/>
            <a:ext cx="1071570" cy="92869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3" name="Connecteur droit avec flèche 12"/>
          <p:cNvCxnSpPr/>
          <p:nvPr/>
        </p:nvCxnSpPr>
        <p:spPr>
          <a:xfrm rot="5400000" flipH="1" flipV="1">
            <a:off x="2357422" y="6929438"/>
            <a:ext cx="1071570" cy="92869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4" name="Connecteur droit avec flèche 13"/>
          <p:cNvCxnSpPr/>
          <p:nvPr/>
        </p:nvCxnSpPr>
        <p:spPr>
          <a:xfrm rot="5400000" flipH="1" flipV="1">
            <a:off x="3178959" y="6965157"/>
            <a:ext cx="1000132" cy="78581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pic>
        <p:nvPicPr>
          <p:cNvPr id="23" name="Image 22" descr="fh.JPG"/>
          <p:cNvPicPr>
            <a:picLocks noChangeAspect="1"/>
          </p:cNvPicPr>
          <p:nvPr/>
        </p:nvPicPr>
        <p:blipFill>
          <a:blip r:embed="rId3"/>
          <a:stretch>
            <a:fillRect/>
          </a:stretch>
        </p:blipFill>
        <p:spPr>
          <a:xfrm>
            <a:off x="3500430" y="4500570"/>
            <a:ext cx="3000396" cy="285752"/>
          </a:xfrm>
          <a:prstGeom prst="rect">
            <a:avLst/>
          </a:prstGeom>
        </p:spPr>
      </p:pic>
      <p:sp>
        <p:nvSpPr>
          <p:cNvPr id="24" name="Rectangle 23"/>
          <p:cNvSpPr/>
          <p:nvPr/>
        </p:nvSpPr>
        <p:spPr>
          <a:xfrm>
            <a:off x="285720" y="285728"/>
            <a:ext cx="5929354" cy="369332"/>
          </a:xfrm>
          <a:prstGeom prst="rect">
            <a:avLst/>
          </a:prstGeom>
        </p:spPr>
        <p:txBody>
          <a:bodyPr wrap="square">
            <a:spAutoFit/>
          </a:bodyPr>
          <a:lstStyle/>
          <a:p>
            <a:r>
              <a:rPr lang="fr-FR" b="1" dirty="0" smtClean="0"/>
              <a:t>Les résultats sont présentés selon trois configurations :</a:t>
            </a:r>
            <a:endParaRPr lang="fr-FR" b="1" dirty="0"/>
          </a:p>
        </p:txBody>
      </p:sp>
      <p:sp>
        <p:nvSpPr>
          <p:cNvPr id="25" name="Rectangle 24"/>
          <p:cNvSpPr/>
          <p:nvPr/>
        </p:nvSpPr>
        <p:spPr>
          <a:xfrm>
            <a:off x="642910" y="1000108"/>
            <a:ext cx="6480107" cy="1200329"/>
          </a:xfrm>
          <a:prstGeom prst="rect">
            <a:avLst/>
          </a:prstGeom>
        </p:spPr>
        <p:txBody>
          <a:bodyPr wrap="none">
            <a:spAutoFit/>
          </a:bodyPr>
          <a:lstStyle/>
          <a:p>
            <a:r>
              <a:rPr lang="fr-FR" b="1" dirty="0" smtClean="0"/>
              <a:t>1) Ecoulement au-dessous de  l’absorbeur (absorbeur - isolateur)</a:t>
            </a:r>
          </a:p>
          <a:p>
            <a:r>
              <a:rPr lang="fr-FR" b="1" dirty="0" smtClean="0"/>
              <a:t>2) Ecoulement au-dessus de  l’absorbeur (vitrage - absorbeur)</a:t>
            </a:r>
          </a:p>
          <a:p>
            <a:r>
              <a:rPr lang="fr-FR" b="1" dirty="0" smtClean="0"/>
              <a:t>3) Écoulement des deux côtés de l’absorbeur </a:t>
            </a:r>
          </a:p>
          <a:p>
            <a:r>
              <a:rPr lang="fr-FR" b="1" dirty="0" smtClean="0"/>
              <a:t>     (les deux veines sont ouvertes) </a:t>
            </a:r>
            <a:endParaRPr lang="fr-FR" b="1" dirty="0"/>
          </a:p>
        </p:txBody>
      </p:sp>
      <p:sp>
        <p:nvSpPr>
          <p:cNvPr id="26" name="Rectangle 25"/>
          <p:cNvSpPr/>
          <p:nvPr/>
        </p:nvSpPr>
        <p:spPr>
          <a:xfrm>
            <a:off x="714348" y="2500306"/>
            <a:ext cx="3898824" cy="1015663"/>
          </a:xfrm>
          <a:prstGeom prst="rect">
            <a:avLst/>
          </a:prstGeom>
        </p:spPr>
        <p:txBody>
          <a:bodyPr wrap="none">
            <a:spAutoFit/>
          </a:bodyPr>
          <a:lstStyle/>
          <a:p>
            <a:r>
              <a:rPr lang="fr-FR" sz="2000" b="1" dirty="0" smtClean="0"/>
              <a:t>Configuration N-1</a:t>
            </a:r>
          </a:p>
          <a:p>
            <a:r>
              <a:rPr lang="fr-FR" sz="2000" b="1" dirty="0" smtClean="0"/>
              <a:t>       Entre l’absorbeur et l’isolateur</a:t>
            </a:r>
          </a:p>
          <a:p>
            <a:r>
              <a:rPr lang="fr-FR" sz="2000" b="1" dirty="0" smtClean="0"/>
              <a:t>       (09-03-2017 _____ 11-03-2017)</a:t>
            </a:r>
            <a:endParaRPr lang="fr-F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6"/>
                                        </p:tgtEl>
                                        <p:attrNameLst>
                                          <p:attrName>style.visibility</p:attrName>
                                        </p:attrNameLst>
                                      </p:cBhvr>
                                      <p:to>
                                        <p:strVal val="visible"/>
                                      </p:to>
                                    </p:set>
                                    <p:anim calcmode="discrete" valueType="clr">
                                      <p:cBhvr override="childStyle">
                                        <p:cTn id="1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6"/>
                                        </p:tgtEl>
                                        <p:attrNameLst>
                                          <p:attrName>fillcolor</p:attrName>
                                        </p:attrNameLst>
                                      </p:cBhvr>
                                      <p:tavLst>
                                        <p:tav tm="0">
                                          <p:val>
                                            <p:clrVal>
                                              <a:schemeClr val="accent2"/>
                                            </p:clrVal>
                                          </p:val>
                                        </p:tav>
                                        <p:tav tm="50000">
                                          <p:val>
                                            <p:clrVal>
                                              <a:schemeClr val="hlink"/>
                                            </p:clrVal>
                                          </p:val>
                                        </p:tav>
                                      </p:tavLst>
                                    </p:anim>
                                    <p:set>
                                      <p:cBhvr>
                                        <p:cTn id="21" dur="80"/>
                                        <p:tgtEl>
                                          <p:spTgt spid="2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770" decel="100000"/>
                                        <p:tgtEl>
                                          <p:spTgt spid="23"/>
                                        </p:tgtEl>
                                      </p:cBhvr>
                                    </p:animEffect>
                                    <p:animScale>
                                      <p:cBhvr>
                                        <p:cTn id="33" dur="770" decel="100000"/>
                                        <p:tgtEl>
                                          <p:spTgt spid="23"/>
                                        </p:tgtEl>
                                      </p:cBhvr>
                                      <p:from x="10000" y="10000"/>
                                      <p:to x="200000" y="450000"/>
                                    </p:animScale>
                                    <p:animScale>
                                      <p:cBhvr>
                                        <p:cTn id="34" dur="1230" accel="100000" fill="hold">
                                          <p:stCondLst>
                                            <p:cond delay="770"/>
                                          </p:stCondLst>
                                        </p:cTn>
                                        <p:tgtEl>
                                          <p:spTgt spid="23"/>
                                        </p:tgtEl>
                                      </p:cBhvr>
                                      <p:from x="200000" y="450000"/>
                                      <p:to x="100000" y="100000"/>
                                    </p:animScale>
                                    <p:set>
                                      <p:cBhvr>
                                        <p:cTn id="35" dur="770" fill="hold"/>
                                        <p:tgtEl>
                                          <p:spTgt spid="23"/>
                                        </p:tgtEl>
                                        <p:attrNameLst>
                                          <p:attrName>ppt_x</p:attrName>
                                        </p:attrNameLst>
                                      </p:cBhvr>
                                      <p:to>
                                        <p:strVal val="(0.5)"/>
                                      </p:to>
                                    </p:set>
                                    <p:anim from="(0.5)" to="(#ppt_x)" calcmode="lin" valueType="num">
                                      <p:cBhvr>
                                        <p:cTn id="36" dur="1230" accel="100000" fill="hold">
                                          <p:stCondLst>
                                            <p:cond delay="770"/>
                                          </p:stCondLst>
                                        </p:cTn>
                                        <p:tgtEl>
                                          <p:spTgt spid="23"/>
                                        </p:tgtEl>
                                        <p:attrNameLst>
                                          <p:attrName>ppt_x</p:attrName>
                                        </p:attrNameLst>
                                      </p:cBhvr>
                                    </p:anim>
                                    <p:set>
                                      <p:cBhvr>
                                        <p:cTn id="37" dur="770" fill="hold"/>
                                        <p:tgtEl>
                                          <p:spTgt spid="23"/>
                                        </p:tgtEl>
                                        <p:attrNameLst>
                                          <p:attrName>ppt_y</p:attrName>
                                        </p:attrNameLst>
                                      </p:cBhvr>
                                      <p:to>
                                        <p:strVal val="(#ppt_y+0.4)"/>
                                      </p:to>
                                    </p:set>
                                    <p:anim from="(#ppt_y+0.4)" to="(#ppt_y)" calcmode="lin" valueType="num">
                                      <p:cBhvr>
                                        <p:cTn id="38" dur="1230" accel="100000" fill="hold">
                                          <p:stCondLst>
                                            <p:cond delay="770"/>
                                          </p:stCondLst>
                                        </p:cTn>
                                        <p:tgtEl>
                                          <p:spTgt spid="23"/>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56" presetClass="path" presetSubtype="0" repeatCount="indefinite" accel="50000" decel="50000" fill="hold" nodeType="clickEffect">
                                  <p:stCondLst>
                                    <p:cond delay="0"/>
                                  </p:stCondLst>
                                  <p:childTnLst>
                                    <p:animMotion origin="layout" path="M -2.22222E-6 3.33333E-6 L 0.23021 -0.32084 " pathEditMode="relative" rAng="0" ptsTypes="AA">
                                      <p:cBhvr>
                                        <p:cTn id="42" dur="1000" fill="hold"/>
                                        <p:tgtEl>
                                          <p:spTgt spid="9"/>
                                        </p:tgtEl>
                                        <p:attrNameLst>
                                          <p:attrName>ppt_x</p:attrName>
                                          <p:attrName>ppt_y</p:attrName>
                                        </p:attrNameLst>
                                      </p:cBhvr>
                                      <p:rCtr x="115" y="-160"/>
                                    </p:animMotion>
                                  </p:childTnLst>
                                </p:cTn>
                              </p:par>
                              <p:par>
                                <p:cTn id="43" presetID="56" presetClass="path" presetSubtype="0" repeatCount="indefinite" accel="50000" decel="50000" fill="hold" nodeType="withEffect">
                                  <p:stCondLst>
                                    <p:cond delay="0"/>
                                  </p:stCondLst>
                                  <p:childTnLst>
                                    <p:animMotion origin="layout" path="M 5.55556E-7 7.40741E-7 L 0.22257 -0.33657 " pathEditMode="relative" rAng="0" ptsTypes="AA">
                                      <p:cBhvr>
                                        <p:cTn id="44" dur="1000" fill="hold"/>
                                        <p:tgtEl>
                                          <p:spTgt spid="12"/>
                                        </p:tgtEl>
                                        <p:attrNameLst>
                                          <p:attrName>ppt_x</p:attrName>
                                          <p:attrName>ppt_y</p:attrName>
                                        </p:attrNameLst>
                                      </p:cBhvr>
                                      <p:rCtr x="111" y="-168"/>
                                    </p:animMotion>
                                  </p:childTnLst>
                                </p:cTn>
                              </p:par>
                              <p:par>
                                <p:cTn id="45" presetID="56" presetClass="path" presetSubtype="0" repeatCount="indefinite" accel="50000" decel="50000" fill="hold" nodeType="withEffect">
                                  <p:stCondLst>
                                    <p:cond delay="0"/>
                                  </p:stCondLst>
                                  <p:childTnLst>
                                    <p:animMotion origin="layout" path="M 5.55556E-7 7.40741E-7 L 0.20729 -0.32593 " pathEditMode="relative" rAng="0" ptsTypes="AA">
                                      <p:cBhvr>
                                        <p:cTn id="46" dur="1000" fill="hold"/>
                                        <p:tgtEl>
                                          <p:spTgt spid="13"/>
                                        </p:tgtEl>
                                        <p:attrNameLst>
                                          <p:attrName>ppt_x</p:attrName>
                                          <p:attrName>ppt_y</p:attrName>
                                        </p:attrNameLst>
                                      </p:cBhvr>
                                      <p:rCtr x="104" y="-163"/>
                                    </p:animMotion>
                                  </p:childTnLst>
                                </p:cTn>
                              </p:par>
                              <p:par>
                                <p:cTn id="47" presetID="56" presetClass="path" presetSubtype="0" repeatCount="indefinite" accel="50000" decel="50000" fill="hold" nodeType="withEffect">
                                  <p:stCondLst>
                                    <p:cond delay="0"/>
                                  </p:stCondLst>
                                  <p:childTnLst>
                                    <p:animMotion origin="layout" path="M 3.05556E-6 3.33333E-6 L 0.20017 -0.32084 " pathEditMode="fixed" rAng="0" ptsTypes="AA">
                                      <p:cBhvr>
                                        <p:cTn id="48" dur="1000" fill="hold"/>
                                        <p:tgtEl>
                                          <p:spTgt spid="14"/>
                                        </p:tgtEl>
                                        <p:attrNameLst>
                                          <p:attrName>ppt_x</p:attrName>
                                          <p:attrName>ppt_y</p:attrName>
                                        </p:attrNameLst>
                                      </p:cBhvr>
                                      <p:rCtr x="100" y="-1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251520" y="285728"/>
            <a:ext cx="1439862" cy="900112"/>
            <a:chOff x="240" y="240"/>
            <a:chExt cx="672" cy="720"/>
          </a:xfrm>
        </p:grpSpPr>
        <p:pic>
          <p:nvPicPr>
            <p:cNvPr id="3" name="Picture 57" descr="a_0911"/>
            <p:cNvPicPr>
              <a:picLocks noChangeAspect="1" noChangeArrowheads="1" noCrop="1"/>
            </p:cNvPicPr>
            <p:nvPr/>
          </p:nvPicPr>
          <p:blipFill>
            <a:blip r:embed="rId3" cstate="print"/>
            <a:srcRect/>
            <a:stretch>
              <a:fillRect/>
            </a:stretch>
          </p:blipFill>
          <p:spPr bwMode="auto">
            <a:xfrm>
              <a:off x="240" y="240"/>
              <a:ext cx="672" cy="720"/>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p:spPr>
        </p:pic>
        <p:sp>
          <p:nvSpPr>
            <p:cNvPr id="4" name="Rectangle 58"/>
            <p:cNvSpPr>
              <a:spLocks noChangeArrowheads="1"/>
            </p:cNvSpPr>
            <p:nvPr/>
          </p:nvSpPr>
          <p:spPr bwMode="auto">
            <a:xfrm>
              <a:off x="240" y="240"/>
              <a:ext cx="672" cy="720"/>
            </a:xfrm>
            <a:prstGeom prst="rect">
              <a:avLst/>
            </a:prstGeom>
            <a:noFill/>
            <a:ln w="12700">
              <a:noFill/>
              <a:miter lim="800000"/>
              <a:headEnd type="none" w="sm" len="sm"/>
              <a:tailEnd type="none" w="sm" len="sm"/>
            </a:ln>
          </p:spPr>
          <p:txBody>
            <a:bodyPr wrap="none" anchor="ctr"/>
            <a:lstStyle/>
            <a:p>
              <a:pPr algn="ctr" defTabSz="762000" rtl="1"/>
              <a:endParaRPr lang="fr-FR" sz="2400" dirty="0">
                <a:cs typeface="Times New Roman" pitchFamily="18" charset="0"/>
              </a:endParaRPr>
            </a:p>
          </p:txBody>
        </p:sp>
      </p:grpSp>
      <p:sp>
        <p:nvSpPr>
          <p:cNvPr id="5" name="ZoneTexte 20"/>
          <p:cNvSpPr txBox="1">
            <a:spLocks noChangeArrowheads="1"/>
          </p:cNvSpPr>
          <p:nvPr/>
        </p:nvSpPr>
        <p:spPr bwMode="auto">
          <a:xfrm>
            <a:off x="2000269" y="331753"/>
            <a:ext cx="5357813" cy="738664"/>
          </a:xfrm>
          <a:prstGeom prst="rect">
            <a:avLst/>
          </a:prstGeom>
          <a:gradFill flip="none" rotWithShape="1">
            <a:gsLst>
              <a:gs pos="14000">
                <a:srgbClr val="00B050"/>
              </a:gs>
              <a:gs pos="50000">
                <a:srgbClr val="00B050">
                  <a:tint val="44500"/>
                  <a:satMod val="160000"/>
                </a:srgbClr>
              </a:gs>
              <a:gs pos="100000">
                <a:srgbClr val="00B050">
                  <a:tint val="23500"/>
                  <a:satMod val="160000"/>
                </a:srgbClr>
              </a:gs>
            </a:gsLst>
            <a:lin ang="0" scaled="1"/>
            <a:tileRect/>
          </a:gradFill>
          <a:ln>
            <a:solidFill>
              <a:schemeClr val="accent1"/>
            </a:solidFill>
            <a:headEnd/>
            <a:tailEnd/>
          </a:ln>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fr-FR" sz="1400" b="1" dirty="0">
                <a:solidFill>
                  <a:schemeClr val="tx1">
                    <a:lumMod val="95000"/>
                    <a:lumOff val="5000"/>
                  </a:schemeClr>
                </a:solidFill>
              </a:rPr>
              <a:t>RÉPUBLIQUE ALGÉRIENNE DÉMOCRATIQUE ET </a:t>
            </a:r>
            <a:r>
              <a:rPr lang="fr-FR" sz="1400" b="1" dirty="0" smtClean="0">
                <a:solidFill>
                  <a:schemeClr val="tx1">
                    <a:lumMod val="95000"/>
                    <a:lumOff val="5000"/>
                  </a:schemeClr>
                </a:solidFill>
              </a:rPr>
              <a:t>POPULAIRE</a:t>
            </a:r>
            <a:endParaRPr lang="fr-FR" sz="1400" b="1" dirty="0">
              <a:solidFill>
                <a:schemeClr val="tx1">
                  <a:lumMod val="95000"/>
                  <a:lumOff val="5000"/>
                </a:schemeClr>
              </a:solidFill>
            </a:endParaRPr>
          </a:p>
          <a:p>
            <a:pPr algn="ctr">
              <a:defRPr/>
            </a:pPr>
            <a:r>
              <a:rPr lang="fr-FR" sz="1400" b="1" dirty="0">
                <a:solidFill>
                  <a:schemeClr val="tx1">
                    <a:lumMod val="95000"/>
                    <a:lumOff val="5000"/>
                  </a:schemeClr>
                </a:solidFill>
              </a:rPr>
              <a:t>MINISTÈRE DE L’ENSEIGNEMENT SUPÉRIEUR ET DE LA </a:t>
            </a:r>
          </a:p>
          <a:p>
            <a:pPr algn="ctr">
              <a:defRPr/>
            </a:pPr>
            <a:r>
              <a:rPr lang="fr-FR" sz="1400" b="1" dirty="0">
                <a:solidFill>
                  <a:schemeClr val="tx1">
                    <a:lumMod val="95000"/>
                    <a:lumOff val="5000"/>
                  </a:schemeClr>
                </a:solidFill>
              </a:rPr>
              <a:t>RECHERCHE SCIENTIFIQUE</a:t>
            </a:r>
          </a:p>
        </p:txBody>
      </p:sp>
      <p:sp>
        <p:nvSpPr>
          <p:cNvPr id="6" name="ZoneTexte 5"/>
          <p:cNvSpPr txBox="1"/>
          <p:nvPr/>
        </p:nvSpPr>
        <p:spPr>
          <a:xfrm>
            <a:off x="1784226" y="1412777"/>
            <a:ext cx="5812110" cy="212365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fr-FR" sz="1600" b="1" dirty="0" smtClean="0"/>
              <a:t>Université </a:t>
            </a:r>
            <a:r>
              <a:rPr lang="fr-FR" sz="1600" b="1" dirty="0" err="1" smtClean="0"/>
              <a:t>Aboubakr</a:t>
            </a:r>
            <a:r>
              <a:rPr lang="fr-FR" sz="1600" b="1" dirty="0" smtClean="0"/>
              <a:t> </a:t>
            </a:r>
            <a:r>
              <a:rPr lang="fr-FR" sz="1600" b="1" dirty="0" err="1" smtClean="0"/>
              <a:t>Belkaïd</a:t>
            </a:r>
            <a:r>
              <a:rPr lang="fr-FR" sz="1600" b="1" dirty="0" smtClean="0"/>
              <a:t> –Tlemcen–</a:t>
            </a:r>
            <a:endParaRPr lang="fr-FR" sz="1600" dirty="0">
              <a:cs typeface="Arial" charset="0"/>
            </a:endParaRPr>
          </a:p>
          <a:p>
            <a:pPr algn="ctr">
              <a:defRPr/>
            </a:pPr>
            <a:r>
              <a:rPr lang="fr-FR" b="1" i="1" dirty="0">
                <a:cs typeface="Arial" charset="0"/>
              </a:rPr>
              <a:t>Faculté </a:t>
            </a:r>
            <a:r>
              <a:rPr lang="fr-FR" b="1" i="1" dirty="0" smtClean="0">
                <a:cs typeface="Arial" charset="0"/>
              </a:rPr>
              <a:t>de la Technologie</a:t>
            </a:r>
            <a:endParaRPr lang="fr-FR" b="1" i="1" dirty="0">
              <a:cs typeface="Arial" charset="0"/>
            </a:endParaRPr>
          </a:p>
          <a:p>
            <a:pPr algn="ctr">
              <a:defRPr/>
            </a:pPr>
            <a:r>
              <a:rPr lang="fr-FR" b="1" i="1" dirty="0">
                <a:cs typeface="Arial" charset="0"/>
              </a:rPr>
              <a:t>Département </a:t>
            </a:r>
            <a:r>
              <a:rPr lang="fr-FR" b="1" i="1" dirty="0" smtClean="0">
                <a:cs typeface="Arial" charset="0"/>
              </a:rPr>
              <a:t>de </a:t>
            </a:r>
            <a:r>
              <a:rPr lang="fr-FR" b="1" i="1" dirty="0">
                <a:cs typeface="Arial" charset="0"/>
              </a:rPr>
              <a:t>Génie </a:t>
            </a:r>
            <a:r>
              <a:rPr lang="fr-FR" b="1" i="1" dirty="0" smtClean="0">
                <a:cs typeface="Arial" charset="0"/>
              </a:rPr>
              <a:t>Mécanique</a:t>
            </a:r>
          </a:p>
          <a:p>
            <a:pPr algn="ctr">
              <a:defRPr/>
            </a:pPr>
            <a:r>
              <a:rPr lang="fr-FR" b="1" dirty="0" smtClean="0">
                <a:latin typeface="Times New Roman" pitchFamily="18" charset="0"/>
                <a:cs typeface="Times New Roman" pitchFamily="18" charset="0"/>
              </a:rPr>
              <a:t>Mémoire Présenté pour l'obtention du diplôme de MASTER </a:t>
            </a:r>
            <a:endParaRPr lang="fr-FR" dirty="0" smtClean="0">
              <a:latin typeface="Times New Roman" pitchFamily="18" charset="0"/>
              <a:cs typeface="Times New Roman" pitchFamily="18" charset="0"/>
            </a:endParaRPr>
          </a:p>
          <a:p>
            <a:pPr algn="ctr">
              <a:defRPr/>
            </a:pPr>
            <a:endParaRPr kumimoji="0" lang="fr-FR" sz="800" dirty="0">
              <a:cs typeface="Times New Roman" pitchFamily="18" charset="0"/>
            </a:endParaRPr>
          </a:p>
          <a:p>
            <a:pPr algn="ctr">
              <a:defRPr/>
            </a:pPr>
            <a:r>
              <a:rPr lang="fr-FR" i="1" dirty="0">
                <a:cs typeface="Arial" charset="0"/>
              </a:rPr>
              <a:t>Option : </a:t>
            </a:r>
            <a:r>
              <a:rPr lang="fr-FR" i="1" dirty="0" smtClean="0">
                <a:solidFill>
                  <a:srgbClr val="FF0000"/>
                </a:solidFill>
                <a:cs typeface="Arial" charset="0"/>
              </a:rPr>
              <a:t>Energétique.</a:t>
            </a:r>
            <a:endParaRPr kumimoji="0" lang="fr-FR" i="1" dirty="0">
              <a:solidFill>
                <a:srgbClr val="FF0000"/>
              </a:solidFill>
              <a:cs typeface="Times New Roman" pitchFamily="18" charset="0"/>
            </a:endParaRPr>
          </a:p>
          <a:p>
            <a:pPr algn="ctr">
              <a:defRPr/>
            </a:pPr>
            <a:endParaRPr kumimoji="0" lang="fr-FR" dirty="0">
              <a:cs typeface="Times New Roman" pitchFamily="18" charset="0"/>
            </a:endParaRPr>
          </a:p>
        </p:txBody>
      </p:sp>
      <p:sp>
        <p:nvSpPr>
          <p:cNvPr id="11" name="Rectangle à coins arrondis 10"/>
          <p:cNvSpPr/>
          <p:nvPr/>
        </p:nvSpPr>
        <p:spPr>
          <a:xfrm>
            <a:off x="571472" y="3714752"/>
            <a:ext cx="8001056" cy="1571636"/>
          </a:xfrm>
          <a:prstGeom prst="round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000" b="1" dirty="0" smtClean="0"/>
              <a:t>Optimisation de l’écoulement forcé dans la veine d’aire d’un capteur solaire plan à air  Pour une performance thermique (Expérimentale )</a:t>
            </a:r>
            <a:endParaRPr lang="fr-FR" sz="2000" dirty="0" smtClean="0"/>
          </a:p>
          <a:p>
            <a:pPr lvl="0" algn="ctr"/>
            <a:r>
              <a:rPr lang="fr-FR" sz="2000" b="1" dirty="0" smtClean="0"/>
              <a:t>1- Entre le vitrage et l’absorbeur.</a:t>
            </a:r>
            <a:endParaRPr lang="fr-FR" sz="2000" dirty="0" smtClean="0"/>
          </a:p>
          <a:p>
            <a:pPr lvl="0" algn="ctr"/>
            <a:r>
              <a:rPr lang="fr-FR" sz="2000" b="1" dirty="0" smtClean="0"/>
              <a:t>  2- Entre l’absorbeur et l’isolateur.</a:t>
            </a:r>
            <a:endParaRPr lang="fr-FR" sz="2000" dirty="0"/>
          </a:p>
        </p:txBody>
      </p:sp>
      <p:sp>
        <p:nvSpPr>
          <p:cNvPr id="10" name="Arrondir un rectangle avec un coin diagonal 9"/>
          <p:cNvSpPr/>
          <p:nvPr/>
        </p:nvSpPr>
        <p:spPr>
          <a:xfrm>
            <a:off x="428596" y="3143248"/>
            <a:ext cx="1944216" cy="576064"/>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600" dirty="0" smtClean="0">
                <a:latin typeface="Colonna MT" pitchFamily="82" charset="0"/>
              </a:rPr>
              <a:t>Thème:</a:t>
            </a:r>
            <a:endParaRPr lang="fr-FR" sz="3600" dirty="0">
              <a:latin typeface="Colonna MT" pitchFamily="82" charset="0"/>
            </a:endParaRPr>
          </a:p>
        </p:txBody>
      </p:sp>
      <p:pic>
        <p:nvPicPr>
          <p:cNvPr id="12" name="Image 11"/>
          <p:cNvPicPr/>
          <p:nvPr/>
        </p:nvPicPr>
        <p:blipFill>
          <a:blip r:embed="rId4"/>
          <a:stretch>
            <a:fillRect/>
          </a:stretch>
        </p:blipFill>
        <p:spPr bwMode="auto">
          <a:xfrm>
            <a:off x="7643834" y="214290"/>
            <a:ext cx="1318627" cy="2096782"/>
          </a:xfrm>
          <a:prstGeom prst="rect">
            <a:avLst/>
          </a:prstGeom>
          <a:ln>
            <a:noFill/>
          </a:ln>
          <a:effectLst>
            <a:outerShdw blurRad="292100" dist="139700" dir="2700000" algn="tl" rotWithShape="0">
              <a:srgbClr val="333333">
                <a:alpha val="65000"/>
              </a:srgbClr>
            </a:outerShdw>
          </a:effectLst>
        </p:spPr>
      </p:pic>
      <p:sp>
        <p:nvSpPr>
          <p:cNvPr id="14" name="Rogner un rectangle avec un coin diagonal 13"/>
          <p:cNvSpPr/>
          <p:nvPr/>
        </p:nvSpPr>
        <p:spPr>
          <a:xfrm>
            <a:off x="214282" y="5357826"/>
            <a:ext cx="8712968" cy="1285884"/>
          </a:xfrm>
          <a:prstGeom prst="snip2DiagRect">
            <a:avLst/>
          </a:prstGeom>
          <a:gradFill flip="none" rotWithShape="1">
            <a:gsLst>
              <a:gs pos="23000">
                <a:srgbClr val="92D050"/>
              </a:gs>
              <a:gs pos="50000">
                <a:srgbClr val="92D050">
                  <a:tint val="44500"/>
                  <a:satMod val="160000"/>
                </a:srgbClr>
              </a:gs>
              <a:gs pos="100000">
                <a:srgbClr val="92D050">
                  <a:tint val="23500"/>
                  <a:satMod val="160000"/>
                </a:srgbClr>
              </a:gs>
            </a:gsLst>
            <a:lin ang="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just">
              <a:defRPr/>
            </a:pPr>
            <a:r>
              <a:rPr lang="fr-FR" b="1" cap="all" dirty="0" smtClean="0">
                <a:ln w="0"/>
                <a:solidFill>
                  <a:srgbClr val="FF0000"/>
                </a:solidFill>
                <a:effectLst>
                  <a:reflection blurRad="12700" stA="50000" endPos="50000" dist="5000" dir="5400000" sy="-100000" rotWithShape="0"/>
                </a:effectLst>
                <a:cs typeface="Times New Roman" pitchFamily="18" charset="0"/>
              </a:rPr>
              <a:t>Présenté par :</a:t>
            </a:r>
          </a:p>
          <a:p>
            <a:pPr algn="just">
              <a:defRPr/>
            </a:pPr>
            <a:r>
              <a:rPr lang="fr-FR" b="1" cap="all" dirty="0" smtClean="0">
                <a:ln w="0"/>
                <a:effectLst>
                  <a:reflection blurRad="12700" stA="50000" endPos="50000" dist="5000" dir="5400000" sy="-100000" rotWithShape="0"/>
                </a:effectLst>
                <a:cs typeface="Times New Roman" pitchFamily="18" charset="0"/>
              </a:rPr>
              <a:t>       </a:t>
            </a:r>
            <a:r>
              <a:rPr lang="fr-FR" b="1" dirty="0" smtClean="0">
                <a:solidFill>
                  <a:schemeClr val="tx1"/>
                </a:solidFill>
              </a:rPr>
              <a:t>KHEBCHI  </a:t>
            </a:r>
            <a:r>
              <a:rPr lang="fr-FR" b="1" dirty="0" err="1" smtClean="0">
                <a:solidFill>
                  <a:schemeClr val="tx1"/>
                </a:solidFill>
              </a:rPr>
              <a:t>Abderrahman</a:t>
            </a:r>
            <a:r>
              <a:rPr lang="fr-FR" b="1" cap="all" dirty="0" smtClean="0">
                <a:ln w="0"/>
                <a:solidFill>
                  <a:schemeClr val="tx1"/>
                </a:solidFill>
                <a:effectLst>
                  <a:reflection blurRad="12700" stA="50000" endPos="50000" dist="5000" dir="5400000" sy="-100000" rotWithShape="0"/>
                </a:effectLst>
                <a:cs typeface="Times New Roman" pitchFamily="18" charset="0"/>
              </a:rPr>
              <a:t>                                     ENCADREUR:  </a:t>
            </a:r>
            <a:r>
              <a:rPr lang="en-US" b="1" dirty="0" smtClean="0">
                <a:solidFill>
                  <a:schemeClr val="tx1"/>
                </a:solidFill>
              </a:rPr>
              <a:t>Mr.  A.AZZI </a:t>
            </a:r>
            <a:endParaRPr lang="fr-FR" b="1" cap="all" dirty="0" smtClean="0">
              <a:ln w="0"/>
              <a:solidFill>
                <a:schemeClr val="tx1"/>
              </a:solidFill>
              <a:effectLst>
                <a:reflection blurRad="12700" stA="50000" endPos="50000" dist="5000" dir="5400000" sy="-100000" rotWithShape="0"/>
              </a:effectLst>
              <a:cs typeface="Times New Roman" pitchFamily="18" charset="0"/>
            </a:endParaRPr>
          </a:p>
          <a:p>
            <a:pPr algn="just">
              <a:defRPr/>
            </a:pPr>
            <a:r>
              <a:rPr lang="fr-FR" b="1" cap="all" dirty="0" smtClean="0">
                <a:ln w="0"/>
                <a:solidFill>
                  <a:schemeClr val="tx1"/>
                </a:solidFill>
                <a:effectLst>
                  <a:reflection blurRad="12700" stA="50000" endPos="50000" dist="5000" dir="5400000" sy="-100000" rotWithShape="0"/>
                </a:effectLst>
                <a:cs typeface="Times New Roman" pitchFamily="18" charset="0"/>
              </a:rPr>
              <a:t>       </a:t>
            </a:r>
            <a:r>
              <a:rPr lang="fr-FR" b="1" dirty="0" smtClean="0">
                <a:solidFill>
                  <a:schemeClr val="tx1"/>
                </a:solidFill>
              </a:rPr>
              <a:t>MEKELLECHE Sidi Mohammed                         </a:t>
            </a:r>
            <a:r>
              <a:rPr lang="en-US" b="1" dirty="0" smtClean="0">
                <a:solidFill>
                  <a:schemeClr val="tx1"/>
                </a:solidFill>
              </a:rPr>
              <a:t>CO- ENCADREUR</a:t>
            </a:r>
            <a:r>
              <a:rPr lang="fr-FR" b="1" dirty="0" smtClean="0">
                <a:ln w="0"/>
                <a:solidFill>
                  <a:schemeClr val="tx1"/>
                </a:solidFill>
                <a:effectLst>
                  <a:reflection blurRad="12700" stA="50000" endPos="50000" dist="5000" dir="5400000" sy="-100000" rotWithShape="0"/>
                </a:effectLst>
                <a:cs typeface="Times New Roman" pitchFamily="18" charset="0"/>
              </a:rPr>
              <a:t> </a:t>
            </a:r>
            <a:r>
              <a:rPr lang="fr-FR" b="1" cap="all" dirty="0" smtClean="0">
                <a:ln w="0"/>
                <a:solidFill>
                  <a:schemeClr val="tx1"/>
                </a:solidFill>
                <a:effectLst>
                  <a:reflection blurRad="12700" stA="50000" endPos="50000" dist="5000" dir="5400000" sy="-100000" rotWithShape="0"/>
                </a:effectLst>
                <a:cs typeface="Times New Roman" pitchFamily="18" charset="0"/>
              </a:rPr>
              <a:t>: </a:t>
            </a:r>
            <a:r>
              <a:rPr lang="en-US" b="1" dirty="0" smtClean="0">
                <a:solidFill>
                  <a:schemeClr val="tx1"/>
                </a:solidFill>
              </a:rPr>
              <a:t>Mr. H.MOUNGAR</a:t>
            </a:r>
            <a:r>
              <a:rPr lang="fr-FR" b="1" cap="all" dirty="0" smtClean="0">
                <a:ln w="0"/>
                <a:solidFill>
                  <a:srgbClr val="FF0000"/>
                </a:solidFill>
                <a:effectLst>
                  <a:reflection blurRad="12700" stA="50000" endPos="50000" dist="5000" dir="5400000" sy="-100000" rotWithShape="0"/>
                </a:effectLst>
                <a:cs typeface="Times New Roman" pitchFamily="18" charset="0"/>
              </a:rPr>
              <a:t>                                       </a:t>
            </a:r>
          </a:p>
          <a:p>
            <a:pPr algn="just">
              <a:defRPr/>
            </a:pPr>
            <a:r>
              <a:rPr lang="fr-FR" b="1" cap="all" dirty="0" smtClean="0">
                <a:ln w="0"/>
                <a:solidFill>
                  <a:srgbClr val="FF0000"/>
                </a:solidFill>
                <a:effectLst>
                  <a:reflection blurRad="12700" stA="50000" endPos="50000" dist="5000" dir="5400000" sy="-100000" rotWithShape="0"/>
                </a:effectLst>
                <a:cs typeface="Times New Roman" pitchFamily="18" charset="0"/>
              </a:rPr>
              <a:t>                                                         </a:t>
            </a:r>
            <a:r>
              <a:rPr lang="fr-FR" sz="1600" b="1" i="1" dirty="0" smtClean="0">
                <a:solidFill>
                  <a:srgbClr val="FF0000"/>
                </a:solidFill>
              </a:rPr>
              <a:t>TLEMCEN : LE </a:t>
            </a:r>
            <a:r>
              <a:rPr lang="fr-FR" sz="1600" b="1" i="1" dirty="0" smtClean="0">
                <a:solidFill>
                  <a:srgbClr val="FF0000"/>
                </a:solidFill>
              </a:rPr>
              <a:t>06</a:t>
            </a:r>
            <a:r>
              <a:rPr lang="fr-FR" sz="1600" b="1" i="1" dirty="0" smtClean="0">
                <a:solidFill>
                  <a:srgbClr val="FF0000"/>
                </a:solidFill>
              </a:rPr>
              <a:t>.06.2017</a:t>
            </a:r>
            <a:endParaRPr lang="fr-FR" sz="1600" b="1" i="1" dirty="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18</a:t>
            </a:r>
            <a:endParaRPr lang="fr-BE" sz="2400" dirty="0"/>
          </a:p>
        </p:txBody>
      </p:sp>
      <p:pic>
        <p:nvPicPr>
          <p:cNvPr id="8" name="Image 7" descr="Ray (09-03-2017).jpg"/>
          <p:cNvPicPr>
            <a:picLocks noChangeAspect="1"/>
          </p:cNvPicPr>
          <p:nvPr/>
        </p:nvPicPr>
        <p:blipFill>
          <a:blip r:embed="rId2" cstate="print"/>
          <a:stretch>
            <a:fillRect/>
          </a:stretch>
        </p:blipFill>
        <p:spPr>
          <a:xfrm>
            <a:off x="1142976" y="285729"/>
            <a:ext cx="6786610" cy="4286279"/>
          </a:xfrm>
          <a:prstGeom prst="rect">
            <a:avLst/>
          </a:prstGeom>
        </p:spPr>
      </p:pic>
      <p:sp>
        <p:nvSpPr>
          <p:cNvPr id="9" name="Rectangle 8"/>
          <p:cNvSpPr/>
          <p:nvPr/>
        </p:nvSpPr>
        <p:spPr>
          <a:xfrm>
            <a:off x="5500694" y="428604"/>
            <a:ext cx="192882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09-03-2017</a:t>
            </a:r>
            <a:endParaRPr lang="fr-FR" sz="2800" b="1" dirty="0"/>
          </a:p>
        </p:txBody>
      </p:sp>
      <p:pic>
        <p:nvPicPr>
          <p:cNvPr id="14" name="Image 13" descr="Ray (10-03-2017).jpg"/>
          <p:cNvPicPr>
            <a:picLocks noChangeAspect="1"/>
          </p:cNvPicPr>
          <p:nvPr/>
        </p:nvPicPr>
        <p:blipFill>
          <a:blip r:embed="rId3" cstate="print"/>
          <a:stretch>
            <a:fillRect/>
          </a:stretch>
        </p:blipFill>
        <p:spPr>
          <a:xfrm>
            <a:off x="1142976" y="285728"/>
            <a:ext cx="6786610" cy="4286280"/>
          </a:xfrm>
          <a:prstGeom prst="rect">
            <a:avLst/>
          </a:prstGeom>
        </p:spPr>
      </p:pic>
      <p:sp>
        <p:nvSpPr>
          <p:cNvPr id="15" name="Rectangle 14"/>
          <p:cNvSpPr/>
          <p:nvPr/>
        </p:nvSpPr>
        <p:spPr>
          <a:xfrm>
            <a:off x="5572132" y="428604"/>
            <a:ext cx="185738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10-03-2017</a:t>
            </a:r>
            <a:endParaRPr lang="fr-FR" sz="2800" b="1" dirty="0"/>
          </a:p>
        </p:txBody>
      </p:sp>
      <p:pic>
        <p:nvPicPr>
          <p:cNvPr id="16" name="Image 15" descr="Ray (11-03-2017).jpg"/>
          <p:cNvPicPr>
            <a:picLocks noChangeAspect="1"/>
          </p:cNvPicPr>
          <p:nvPr/>
        </p:nvPicPr>
        <p:blipFill>
          <a:blip r:embed="rId4"/>
          <a:stretch>
            <a:fillRect/>
          </a:stretch>
        </p:blipFill>
        <p:spPr>
          <a:xfrm>
            <a:off x="1357290" y="428604"/>
            <a:ext cx="6215106" cy="4000528"/>
          </a:xfrm>
          <a:prstGeom prst="rect">
            <a:avLst/>
          </a:prstGeom>
        </p:spPr>
      </p:pic>
      <p:sp>
        <p:nvSpPr>
          <p:cNvPr id="17" name="Rectangle 16"/>
          <p:cNvSpPr/>
          <p:nvPr/>
        </p:nvSpPr>
        <p:spPr>
          <a:xfrm>
            <a:off x="5643570" y="428604"/>
            <a:ext cx="178595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11-03-2017</a:t>
            </a:r>
            <a:endParaRPr lang="fr-FR" sz="2800" b="1" dirty="0"/>
          </a:p>
        </p:txBody>
      </p:sp>
      <p:sp>
        <p:nvSpPr>
          <p:cNvPr id="10" name="Rectangle 9"/>
          <p:cNvSpPr/>
          <p:nvPr/>
        </p:nvSpPr>
        <p:spPr>
          <a:xfrm>
            <a:off x="214282" y="4572008"/>
            <a:ext cx="8429652" cy="400110"/>
          </a:xfrm>
          <a:prstGeom prst="rect">
            <a:avLst/>
          </a:prstGeom>
        </p:spPr>
        <p:txBody>
          <a:bodyPr wrap="square">
            <a:spAutoFit/>
          </a:bodyPr>
          <a:lstStyle/>
          <a:p>
            <a:pPr algn="ctr"/>
            <a:r>
              <a:rPr lang="fr-FR" sz="2000" b="1" dirty="0" smtClean="0"/>
              <a:t>la variation du rayonnement solaire global incident pour les trois jours</a:t>
            </a:r>
            <a:endParaRPr lang="fr-FR" sz="2000" b="1" dirty="0"/>
          </a:p>
        </p:txBody>
      </p:sp>
      <p:sp>
        <p:nvSpPr>
          <p:cNvPr id="10241" name="Rectangle 1"/>
          <p:cNvSpPr>
            <a:spLocks noChangeArrowheads="1"/>
          </p:cNvSpPr>
          <p:nvPr/>
        </p:nvSpPr>
        <p:spPr bwMode="auto">
          <a:xfrm>
            <a:off x="357158" y="5000636"/>
            <a:ext cx="826078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70C0"/>
                </a:solidFill>
                <a:effectLst/>
                <a:ea typeface="Calibri" pitchFamily="34" charset="0"/>
                <a:cs typeface="Times New Roman" pitchFamily="18" charset="0"/>
              </a:rPr>
              <a:t>nous avons choisi des jours dont la le climat se rapproche le plus possible</a:t>
            </a:r>
            <a:r>
              <a:rPr kumimoji="0" lang="fr-FR" sz="2000" b="1" i="0" u="none" strike="noStrike" cap="none" normalizeH="0" baseline="0" dirty="0" smtClean="0">
                <a:ln>
                  <a:noFill/>
                </a:ln>
                <a:solidFill>
                  <a:schemeClr val="tx1"/>
                </a:solidFill>
                <a:effectLst/>
                <a:ea typeface="Calibri" pitchFamily="34" charset="0"/>
                <a:cs typeface="Times New Roman" pitchFamily="18" charset="0"/>
              </a:rPr>
              <a:t>.</a:t>
            </a:r>
            <a:endParaRPr kumimoji="0" lang="fr-FR" sz="2000" b="1" i="0" u="none" strike="noStrike" cap="none" normalizeH="0" baseline="0" dirty="0" smtClean="0">
              <a:ln>
                <a:noFill/>
              </a:ln>
              <a:solidFill>
                <a:schemeClr val="tx1"/>
              </a:solidFill>
              <a:effectLst/>
              <a:cs typeface="Arial" pitchFamily="34" charset="0"/>
            </a:endParaRPr>
          </a:p>
        </p:txBody>
      </p:sp>
      <p:sp>
        <p:nvSpPr>
          <p:cNvPr id="11" name="Rectangle 10"/>
          <p:cNvSpPr/>
          <p:nvPr/>
        </p:nvSpPr>
        <p:spPr>
          <a:xfrm>
            <a:off x="571472" y="5429264"/>
            <a:ext cx="7929618" cy="1015663"/>
          </a:xfrm>
          <a:prstGeom prst="rect">
            <a:avLst/>
          </a:prstGeom>
        </p:spPr>
        <p:txBody>
          <a:bodyPr wrap="square">
            <a:spAutoFit/>
          </a:bodyPr>
          <a:lstStyle/>
          <a:p>
            <a:pPr algn="ctr"/>
            <a:r>
              <a:rPr lang="fr-FR" sz="2000" b="1" dirty="0" smtClean="0">
                <a:solidFill>
                  <a:srgbClr val="FF0000"/>
                </a:solidFill>
              </a:rPr>
              <a:t>On remarque que les résultats obtenus de l’éclairement par le </a:t>
            </a:r>
            <a:r>
              <a:rPr lang="fr-FR" sz="2000" b="1" dirty="0" err="1" smtClean="0">
                <a:solidFill>
                  <a:srgbClr val="FF0000"/>
                </a:solidFill>
              </a:rPr>
              <a:t>pyranomètre</a:t>
            </a:r>
            <a:r>
              <a:rPr lang="fr-FR" sz="2000" b="1" dirty="0" smtClean="0">
                <a:solidFill>
                  <a:srgbClr val="FF0000"/>
                </a:solidFill>
              </a:rPr>
              <a:t> ont montré des valeurs minimales au début et en fin de journée et des valeurs maximales entre 12h00 et 14h00. </a:t>
            </a:r>
            <a:endParaRPr lang="fr-FR" sz="20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0241"/>
                                        </p:tgtEl>
                                        <p:attrNameLst>
                                          <p:attrName>style.visibility</p:attrName>
                                        </p:attrNameLst>
                                      </p:cBhvr>
                                      <p:to>
                                        <p:strVal val="visible"/>
                                      </p:to>
                                    </p:set>
                                    <p:animEffect transition="in" filter="strips(downLeft)">
                                      <p:cBhvr>
                                        <p:cTn id="23" dur="500"/>
                                        <p:tgtEl>
                                          <p:spTgt spid="102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1"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strips(down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trips(downLef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1" animBg="1"/>
      <p:bldP spid="17" grpId="0" animBg="1"/>
      <p:bldP spid="10" grpId="0"/>
      <p:bldP spid="10241"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T (09-03-2017).jpg"/>
          <p:cNvPicPr>
            <a:picLocks noChangeAspect="1"/>
          </p:cNvPicPr>
          <p:nvPr/>
        </p:nvPicPr>
        <p:blipFill>
          <a:blip r:embed="rId2" cstate="print"/>
          <a:stretch>
            <a:fillRect/>
          </a:stretch>
        </p:blipFill>
        <p:spPr>
          <a:xfrm>
            <a:off x="1142976" y="285728"/>
            <a:ext cx="7072362" cy="4286280"/>
          </a:xfrm>
          <a:prstGeom prst="rect">
            <a:avLst/>
          </a:prstGeom>
        </p:spPr>
      </p:pic>
      <p:sp>
        <p:nvSpPr>
          <p:cNvPr id="9" name="Rectangle 8"/>
          <p:cNvSpPr/>
          <p:nvPr/>
        </p:nvSpPr>
        <p:spPr>
          <a:xfrm>
            <a:off x="3786182" y="357166"/>
            <a:ext cx="185738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09-03-2017</a:t>
            </a:r>
            <a:endParaRPr lang="fr-FR" sz="2800" b="1" dirty="0"/>
          </a:p>
        </p:txBody>
      </p:sp>
      <p:pic>
        <p:nvPicPr>
          <p:cNvPr id="10" name="Image 9" descr="T (10-03-2017).jpg"/>
          <p:cNvPicPr>
            <a:picLocks noChangeAspect="1"/>
          </p:cNvPicPr>
          <p:nvPr/>
        </p:nvPicPr>
        <p:blipFill>
          <a:blip r:embed="rId3"/>
          <a:stretch>
            <a:fillRect/>
          </a:stretch>
        </p:blipFill>
        <p:spPr>
          <a:xfrm>
            <a:off x="1071538" y="285728"/>
            <a:ext cx="7143800" cy="4429156"/>
          </a:xfrm>
          <a:prstGeom prst="rect">
            <a:avLst/>
          </a:prstGeom>
        </p:spPr>
      </p:pic>
      <p:sp>
        <p:nvSpPr>
          <p:cNvPr id="11" name="Rectangle 10"/>
          <p:cNvSpPr/>
          <p:nvPr/>
        </p:nvSpPr>
        <p:spPr>
          <a:xfrm>
            <a:off x="3786182" y="285728"/>
            <a:ext cx="1928826"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10-03-2017</a:t>
            </a:r>
            <a:endParaRPr lang="fr-FR" sz="2800" b="1" dirty="0"/>
          </a:p>
        </p:txBody>
      </p:sp>
      <p:pic>
        <p:nvPicPr>
          <p:cNvPr id="12" name="Image 11" descr="T (11-03-2017).jpg"/>
          <p:cNvPicPr>
            <a:picLocks noChangeAspect="1"/>
          </p:cNvPicPr>
          <p:nvPr/>
        </p:nvPicPr>
        <p:blipFill>
          <a:blip r:embed="rId4"/>
          <a:stretch>
            <a:fillRect/>
          </a:stretch>
        </p:blipFill>
        <p:spPr>
          <a:xfrm>
            <a:off x="1000100" y="285728"/>
            <a:ext cx="7286675" cy="4286280"/>
          </a:xfrm>
          <a:prstGeom prst="rect">
            <a:avLst/>
          </a:prstGeom>
        </p:spPr>
      </p:pic>
      <p:sp>
        <p:nvSpPr>
          <p:cNvPr id="13" name="Rectangle 12"/>
          <p:cNvSpPr/>
          <p:nvPr/>
        </p:nvSpPr>
        <p:spPr>
          <a:xfrm>
            <a:off x="3714744" y="285728"/>
            <a:ext cx="178595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11-03-2017</a:t>
            </a:r>
            <a:endParaRPr lang="fr-FR" sz="2800" b="1" dirty="0"/>
          </a:p>
        </p:txBody>
      </p:sp>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19</a:t>
            </a:r>
            <a:endParaRPr lang="fr-BE" sz="2400" dirty="0"/>
          </a:p>
        </p:txBody>
      </p:sp>
      <p:pic>
        <p:nvPicPr>
          <p:cNvPr id="14" name="Image 13" descr="Ts (3 vitesse).jpg"/>
          <p:cNvPicPr>
            <a:picLocks noChangeAspect="1"/>
          </p:cNvPicPr>
          <p:nvPr/>
        </p:nvPicPr>
        <p:blipFill>
          <a:blip r:embed="rId5"/>
          <a:stretch>
            <a:fillRect/>
          </a:stretch>
        </p:blipFill>
        <p:spPr>
          <a:xfrm>
            <a:off x="1071538" y="214290"/>
            <a:ext cx="7000924" cy="4429156"/>
          </a:xfrm>
          <a:prstGeom prst="rect">
            <a:avLst/>
          </a:prstGeom>
        </p:spPr>
      </p:pic>
      <p:sp>
        <p:nvSpPr>
          <p:cNvPr id="15" name="Rectangle 14"/>
          <p:cNvSpPr/>
          <p:nvPr/>
        </p:nvSpPr>
        <p:spPr>
          <a:xfrm>
            <a:off x="4572000" y="285728"/>
            <a:ext cx="1357322"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09-03-2017</a:t>
            </a:r>
          </a:p>
          <a:p>
            <a:pPr algn="ctr"/>
            <a:r>
              <a:rPr lang="fr-FR" sz="2000" b="1" dirty="0" smtClean="0"/>
              <a:t>11-03-2017</a:t>
            </a:r>
          </a:p>
          <a:p>
            <a:pPr algn="ctr"/>
            <a:r>
              <a:rPr lang="fr-FR" sz="2000" b="1" dirty="0" smtClean="0"/>
              <a:t>10-03-2017</a:t>
            </a:r>
            <a:endParaRPr lang="fr-FR" sz="2000" b="1" dirty="0"/>
          </a:p>
        </p:txBody>
      </p:sp>
      <p:cxnSp>
        <p:nvCxnSpPr>
          <p:cNvPr id="18" name="Connecteur droit 17"/>
          <p:cNvCxnSpPr/>
          <p:nvPr/>
        </p:nvCxnSpPr>
        <p:spPr>
          <a:xfrm rot="10800000">
            <a:off x="2071670" y="1928802"/>
            <a:ext cx="2857520" cy="7143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0800000">
            <a:off x="2071670" y="2071678"/>
            <a:ext cx="292895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10800000">
            <a:off x="2071670" y="2214554"/>
            <a:ext cx="292895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14546" y="4572008"/>
            <a:ext cx="5342809" cy="400110"/>
          </a:xfrm>
          <a:prstGeom prst="rect">
            <a:avLst/>
          </a:prstGeom>
        </p:spPr>
        <p:txBody>
          <a:bodyPr wrap="none">
            <a:spAutoFit/>
          </a:bodyPr>
          <a:lstStyle/>
          <a:p>
            <a:r>
              <a:rPr lang="fr-FR" sz="2000" b="1" dirty="0" smtClean="0"/>
              <a:t>Evolution des températures  pour les trois jours</a:t>
            </a:r>
            <a:endParaRPr lang="fr-FR" sz="2000" b="1" dirty="0"/>
          </a:p>
        </p:txBody>
      </p:sp>
      <p:sp>
        <p:nvSpPr>
          <p:cNvPr id="17" name="Rectangle 16"/>
          <p:cNvSpPr/>
          <p:nvPr/>
        </p:nvSpPr>
        <p:spPr>
          <a:xfrm>
            <a:off x="1428728" y="4643446"/>
            <a:ext cx="7000924" cy="707886"/>
          </a:xfrm>
          <a:prstGeom prst="rect">
            <a:avLst/>
          </a:prstGeom>
        </p:spPr>
        <p:txBody>
          <a:bodyPr wrap="square">
            <a:spAutoFit/>
          </a:bodyPr>
          <a:lstStyle/>
          <a:p>
            <a:pPr algn="ctr"/>
            <a:r>
              <a:rPr lang="fr-FR" sz="2000" b="1" dirty="0" smtClean="0"/>
              <a:t>cette figure montre l’effet de l’accroissement de la vitesse d’écoulement sur la température de l’air à la sortie</a:t>
            </a:r>
            <a:endParaRPr lang="fr-FR" sz="2000" b="1" dirty="0"/>
          </a:p>
        </p:txBody>
      </p:sp>
      <p:sp>
        <p:nvSpPr>
          <p:cNvPr id="22" name="Rectangle 21"/>
          <p:cNvSpPr/>
          <p:nvPr/>
        </p:nvSpPr>
        <p:spPr>
          <a:xfrm>
            <a:off x="500034" y="5643578"/>
            <a:ext cx="8072494" cy="1015663"/>
          </a:xfrm>
          <a:prstGeom prst="rect">
            <a:avLst/>
          </a:prstGeom>
        </p:spPr>
        <p:txBody>
          <a:bodyPr wrap="square">
            <a:spAutoFit/>
          </a:bodyPr>
          <a:lstStyle/>
          <a:p>
            <a:pPr algn="ctr"/>
            <a:r>
              <a:rPr lang="fr-FR" sz="2000" b="1" dirty="0" smtClean="0">
                <a:solidFill>
                  <a:srgbClr val="FF0000"/>
                </a:solidFill>
              </a:rPr>
              <a:t>il est à noter que l’écart de température entre l’entrée et la sortie du fluide aux environs du temps midi TSV est important et qui correspond à la valeur maximale de l’éclairement solaire. </a:t>
            </a:r>
            <a:endParaRPr lang="fr-FR" sz="2000" b="1" dirty="0">
              <a:solidFill>
                <a:srgbClr val="FF0000"/>
              </a:solidFill>
            </a:endParaRPr>
          </a:p>
        </p:txBody>
      </p:sp>
      <p:sp>
        <p:nvSpPr>
          <p:cNvPr id="9217" name="Rectangle 1"/>
          <p:cNvSpPr>
            <a:spLocks noChangeArrowheads="1"/>
          </p:cNvSpPr>
          <p:nvPr/>
        </p:nvSpPr>
        <p:spPr bwMode="auto">
          <a:xfrm>
            <a:off x="0" y="49291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70C0"/>
                </a:solidFill>
                <a:effectLst/>
                <a:ea typeface="TimesNewRomanPSMT"/>
                <a:cs typeface="Times New Roman" pitchFamily="18" charset="0"/>
              </a:rPr>
              <a:t>Nous constatons sur ces figures que l’évolution des cinq températures prennent presque la même allure (montent et descendent ensemble). </a:t>
            </a:r>
            <a:endParaRPr kumimoji="0" lang="fr-FR" sz="2000" b="1" i="0" u="none" strike="noStrike" cap="none" normalizeH="0" baseline="0" dirty="0" smtClean="0">
              <a:ln>
                <a:noFill/>
              </a:ln>
              <a:solidFill>
                <a:srgbClr val="0070C0"/>
              </a:solidFill>
              <a:effectLst/>
              <a:cs typeface="Arial" pitchFamily="34" charset="0"/>
            </a:endParaRPr>
          </a:p>
        </p:txBody>
      </p:sp>
      <p:sp>
        <p:nvSpPr>
          <p:cNvPr id="9218" name="Rectangle 2"/>
          <p:cNvSpPr>
            <a:spLocks noChangeArrowheads="1"/>
          </p:cNvSpPr>
          <p:nvPr/>
        </p:nvSpPr>
        <p:spPr bwMode="auto">
          <a:xfrm>
            <a:off x="0" y="5286388"/>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ea typeface="TimesNewRomanPSMT"/>
                <a:cs typeface="Times New Roman" pitchFamily="18" charset="0"/>
              </a:rPr>
              <a:t>On remarque que l’augmentation de la vitesse de l’écoulement fait diminuer la température à la sortie.</a:t>
            </a:r>
            <a:endParaRPr kumimoji="0" lang="fr-FR" sz="2000" b="1"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9217"/>
                                        </p:tgtEl>
                                        <p:attrNameLst>
                                          <p:attrName>style.visibility</p:attrName>
                                        </p:attrNameLst>
                                      </p:cBhvr>
                                      <p:to>
                                        <p:strVal val="visible"/>
                                      </p:to>
                                    </p:set>
                                    <p:animEffect transition="in" filter="strips(downLeft)">
                                      <p:cBhvr>
                                        <p:cTn id="23" dur="500"/>
                                        <p:tgtEl>
                                          <p:spTgt spid="92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down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1"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trips(downLeft)">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5" presetClass="exit" presetSubtype="10" fill="hold" grpId="1" nodeType="withEffect">
                                  <p:stCondLst>
                                    <p:cond delay="0"/>
                                  </p:stCondLst>
                                  <p:childTnLst>
                                    <p:animEffect transition="out" filter="checkerboard(across)">
                                      <p:cBhvr>
                                        <p:cTn id="55" dur="500"/>
                                        <p:tgtEl>
                                          <p:spTgt spid="9217"/>
                                        </p:tgtEl>
                                      </p:cBhvr>
                                    </p:animEffect>
                                    <p:set>
                                      <p:cBhvr>
                                        <p:cTn id="56" dur="1" fill="hold">
                                          <p:stCondLst>
                                            <p:cond delay="499"/>
                                          </p:stCondLst>
                                        </p:cTn>
                                        <p:tgtEl>
                                          <p:spTgt spid="9217"/>
                                        </p:tgtEl>
                                        <p:attrNameLst>
                                          <p:attrName>style.visibility</p:attrName>
                                        </p:attrNameLst>
                                      </p:cBhvr>
                                      <p:to>
                                        <p:strVal val="hidden"/>
                                      </p:to>
                                    </p:set>
                                  </p:childTnLst>
                                </p:cTn>
                              </p:par>
                              <p:par>
                                <p:cTn id="57" presetID="5" presetClass="exit" presetSubtype="10" fill="hold" grpId="2" nodeType="withEffect">
                                  <p:stCondLst>
                                    <p:cond delay="0"/>
                                  </p:stCondLst>
                                  <p:childTnLst>
                                    <p:animEffect transition="out" filter="checkerboard(across)">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2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strips(down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strips(downLeft)">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12"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strips(downLeft)">
                                      <p:cBhvr>
                                        <p:cTn id="79" dur="500"/>
                                        <p:tgtEl>
                                          <p:spTgt spid="18"/>
                                        </p:tgtEl>
                                      </p:cBhvr>
                                    </p:animEffect>
                                  </p:childTnLst>
                                </p:cTn>
                              </p:par>
                              <p:par>
                                <p:cTn id="80" presetID="18" presetClass="entr" presetSubtype="12"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strips(downLeft)">
                                      <p:cBhvr>
                                        <p:cTn id="82" dur="500"/>
                                        <p:tgtEl>
                                          <p:spTgt spid="23"/>
                                        </p:tgtEl>
                                      </p:cBhvr>
                                    </p:animEffect>
                                  </p:childTnLst>
                                </p:cTn>
                              </p:par>
                              <p:par>
                                <p:cTn id="83" presetID="18" presetClass="entr" presetSubtype="12"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strips(downLeft)">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grpId="0" nodeType="clickEffect">
                                  <p:stCondLst>
                                    <p:cond delay="0"/>
                                  </p:stCondLst>
                                  <p:childTnLst>
                                    <p:set>
                                      <p:cBhvr>
                                        <p:cTn id="89" dur="1" fill="hold">
                                          <p:stCondLst>
                                            <p:cond delay="0"/>
                                          </p:stCondLst>
                                        </p:cTn>
                                        <p:tgtEl>
                                          <p:spTgt spid="9218"/>
                                        </p:tgtEl>
                                        <p:attrNameLst>
                                          <p:attrName>style.visibility</p:attrName>
                                        </p:attrNameLst>
                                      </p:cBhvr>
                                      <p:to>
                                        <p:strVal val="visible"/>
                                      </p:to>
                                    </p:set>
                                    <p:animEffect transition="in" filter="strips(downLeft)">
                                      <p:cBhvr>
                                        <p:cTn id="9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6" grpId="0"/>
      <p:bldP spid="16" grpId="1"/>
      <p:bldP spid="17" grpId="0"/>
      <p:bldP spid="22" grpId="1"/>
      <p:bldP spid="22" grpId="2"/>
      <p:bldP spid="9217" grpId="0"/>
      <p:bldP spid="9217" grpId="1"/>
      <p:bldP spid="92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20</a:t>
            </a:r>
            <a:endParaRPr lang="fr-BE" sz="2400" dirty="0"/>
          </a:p>
        </p:txBody>
      </p:sp>
      <p:pic>
        <p:nvPicPr>
          <p:cNvPr id="8" name="Image 7" descr="f.jpg"/>
          <p:cNvPicPr>
            <a:picLocks noChangeAspect="1"/>
          </p:cNvPicPr>
          <p:nvPr/>
        </p:nvPicPr>
        <p:blipFill>
          <a:blip r:embed="rId2"/>
          <a:stretch>
            <a:fillRect/>
          </a:stretch>
        </p:blipFill>
        <p:spPr>
          <a:xfrm>
            <a:off x="3357554" y="285728"/>
            <a:ext cx="5303852" cy="5072098"/>
          </a:xfrm>
          <a:prstGeom prst="rect">
            <a:avLst/>
          </a:prstGeom>
        </p:spPr>
      </p:pic>
      <p:pic>
        <p:nvPicPr>
          <p:cNvPr id="23" name="Image 22" descr="fh.JPG"/>
          <p:cNvPicPr>
            <a:picLocks noChangeAspect="1"/>
          </p:cNvPicPr>
          <p:nvPr/>
        </p:nvPicPr>
        <p:blipFill>
          <a:blip r:embed="rId3"/>
          <a:stretch>
            <a:fillRect/>
          </a:stretch>
        </p:blipFill>
        <p:spPr>
          <a:xfrm>
            <a:off x="3500430" y="4786322"/>
            <a:ext cx="3000396" cy="266700"/>
          </a:xfrm>
          <a:prstGeom prst="rect">
            <a:avLst/>
          </a:prstGeom>
        </p:spPr>
      </p:pic>
      <p:sp>
        <p:nvSpPr>
          <p:cNvPr id="26" name="Rectangle 25"/>
          <p:cNvSpPr/>
          <p:nvPr/>
        </p:nvSpPr>
        <p:spPr>
          <a:xfrm>
            <a:off x="1000100" y="1142984"/>
            <a:ext cx="4318105" cy="3170099"/>
          </a:xfrm>
          <a:prstGeom prst="rect">
            <a:avLst/>
          </a:prstGeom>
        </p:spPr>
        <p:txBody>
          <a:bodyPr wrap="none">
            <a:spAutoFit/>
          </a:bodyPr>
          <a:lstStyle/>
          <a:p>
            <a:r>
              <a:rPr lang="fr-FR" sz="2000" b="1" dirty="0" smtClean="0"/>
              <a:t>Configuration N-2</a:t>
            </a:r>
          </a:p>
          <a:p>
            <a:endParaRPr lang="fr-FR" sz="2000" b="1" dirty="0" smtClean="0"/>
          </a:p>
          <a:p>
            <a:r>
              <a:rPr lang="fr-FR" sz="2000" b="1" dirty="0" smtClean="0"/>
              <a:t>Ecoulement au-dessus de  l’absorbeur </a:t>
            </a:r>
          </a:p>
          <a:p>
            <a:r>
              <a:rPr lang="fr-FR" sz="2000" b="1" dirty="0" smtClean="0"/>
              <a:t>(vitrage - absorbeur)</a:t>
            </a:r>
          </a:p>
          <a:p>
            <a:r>
              <a:rPr lang="fr-FR" sz="2000" b="1" dirty="0" smtClean="0"/>
              <a:t>(13-03-2017 ____15-03-2017)</a:t>
            </a:r>
          </a:p>
          <a:p>
            <a:endParaRPr lang="fr-FR" sz="2000" b="1" dirty="0" smtClean="0"/>
          </a:p>
          <a:p>
            <a:endParaRPr lang="fr-FR" sz="2000" b="1" dirty="0" smtClean="0"/>
          </a:p>
          <a:p>
            <a:endParaRPr lang="fr-FR" sz="2000" b="1" dirty="0" smtClean="0"/>
          </a:p>
          <a:p>
            <a:endParaRPr lang="fr-FR" sz="2000" b="1" dirty="0" smtClean="0"/>
          </a:p>
          <a:p>
            <a:endParaRPr lang="fr-FR" sz="2000" dirty="0"/>
          </a:p>
        </p:txBody>
      </p:sp>
      <p:cxnSp>
        <p:nvCxnSpPr>
          <p:cNvPr id="14" name="Connecteur droit avec flèche 13"/>
          <p:cNvCxnSpPr/>
          <p:nvPr/>
        </p:nvCxnSpPr>
        <p:spPr>
          <a:xfrm rot="5400000" flipH="1" flipV="1">
            <a:off x="3178959" y="6965157"/>
            <a:ext cx="1000132" cy="78581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3" name="Connecteur droit avec flèche 12"/>
          <p:cNvCxnSpPr/>
          <p:nvPr/>
        </p:nvCxnSpPr>
        <p:spPr>
          <a:xfrm rot="5400000" flipH="1" flipV="1">
            <a:off x="2357422" y="6929438"/>
            <a:ext cx="1071570" cy="92869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2" name="Connecteur droit avec flèche 11"/>
          <p:cNvCxnSpPr/>
          <p:nvPr/>
        </p:nvCxnSpPr>
        <p:spPr>
          <a:xfrm rot="5400000" flipH="1" flipV="1">
            <a:off x="1785918" y="6929438"/>
            <a:ext cx="1071570" cy="92869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9" name="Connecteur droit avec flèche 8"/>
          <p:cNvCxnSpPr/>
          <p:nvPr/>
        </p:nvCxnSpPr>
        <p:spPr>
          <a:xfrm rot="5400000" flipH="1" flipV="1">
            <a:off x="1246143" y="6897709"/>
            <a:ext cx="1000132" cy="92071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pic>
        <p:nvPicPr>
          <p:cNvPr id="18" name="Image 17" descr="Sans titreghj.bmp"/>
          <p:cNvPicPr>
            <a:picLocks noChangeAspect="1"/>
          </p:cNvPicPr>
          <p:nvPr/>
        </p:nvPicPr>
        <p:blipFill>
          <a:blip r:embed="rId4"/>
          <a:stretch>
            <a:fillRect/>
          </a:stretch>
        </p:blipFill>
        <p:spPr>
          <a:xfrm>
            <a:off x="3428992" y="3500438"/>
            <a:ext cx="3581400" cy="10763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iterate type="lt">
                                    <p:tmPct val="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770" decel="100000"/>
                                        <p:tgtEl>
                                          <p:spTgt spid="23"/>
                                        </p:tgtEl>
                                      </p:cBhvr>
                                    </p:animEffect>
                                    <p:animScale>
                                      <p:cBhvr>
                                        <p:cTn id="24" dur="770" decel="100000"/>
                                        <p:tgtEl>
                                          <p:spTgt spid="23"/>
                                        </p:tgtEl>
                                      </p:cBhvr>
                                      <p:from x="10000" y="10000"/>
                                      <p:to x="200000" y="450000"/>
                                    </p:animScale>
                                    <p:animScale>
                                      <p:cBhvr>
                                        <p:cTn id="25" dur="1230" accel="100000" fill="hold">
                                          <p:stCondLst>
                                            <p:cond delay="770"/>
                                          </p:stCondLst>
                                        </p:cTn>
                                        <p:tgtEl>
                                          <p:spTgt spid="23"/>
                                        </p:tgtEl>
                                      </p:cBhvr>
                                      <p:from x="200000" y="450000"/>
                                      <p:to x="100000" y="100000"/>
                                    </p:animScale>
                                    <p:set>
                                      <p:cBhvr>
                                        <p:cTn id="26" dur="770" fill="hold"/>
                                        <p:tgtEl>
                                          <p:spTgt spid="23"/>
                                        </p:tgtEl>
                                        <p:attrNameLst>
                                          <p:attrName>ppt_x</p:attrName>
                                        </p:attrNameLst>
                                      </p:cBhvr>
                                      <p:to>
                                        <p:strVal val="(0.5)"/>
                                      </p:to>
                                    </p:set>
                                    <p:anim from="(0.5)" to="(#ppt_x)" calcmode="lin" valueType="num">
                                      <p:cBhvr>
                                        <p:cTn id="27" dur="1230" accel="100000" fill="hold">
                                          <p:stCondLst>
                                            <p:cond delay="770"/>
                                          </p:stCondLst>
                                        </p:cTn>
                                        <p:tgtEl>
                                          <p:spTgt spid="23"/>
                                        </p:tgtEl>
                                        <p:attrNameLst>
                                          <p:attrName>ppt_x</p:attrName>
                                        </p:attrNameLst>
                                      </p:cBhvr>
                                    </p:anim>
                                    <p:set>
                                      <p:cBhvr>
                                        <p:cTn id="28" dur="770" fill="hold"/>
                                        <p:tgtEl>
                                          <p:spTgt spid="23"/>
                                        </p:tgtEl>
                                        <p:attrNameLst>
                                          <p:attrName>ppt_y</p:attrName>
                                        </p:attrNameLst>
                                      </p:cBhvr>
                                      <p:to>
                                        <p:strVal val="(#ppt_y+0.4)"/>
                                      </p:to>
                                    </p:set>
                                    <p:anim from="(#ppt_y+0.4)" to="(#ppt_y)" calcmode="lin" valueType="num">
                                      <p:cBhvr>
                                        <p:cTn id="29" dur="1230" accel="100000" fill="hold">
                                          <p:stCondLst>
                                            <p:cond delay="770"/>
                                          </p:stCondLst>
                                        </p:cTn>
                                        <p:tgtEl>
                                          <p:spTgt spid="23"/>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56" presetClass="path" presetSubtype="0" repeatCount="indefinite" accel="50000" decel="50000" fill="hold" nodeType="clickEffect">
                                  <p:stCondLst>
                                    <p:cond delay="0"/>
                                  </p:stCondLst>
                                  <p:childTnLst>
                                    <p:animMotion origin="layout" path="M -2.22222E-6 3.33333E-6 L 0.25382 -0.37338 " pathEditMode="relative" rAng="0" ptsTypes="AA">
                                      <p:cBhvr>
                                        <p:cTn id="33" dur="1000" fill="hold"/>
                                        <p:tgtEl>
                                          <p:spTgt spid="9"/>
                                        </p:tgtEl>
                                        <p:attrNameLst>
                                          <p:attrName>ppt_x</p:attrName>
                                          <p:attrName>ppt_y</p:attrName>
                                        </p:attrNameLst>
                                      </p:cBhvr>
                                      <p:rCtr x="127" y="-187"/>
                                    </p:animMotion>
                                  </p:childTnLst>
                                </p:cTn>
                              </p:par>
                              <p:par>
                                <p:cTn id="34" presetID="56" presetClass="path" presetSubtype="0" repeatCount="indefinite" accel="50000" decel="50000" fill="hold" nodeType="withEffect">
                                  <p:stCondLst>
                                    <p:cond delay="0"/>
                                  </p:stCondLst>
                                  <p:childTnLst>
                                    <p:animMotion origin="layout" path="M 5.55556E-7 7.40741E-7 L 0.24618 -0.37847 " pathEditMode="relative" rAng="0" ptsTypes="AA">
                                      <p:cBhvr>
                                        <p:cTn id="35" dur="1000" fill="hold"/>
                                        <p:tgtEl>
                                          <p:spTgt spid="12"/>
                                        </p:tgtEl>
                                        <p:attrNameLst>
                                          <p:attrName>ppt_x</p:attrName>
                                          <p:attrName>ppt_y</p:attrName>
                                        </p:attrNameLst>
                                      </p:cBhvr>
                                      <p:rCtr x="123" y="-189"/>
                                    </p:animMotion>
                                  </p:childTnLst>
                                </p:cTn>
                              </p:par>
                              <p:par>
                                <p:cTn id="36" presetID="56" presetClass="path" presetSubtype="0" repeatCount="indefinite" accel="50000" decel="50000" fill="hold" nodeType="withEffect">
                                  <p:stCondLst>
                                    <p:cond delay="0"/>
                                  </p:stCondLst>
                                  <p:childTnLst>
                                    <p:animMotion origin="layout" path="M 5.55556E-7 7.40741E-7 L 0.23889 -0.36806 " pathEditMode="relative" rAng="0" ptsTypes="AA">
                                      <p:cBhvr>
                                        <p:cTn id="37" dur="1000" fill="hold"/>
                                        <p:tgtEl>
                                          <p:spTgt spid="13"/>
                                        </p:tgtEl>
                                        <p:attrNameLst>
                                          <p:attrName>ppt_x</p:attrName>
                                          <p:attrName>ppt_y</p:attrName>
                                        </p:attrNameLst>
                                      </p:cBhvr>
                                      <p:rCtr x="119" y="-184"/>
                                    </p:animMotion>
                                  </p:childTnLst>
                                </p:cTn>
                              </p:par>
                              <p:par>
                                <p:cTn id="38" presetID="56" presetClass="path" presetSubtype="0" repeatCount="indefinite" accel="50000" decel="50000" fill="hold" nodeType="withEffect">
                                  <p:stCondLst>
                                    <p:cond delay="0"/>
                                  </p:stCondLst>
                                  <p:childTnLst>
                                    <p:animMotion origin="layout" path="M 3.05556E-6 3.33333E-6 L 0.2158 -0.36297 " pathEditMode="fixed" rAng="0" ptsTypes="AA">
                                      <p:cBhvr>
                                        <p:cTn id="39" dur="1000" fill="hold"/>
                                        <p:tgtEl>
                                          <p:spTgt spid="14"/>
                                        </p:tgtEl>
                                        <p:attrNameLst>
                                          <p:attrName>ppt_x</p:attrName>
                                          <p:attrName>ppt_y</p:attrName>
                                        </p:attrNameLst>
                                      </p:cBhvr>
                                      <p:rCtr x="108" y="-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21</a:t>
            </a:r>
            <a:endParaRPr lang="fr-BE" sz="2400" dirty="0"/>
          </a:p>
        </p:txBody>
      </p:sp>
      <p:pic>
        <p:nvPicPr>
          <p:cNvPr id="8" name="Image 7" descr="Ray (13-03-2017).jpg"/>
          <p:cNvPicPr>
            <a:picLocks noChangeAspect="1"/>
          </p:cNvPicPr>
          <p:nvPr/>
        </p:nvPicPr>
        <p:blipFill>
          <a:blip r:embed="rId2" cstate="print"/>
          <a:stretch>
            <a:fillRect/>
          </a:stretch>
        </p:blipFill>
        <p:spPr>
          <a:xfrm>
            <a:off x="785786" y="428604"/>
            <a:ext cx="7572428" cy="3571900"/>
          </a:xfrm>
          <a:prstGeom prst="rect">
            <a:avLst/>
          </a:prstGeom>
        </p:spPr>
      </p:pic>
      <p:sp>
        <p:nvSpPr>
          <p:cNvPr id="9" name="Rectangle 8"/>
          <p:cNvSpPr/>
          <p:nvPr/>
        </p:nvSpPr>
        <p:spPr>
          <a:xfrm>
            <a:off x="6357950" y="785794"/>
            <a:ext cx="178595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13-03-2017</a:t>
            </a:r>
            <a:endParaRPr lang="fr-FR" sz="2800" b="1" dirty="0"/>
          </a:p>
        </p:txBody>
      </p:sp>
      <p:pic>
        <p:nvPicPr>
          <p:cNvPr id="10" name="Image 9" descr="Ray (14-03-2017).jpg"/>
          <p:cNvPicPr>
            <a:picLocks noChangeAspect="1"/>
          </p:cNvPicPr>
          <p:nvPr/>
        </p:nvPicPr>
        <p:blipFill>
          <a:blip r:embed="rId3"/>
          <a:stretch>
            <a:fillRect/>
          </a:stretch>
        </p:blipFill>
        <p:spPr>
          <a:xfrm>
            <a:off x="1357290" y="642918"/>
            <a:ext cx="6643734" cy="3214710"/>
          </a:xfrm>
          <a:prstGeom prst="rect">
            <a:avLst/>
          </a:prstGeom>
        </p:spPr>
      </p:pic>
      <p:sp>
        <p:nvSpPr>
          <p:cNvPr id="11" name="Rectangle 10"/>
          <p:cNvSpPr/>
          <p:nvPr/>
        </p:nvSpPr>
        <p:spPr>
          <a:xfrm>
            <a:off x="6286512" y="785794"/>
            <a:ext cx="185738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14-03-2017</a:t>
            </a:r>
            <a:endParaRPr lang="fr-FR" sz="2800" b="1" dirty="0"/>
          </a:p>
        </p:txBody>
      </p:sp>
      <p:pic>
        <p:nvPicPr>
          <p:cNvPr id="12" name="Image 11" descr="Ray (15-03-2017).jpg"/>
          <p:cNvPicPr>
            <a:picLocks noChangeAspect="1"/>
          </p:cNvPicPr>
          <p:nvPr/>
        </p:nvPicPr>
        <p:blipFill>
          <a:blip r:embed="rId4" cstate="print"/>
          <a:stretch>
            <a:fillRect/>
          </a:stretch>
        </p:blipFill>
        <p:spPr>
          <a:xfrm>
            <a:off x="785786" y="428604"/>
            <a:ext cx="7572428" cy="3571900"/>
          </a:xfrm>
          <a:prstGeom prst="rect">
            <a:avLst/>
          </a:prstGeom>
        </p:spPr>
      </p:pic>
      <p:sp>
        <p:nvSpPr>
          <p:cNvPr id="13" name="Rectangle 12"/>
          <p:cNvSpPr/>
          <p:nvPr/>
        </p:nvSpPr>
        <p:spPr>
          <a:xfrm>
            <a:off x="6357950" y="785794"/>
            <a:ext cx="178595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15-03-2017</a:t>
            </a:r>
            <a:endParaRPr lang="fr-FR" sz="2800" b="1" dirty="0"/>
          </a:p>
        </p:txBody>
      </p:sp>
      <p:sp>
        <p:nvSpPr>
          <p:cNvPr id="14" name="Rectangle 13"/>
          <p:cNvSpPr/>
          <p:nvPr/>
        </p:nvSpPr>
        <p:spPr>
          <a:xfrm>
            <a:off x="1000100" y="4071942"/>
            <a:ext cx="7143800" cy="369332"/>
          </a:xfrm>
          <a:prstGeom prst="rect">
            <a:avLst/>
          </a:prstGeom>
        </p:spPr>
        <p:txBody>
          <a:bodyPr wrap="square">
            <a:spAutoFit/>
          </a:bodyPr>
          <a:lstStyle/>
          <a:p>
            <a:r>
              <a:rPr lang="fr-FR" b="1" dirty="0" smtClean="0"/>
              <a:t>la variation du rayonnement solaire global incident pour les trois jours</a:t>
            </a:r>
            <a:endParaRPr lang="fr-FR" b="1" dirty="0"/>
          </a:p>
        </p:txBody>
      </p:sp>
      <p:sp>
        <p:nvSpPr>
          <p:cNvPr id="15" name="Rectangle 14"/>
          <p:cNvSpPr/>
          <p:nvPr/>
        </p:nvSpPr>
        <p:spPr>
          <a:xfrm>
            <a:off x="857224" y="4572008"/>
            <a:ext cx="7358082" cy="923330"/>
          </a:xfrm>
          <a:prstGeom prst="rect">
            <a:avLst/>
          </a:prstGeom>
        </p:spPr>
        <p:txBody>
          <a:bodyPr wrap="square">
            <a:spAutoFit/>
          </a:bodyPr>
          <a:lstStyle/>
          <a:p>
            <a:pPr algn="ctr"/>
            <a:r>
              <a:rPr lang="fr-FR" b="1" dirty="0" smtClean="0">
                <a:solidFill>
                  <a:srgbClr val="FF0000"/>
                </a:solidFill>
              </a:rPr>
              <a:t>On remarque que les résultats obtenus de l’éclairement par le </a:t>
            </a:r>
            <a:r>
              <a:rPr lang="fr-FR" b="1" dirty="0" err="1" smtClean="0">
                <a:solidFill>
                  <a:srgbClr val="FF0000"/>
                </a:solidFill>
              </a:rPr>
              <a:t>pyranomètre</a:t>
            </a:r>
            <a:r>
              <a:rPr lang="fr-FR" b="1" dirty="0" smtClean="0">
                <a:solidFill>
                  <a:srgbClr val="FF0000"/>
                </a:solidFill>
              </a:rPr>
              <a:t> ont montré des valeurs minimales au début et en fin de journée et des valeurs maximales entre 12h00 et 14h00. </a:t>
            </a:r>
            <a:endParaRPr lang="fr-FR"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trips(down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T (13-03-2017).jpg"/>
          <p:cNvPicPr>
            <a:picLocks noChangeAspect="1"/>
          </p:cNvPicPr>
          <p:nvPr/>
        </p:nvPicPr>
        <p:blipFill>
          <a:blip r:embed="rId2" cstate="print"/>
          <a:stretch>
            <a:fillRect/>
          </a:stretch>
        </p:blipFill>
        <p:spPr>
          <a:xfrm>
            <a:off x="714348" y="428604"/>
            <a:ext cx="7358114" cy="4500594"/>
          </a:xfrm>
          <a:prstGeom prst="rect">
            <a:avLst/>
          </a:prstGeom>
        </p:spPr>
      </p:pic>
      <p:sp>
        <p:nvSpPr>
          <p:cNvPr id="9" name="Rectangle 8"/>
          <p:cNvSpPr/>
          <p:nvPr/>
        </p:nvSpPr>
        <p:spPr>
          <a:xfrm>
            <a:off x="3714744" y="500042"/>
            <a:ext cx="185738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13-03-2017</a:t>
            </a:r>
            <a:endParaRPr lang="fr-FR" sz="2800" b="1" dirty="0"/>
          </a:p>
        </p:txBody>
      </p:sp>
      <p:pic>
        <p:nvPicPr>
          <p:cNvPr id="13" name="Image 12" descr="T (14-03-2017).jpg"/>
          <p:cNvPicPr>
            <a:picLocks noChangeAspect="1"/>
          </p:cNvPicPr>
          <p:nvPr/>
        </p:nvPicPr>
        <p:blipFill>
          <a:blip r:embed="rId3" cstate="print"/>
          <a:stretch>
            <a:fillRect/>
          </a:stretch>
        </p:blipFill>
        <p:spPr>
          <a:xfrm>
            <a:off x="1214414" y="571480"/>
            <a:ext cx="6429420" cy="4286280"/>
          </a:xfrm>
          <a:prstGeom prst="rect">
            <a:avLst/>
          </a:prstGeom>
        </p:spPr>
      </p:pic>
      <p:sp>
        <p:nvSpPr>
          <p:cNvPr id="14" name="Rectangle 13"/>
          <p:cNvSpPr/>
          <p:nvPr/>
        </p:nvSpPr>
        <p:spPr>
          <a:xfrm>
            <a:off x="3714744" y="500042"/>
            <a:ext cx="178595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14-03-2017</a:t>
            </a:r>
            <a:endParaRPr lang="fr-FR" sz="2800" b="1" dirty="0"/>
          </a:p>
        </p:txBody>
      </p:sp>
      <p:pic>
        <p:nvPicPr>
          <p:cNvPr id="15" name="Image 14" descr="T (15-03-2017).jpg"/>
          <p:cNvPicPr>
            <a:picLocks noChangeAspect="1"/>
          </p:cNvPicPr>
          <p:nvPr/>
        </p:nvPicPr>
        <p:blipFill>
          <a:blip r:embed="rId4" cstate="print"/>
          <a:stretch>
            <a:fillRect/>
          </a:stretch>
        </p:blipFill>
        <p:spPr>
          <a:xfrm>
            <a:off x="1142976" y="571480"/>
            <a:ext cx="6500857" cy="4286280"/>
          </a:xfrm>
          <a:prstGeom prst="rect">
            <a:avLst/>
          </a:prstGeom>
        </p:spPr>
      </p:pic>
      <p:sp>
        <p:nvSpPr>
          <p:cNvPr id="16" name="Rectangle 15"/>
          <p:cNvSpPr/>
          <p:nvPr/>
        </p:nvSpPr>
        <p:spPr>
          <a:xfrm>
            <a:off x="3714744" y="500042"/>
            <a:ext cx="185738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15-03-2017</a:t>
            </a:r>
            <a:endParaRPr lang="fr-FR" sz="2800" b="1" dirty="0"/>
          </a:p>
        </p:txBody>
      </p:sp>
      <p:pic>
        <p:nvPicPr>
          <p:cNvPr id="17" name="Image 16" descr="Ts (3 vitesse).jpg"/>
          <p:cNvPicPr>
            <a:picLocks noChangeAspect="1"/>
          </p:cNvPicPr>
          <p:nvPr/>
        </p:nvPicPr>
        <p:blipFill>
          <a:blip r:embed="rId5" cstate="print"/>
          <a:stretch>
            <a:fillRect/>
          </a:stretch>
        </p:blipFill>
        <p:spPr>
          <a:xfrm>
            <a:off x="714348" y="428604"/>
            <a:ext cx="7358146" cy="4429156"/>
          </a:xfrm>
          <a:prstGeom prst="rect">
            <a:avLst/>
          </a:prstGeom>
        </p:spPr>
      </p:pic>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22</a:t>
            </a:r>
            <a:endParaRPr lang="fr-BE" sz="2400" dirty="0"/>
          </a:p>
        </p:txBody>
      </p:sp>
      <p:sp>
        <p:nvSpPr>
          <p:cNvPr id="18" name="Rectangle 17"/>
          <p:cNvSpPr/>
          <p:nvPr/>
        </p:nvSpPr>
        <p:spPr>
          <a:xfrm>
            <a:off x="3929058" y="500042"/>
            <a:ext cx="135732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13-03-2017</a:t>
            </a:r>
          </a:p>
          <a:p>
            <a:pPr algn="ctr"/>
            <a:r>
              <a:rPr lang="fr-FR" sz="2000" b="1" dirty="0" smtClean="0"/>
              <a:t>15-03-2017</a:t>
            </a:r>
          </a:p>
          <a:p>
            <a:pPr algn="ctr"/>
            <a:r>
              <a:rPr lang="fr-FR" sz="2000" b="1" dirty="0" smtClean="0"/>
              <a:t>14-03-2017</a:t>
            </a:r>
            <a:endParaRPr lang="fr-FR" sz="2000" b="1" dirty="0"/>
          </a:p>
        </p:txBody>
      </p:sp>
      <p:cxnSp>
        <p:nvCxnSpPr>
          <p:cNvPr id="20" name="Connecteur droit 19"/>
          <p:cNvCxnSpPr/>
          <p:nvPr/>
        </p:nvCxnSpPr>
        <p:spPr>
          <a:xfrm rot="10800000">
            <a:off x="2000232" y="1571612"/>
            <a:ext cx="2357454"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10800000">
            <a:off x="2000232" y="1643050"/>
            <a:ext cx="250033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10800000">
            <a:off x="2000232" y="2143116"/>
            <a:ext cx="26432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785918" y="4643446"/>
            <a:ext cx="5342809" cy="400110"/>
          </a:xfrm>
          <a:prstGeom prst="rect">
            <a:avLst/>
          </a:prstGeom>
        </p:spPr>
        <p:txBody>
          <a:bodyPr wrap="none">
            <a:spAutoFit/>
          </a:bodyPr>
          <a:lstStyle/>
          <a:p>
            <a:r>
              <a:rPr lang="fr-FR" sz="2000" b="1" dirty="0" smtClean="0"/>
              <a:t>Evolution des températures  pour les trois jours</a:t>
            </a:r>
            <a:endParaRPr lang="fr-FR" sz="2000" b="1" dirty="0"/>
          </a:p>
        </p:txBody>
      </p:sp>
      <p:sp>
        <p:nvSpPr>
          <p:cNvPr id="21" name="Rectangle 20"/>
          <p:cNvSpPr/>
          <p:nvPr/>
        </p:nvSpPr>
        <p:spPr>
          <a:xfrm>
            <a:off x="1428728" y="5500702"/>
            <a:ext cx="6429420" cy="707886"/>
          </a:xfrm>
          <a:prstGeom prst="rect">
            <a:avLst/>
          </a:prstGeom>
        </p:spPr>
        <p:txBody>
          <a:bodyPr wrap="square">
            <a:spAutoFit/>
          </a:bodyPr>
          <a:lstStyle/>
          <a:p>
            <a:pPr algn="ctr"/>
            <a:r>
              <a:rPr lang="fr-FR" sz="2000" b="1" dirty="0" smtClean="0"/>
              <a:t>Cette figure  représente l’évolution des trois températures de sortie pour les trois vitesses du ventilateur</a:t>
            </a:r>
            <a:endParaRPr lang="fr-FR" sz="2000" b="1" dirty="0"/>
          </a:p>
        </p:txBody>
      </p:sp>
      <p:sp>
        <p:nvSpPr>
          <p:cNvPr id="6145" name="Rectangle 1"/>
          <p:cNvSpPr>
            <a:spLocks noChangeArrowheads="1"/>
          </p:cNvSpPr>
          <p:nvPr/>
        </p:nvSpPr>
        <p:spPr bwMode="auto">
          <a:xfrm>
            <a:off x="0" y="5143512"/>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ea typeface="TimesNewRomanPSMT"/>
                <a:cs typeface="Times New Roman" pitchFamily="18" charset="0"/>
              </a:rPr>
              <a:t>Il est remarqué sur l’ensemble des courbes des petites variations sinusoïdales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ea typeface="TimesNewRomanPSMT"/>
                <a:cs typeface="Times New Roman" pitchFamily="18" charset="0"/>
              </a:rPr>
              <a:t>ceci est du à la perturbation du climat du jour.</a:t>
            </a:r>
            <a:endParaRPr kumimoji="0" lang="fr-FR" sz="2000" b="1"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145"/>
                                        </p:tgtEl>
                                        <p:attrNameLst>
                                          <p:attrName>style.visibility</p:attrName>
                                        </p:attrNameLst>
                                      </p:cBhvr>
                                      <p:to>
                                        <p:strVal val="visible"/>
                                      </p:to>
                                    </p:set>
                                    <p:animEffect transition="in" filter="strips(downLeft)">
                                      <p:cBhvr>
                                        <p:cTn id="23" dur="500"/>
                                        <p:tgtEl>
                                          <p:spTgt spid="61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strips(down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xit" presetSubtype="10" fill="hold" grpId="1" nodeType="clickEffect">
                                  <p:stCondLst>
                                    <p:cond delay="0"/>
                                  </p:stCondLst>
                                  <p:childTnLst>
                                    <p:animEffect transition="out" filter="checkerboard(across)">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5" presetClass="exit" presetSubtype="10" fill="hold" grpId="1" nodeType="withEffect">
                                  <p:stCondLst>
                                    <p:cond delay="0"/>
                                  </p:stCondLst>
                                  <p:childTnLst>
                                    <p:animEffect transition="out" filter="checkerboard(across)">
                                      <p:cBhvr>
                                        <p:cTn id="50" dur="500"/>
                                        <p:tgtEl>
                                          <p:spTgt spid="6145"/>
                                        </p:tgtEl>
                                      </p:cBhvr>
                                    </p:animEffect>
                                    <p:set>
                                      <p:cBhvr>
                                        <p:cTn id="51" dur="1" fill="hold">
                                          <p:stCondLst>
                                            <p:cond delay="499"/>
                                          </p:stCondLst>
                                        </p:cTn>
                                        <p:tgtEl>
                                          <p:spTgt spid="614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2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strips(downLeft)">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strips(downLeft)">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strips(downLeft)">
                                      <p:cBhvr>
                                        <p:cTn id="71" dur="500"/>
                                        <p:tgtEl>
                                          <p:spTgt spid="20"/>
                                        </p:tgtEl>
                                      </p:cBhvr>
                                    </p:animEffect>
                                  </p:childTnLst>
                                </p:cTn>
                              </p:par>
                              <p:par>
                                <p:cTn id="72" presetID="18" presetClass="entr" presetSubtype="12"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strips(downLeft)">
                                      <p:cBhvr>
                                        <p:cTn id="74" dur="500"/>
                                        <p:tgtEl>
                                          <p:spTgt spid="22"/>
                                        </p:tgtEl>
                                      </p:cBhvr>
                                    </p:animEffect>
                                  </p:childTnLst>
                                </p:cTn>
                              </p:par>
                              <p:par>
                                <p:cTn id="75" presetID="18" presetClass="entr" presetSubtype="12"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strips(downLeft)">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P spid="18" grpId="0" animBg="1"/>
      <p:bldP spid="19" grpId="0"/>
      <p:bldP spid="19" grpId="1"/>
      <p:bldP spid="21" grpId="0"/>
      <p:bldP spid="6145" grpId="0"/>
      <p:bldP spid="614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23</a:t>
            </a:r>
            <a:endParaRPr lang="fr-BE" sz="2400" dirty="0"/>
          </a:p>
        </p:txBody>
      </p:sp>
      <p:pic>
        <p:nvPicPr>
          <p:cNvPr id="8" name="Image 7" descr="f.jpg"/>
          <p:cNvPicPr>
            <a:picLocks noChangeAspect="1"/>
          </p:cNvPicPr>
          <p:nvPr/>
        </p:nvPicPr>
        <p:blipFill>
          <a:blip r:embed="rId2"/>
          <a:stretch>
            <a:fillRect/>
          </a:stretch>
        </p:blipFill>
        <p:spPr>
          <a:xfrm>
            <a:off x="3357554" y="285728"/>
            <a:ext cx="5303852" cy="5072098"/>
          </a:xfrm>
          <a:prstGeom prst="rect">
            <a:avLst/>
          </a:prstGeom>
        </p:spPr>
      </p:pic>
      <p:sp>
        <p:nvSpPr>
          <p:cNvPr id="26" name="Rectangle 25"/>
          <p:cNvSpPr/>
          <p:nvPr/>
        </p:nvSpPr>
        <p:spPr>
          <a:xfrm>
            <a:off x="1643042" y="1357298"/>
            <a:ext cx="3339760" cy="2246769"/>
          </a:xfrm>
          <a:prstGeom prst="rect">
            <a:avLst/>
          </a:prstGeom>
        </p:spPr>
        <p:txBody>
          <a:bodyPr wrap="none">
            <a:spAutoFit/>
          </a:bodyPr>
          <a:lstStyle/>
          <a:p>
            <a:r>
              <a:rPr lang="fr-FR" sz="2000" b="1" dirty="0" smtClean="0"/>
              <a:t>Configuration N-3</a:t>
            </a:r>
          </a:p>
          <a:p>
            <a:r>
              <a:rPr lang="fr-FR" sz="2000" b="1" dirty="0" smtClean="0"/>
              <a:t>les deux veines sont ouvertes</a:t>
            </a:r>
          </a:p>
          <a:p>
            <a:r>
              <a:rPr lang="fr-FR" sz="2000" b="1" dirty="0" smtClean="0"/>
              <a:t>(16-03-2017 ____ 18-03-2017)</a:t>
            </a:r>
          </a:p>
          <a:p>
            <a:endParaRPr lang="fr-FR" sz="2000" b="1" dirty="0" smtClean="0"/>
          </a:p>
          <a:p>
            <a:endParaRPr lang="fr-FR" sz="2000" b="1" dirty="0" smtClean="0"/>
          </a:p>
          <a:p>
            <a:endParaRPr lang="fr-FR" sz="2000" b="1" dirty="0" smtClean="0"/>
          </a:p>
          <a:p>
            <a:endParaRPr lang="fr-FR" sz="2000" dirty="0"/>
          </a:p>
        </p:txBody>
      </p:sp>
      <p:cxnSp>
        <p:nvCxnSpPr>
          <p:cNvPr id="11" name="Connecteur droit avec flèche 10"/>
          <p:cNvCxnSpPr/>
          <p:nvPr/>
        </p:nvCxnSpPr>
        <p:spPr>
          <a:xfrm rot="5400000" flipH="1" flipV="1">
            <a:off x="1398543" y="7050109"/>
            <a:ext cx="1000132" cy="920714"/>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15" name="Connecteur droit avec flèche 14"/>
          <p:cNvCxnSpPr/>
          <p:nvPr/>
        </p:nvCxnSpPr>
        <p:spPr>
          <a:xfrm rot="5400000" flipH="1" flipV="1">
            <a:off x="1938318" y="7081838"/>
            <a:ext cx="1071570" cy="928694"/>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p:nvPr/>
        </p:nvCxnSpPr>
        <p:spPr>
          <a:xfrm rot="5400000" flipH="1" flipV="1">
            <a:off x="2509822" y="7081838"/>
            <a:ext cx="1071570" cy="928694"/>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p:nvPr/>
        </p:nvCxnSpPr>
        <p:spPr>
          <a:xfrm rot="5400000" flipH="1" flipV="1">
            <a:off x="3331359" y="7117557"/>
            <a:ext cx="1000132" cy="785818"/>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pic>
        <p:nvPicPr>
          <p:cNvPr id="20" name="Image 19" descr="Sans titreghjgt.bmp"/>
          <p:cNvPicPr>
            <a:picLocks noChangeAspect="1"/>
          </p:cNvPicPr>
          <p:nvPr/>
        </p:nvPicPr>
        <p:blipFill>
          <a:blip r:embed="rId3"/>
          <a:stretch>
            <a:fillRect/>
          </a:stretch>
        </p:blipFill>
        <p:spPr>
          <a:xfrm>
            <a:off x="3428992" y="4572008"/>
            <a:ext cx="3810000" cy="238125"/>
          </a:xfrm>
          <a:prstGeom prst="rect">
            <a:avLst/>
          </a:prstGeom>
        </p:spPr>
      </p:pic>
      <p:cxnSp>
        <p:nvCxnSpPr>
          <p:cNvPr id="9" name="Connecteur droit avec flèche 8"/>
          <p:cNvCxnSpPr/>
          <p:nvPr/>
        </p:nvCxnSpPr>
        <p:spPr>
          <a:xfrm rot="5400000" flipH="1" flipV="1">
            <a:off x="1246143" y="6897709"/>
            <a:ext cx="1000132" cy="92071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2" name="Connecteur droit avec flèche 11"/>
          <p:cNvCxnSpPr/>
          <p:nvPr/>
        </p:nvCxnSpPr>
        <p:spPr>
          <a:xfrm rot="5400000" flipH="1" flipV="1">
            <a:off x="1785918" y="6929438"/>
            <a:ext cx="1071570" cy="92869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3" name="Connecteur droit avec flèche 12"/>
          <p:cNvCxnSpPr/>
          <p:nvPr/>
        </p:nvCxnSpPr>
        <p:spPr>
          <a:xfrm rot="5400000" flipH="1" flipV="1">
            <a:off x="2357422" y="6929438"/>
            <a:ext cx="1071570" cy="92869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4" name="Connecteur droit avec flèche 13"/>
          <p:cNvCxnSpPr/>
          <p:nvPr/>
        </p:nvCxnSpPr>
        <p:spPr>
          <a:xfrm rot="5400000" flipH="1" flipV="1">
            <a:off x="3178959" y="6965157"/>
            <a:ext cx="1000132" cy="78581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pic>
        <p:nvPicPr>
          <p:cNvPr id="17" name="Image 16" descr="Sans titrefff.bmp"/>
          <p:cNvPicPr>
            <a:picLocks noChangeAspect="1"/>
          </p:cNvPicPr>
          <p:nvPr/>
        </p:nvPicPr>
        <p:blipFill>
          <a:blip r:embed="rId4"/>
          <a:stretch>
            <a:fillRect/>
          </a:stretch>
        </p:blipFill>
        <p:spPr>
          <a:xfrm>
            <a:off x="3428992" y="4071942"/>
            <a:ext cx="3429024" cy="50006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iterate type="lt">
                                    <p:tmPct val="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6" presetClass="path" presetSubtype="0" repeatCount="indefinite" accel="50000" decel="50000" fill="hold" nodeType="clickEffect">
                                  <p:stCondLst>
                                    <p:cond delay="0"/>
                                  </p:stCondLst>
                                  <p:childTnLst>
                                    <p:animMotion origin="layout" path="M -2.22222E-6 3.33333E-6 L 0.25382 -0.37338 " pathEditMode="relative" rAng="0" ptsTypes="AA">
                                      <p:cBhvr>
                                        <p:cTn id="22" dur="1000" fill="hold"/>
                                        <p:tgtEl>
                                          <p:spTgt spid="9"/>
                                        </p:tgtEl>
                                        <p:attrNameLst>
                                          <p:attrName>ppt_x</p:attrName>
                                          <p:attrName>ppt_y</p:attrName>
                                        </p:attrNameLst>
                                      </p:cBhvr>
                                      <p:rCtr x="127" y="-187"/>
                                    </p:animMotion>
                                  </p:childTnLst>
                                </p:cTn>
                              </p:par>
                              <p:par>
                                <p:cTn id="23" presetID="56" presetClass="path" presetSubtype="0" repeatCount="indefinite" accel="50000" decel="50000" fill="hold" nodeType="withEffect">
                                  <p:stCondLst>
                                    <p:cond delay="0"/>
                                  </p:stCondLst>
                                  <p:childTnLst>
                                    <p:animMotion origin="layout" path="M 5.55556E-7 7.40741E-7 L 0.24618 -0.37847 " pathEditMode="relative" rAng="0" ptsTypes="AA">
                                      <p:cBhvr>
                                        <p:cTn id="24" dur="1000" fill="hold"/>
                                        <p:tgtEl>
                                          <p:spTgt spid="12"/>
                                        </p:tgtEl>
                                        <p:attrNameLst>
                                          <p:attrName>ppt_x</p:attrName>
                                          <p:attrName>ppt_y</p:attrName>
                                        </p:attrNameLst>
                                      </p:cBhvr>
                                      <p:rCtr x="123" y="-189"/>
                                    </p:animMotion>
                                  </p:childTnLst>
                                </p:cTn>
                              </p:par>
                              <p:par>
                                <p:cTn id="25" presetID="56" presetClass="path" presetSubtype="0" repeatCount="indefinite" accel="50000" decel="50000" fill="hold" nodeType="withEffect">
                                  <p:stCondLst>
                                    <p:cond delay="0"/>
                                  </p:stCondLst>
                                  <p:childTnLst>
                                    <p:animMotion origin="layout" path="M 5.55556E-7 7.40741E-7 L 0.23889 -0.36806 " pathEditMode="relative" rAng="0" ptsTypes="AA">
                                      <p:cBhvr>
                                        <p:cTn id="26" dur="1000" fill="hold"/>
                                        <p:tgtEl>
                                          <p:spTgt spid="13"/>
                                        </p:tgtEl>
                                        <p:attrNameLst>
                                          <p:attrName>ppt_x</p:attrName>
                                          <p:attrName>ppt_y</p:attrName>
                                        </p:attrNameLst>
                                      </p:cBhvr>
                                      <p:rCtr x="119" y="-184"/>
                                    </p:animMotion>
                                  </p:childTnLst>
                                </p:cTn>
                              </p:par>
                              <p:par>
                                <p:cTn id="27" presetID="56" presetClass="path" presetSubtype="0" repeatCount="indefinite" accel="50000" decel="50000" fill="hold" nodeType="withEffect">
                                  <p:stCondLst>
                                    <p:cond delay="0"/>
                                  </p:stCondLst>
                                  <p:childTnLst>
                                    <p:animMotion origin="layout" path="M 3.05556E-6 3.33333E-6 L 0.2158 -0.36297 " pathEditMode="fixed" rAng="0" ptsTypes="AA">
                                      <p:cBhvr>
                                        <p:cTn id="28" dur="1000" fill="hold"/>
                                        <p:tgtEl>
                                          <p:spTgt spid="14"/>
                                        </p:tgtEl>
                                        <p:attrNameLst>
                                          <p:attrName>ppt_x</p:attrName>
                                          <p:attrName>ppt_y</p:attrName>
                                        </p:attrNameLst>
                                      </p:cBhvr>
                                      <p:rCtr x="108" y="-181"/>
                                    </p:animMotion>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6" presetClass="path" presetSubtype="0" repeatCount="indefinite" accel="50000" decel="50000" fill="hold" nodeType="clickEffect">
                                  <p:stCondLst>
                                    <p:cond delay="0"/>
                                  </p:stCondLst>
                                  <p:childTnLst>
                                    <p:animMotion origin="layout" path="M -5.55556E-7 1.11111E-6 L 0.23611 -0.3537 " pathEditMode="relative" rAng="0" ptsTypes="AA">
                                      <p:cBhvr>
                                        <p:cTn id="35" dur="1000" fill="hold"/>
                                        <p:tgtEl>
                                          <p:spTgt spid="11"/>
                                        </p:tgtEl>
                                        <p:attrNameLst>
                                          <p:attrName>ppt_x</p:attrName>
                                          <p:attrName>ppt_y</p:attrName>
                                        </p:attrNameLst>
                                      </p:cBhvr>
                                      <p:rCtr x="118" y="-177"/>
                                    </p:animMotion>
                                  </p:childTnLst>
                                </p:cTn>
                              </p:par>
                              <p:par>
                                <p:cTn id="36" presetID="56" presetClass="path" presetSubtype="0" repeatCount="indefinite" accel="50000" decel="50000" fill="hold" nodeType="withEffect">
                                  <p:stCondLst>
                                    <p:cond delay="0"/>
                                  </p:stCondLst>
                                  <p:childTnLst>
                                    <p:animMotion origin="layout" path="M 3.88889E-6 -1.48148E-6 L 0.22951 -0.35879 " pathEditMode="relative" rAng="0" ptsTypes="AA">
                                      <p:cBhvr>
                                        <p:cTn id="37" dur="1000" fill="hold"/>
                                        <p:tgtEl>
                                          <p:spTgt spid="15"/>
                                        </p:tgtEl>
                                        <p:attrNameLst>
                                          <p:attrName>ppt_x</p:attrName>
                                          <p:attrName>ppt_y</p:attrName>
                                        </p:attrNameLst>
                                      </p:cBhvr>
                                      <p:rCtr x="115" y="-179"/>
                                    </p:animMotion>
                                  </p:childTnLst>
                                </p:cTn>
                              </p:par>
                              <p:par>
                                <p:cTn id="38" presetID="56" presetClass="path" presetSubtype="0" repeatCount="indefinite" accel="50000" decel="50000" fill="hold" nodeType="withEffect">
                                  <p:stCondLst>
                                    <p:cond delay="0"/>
                                  </p:stCondLst>
                                  <p:childTnLst>
                                    <p:animMotion origin="layout" path="M 3.88889E-6 -1.48148E-6 L 0.23003 -0.35879 " pathEditMode="relative" rAng="0" ptsTypes="AA">
                                      <p:cBhvr>
                                        <p:cTn id="39" dur="1000" fill="hold"/>
                                        <p:tgtEl>
                                          <p:spTgt spid="16"/>
                                        </p:tgtEl>
                                        <p:attrNameLst>
                                          <p:attrName>ppt_x</p:attrName>
                                          <p:attrName>ppt_y</p:attrName>
                                        </p:attrNameLst>
                                      </p:cBhvr>
                                      <p:rCtr x="115" y="-179"/>
                                    </p:animMotion>
                                  </p:childTnLst>
                                </p:cTn>
                              </p:par>
                              <p:par>
                                <p:cTn id="40" presetID="56" presetClass="path" presetSubtype="0" repeatCount="indefinite" accel="50000" decel="50000" fill="hold" nodeType="withEffect">
                                  <p:stCondLst>
                                    <p:cond delay="0"/>
                                  </p:stCondLst>
                                  <p:childTnLst>
                                    <p:animMotion origin="layout" path="M 0.00226 1.11111E-6 L 0.20938 -0.3537 " pathEditMode="fixed" rAng="0" ptsTypes="AA">
                                      <p:cBhvr>
                                        <p:cTn id="41" dur="1000" fill="hold"/>
                                        <p:tgtEl>
                                          <p:spTgt spid="18"/>
                                        </p:tgtEl>
                                        <p:attrNameLst>
                                          <p:attrName>ppt_x</p:attrName>
                                          <p:attrName>ppt_y</p:attrName>
                                        </p:attrNameLst>
                                      </p:cBhvr>
                                      <p:rCtr x="103" y="-1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24</a:t>
            </a:r>
            <a:endParaRPr lang="fr-BE" sz="2400" dirty="0"/>
          </a:p>
        </p:txBody>
      </p:sp>
      <p:pic>
        <p:nvPicPr>
          <p:cNvPr id="8" name="Image 7" descr="Ray (16-03-2017).jpg"/>
          <p:cNvPicPr>
            <a:picLocks noChangeAspect="1"/>
          </p:cNvPicPr>
          <p:nvPr/>
        </p:nvPicPr>
        <p:blipFill>
          <a:blip r:embed="rId2"/>
          <a:stretch>
            <a:fillRect/>
          </a:stretch>
        </p:blipFill>
        <p:spPr>
          <a:xfrm>
            <a:off x="642910" y="214290"/>
            <a:ext cx="3429024" cy="2214578"/>
          </a:xfrm>
          <a:prstGeom prst="rect">
            <a:avLst/>
          </a:prstGeom>
        </p:spPr>
      </p:pic>
      <p:pic>
        <p:nvPicPr>
          <p:cNvPr id="9" name="Image 8" descr="T(16-03-2017).jpg"/>
          <p:cNvPicPr>
            <a:picLocks noChangeAspect="1"/>
          </p:cNvPicPr>
          <p:nvPr/>
        </p:nvPicPr>
        <p:blipFill>
          <a:blip r:embed="rId3"/>
          <a:stretch>
            <a:fillRect/>
          </a:stretch>
        </p:blipFill>
        <p:spPr>
          <a:xfrm>
            <a:off x="4540258" y="142852"/>
            <a:ext cx="3460765" cy="2286016"/>
          </a:xfrm>
          <a:prstGeom prst="rect">
            <a:avLst/>
          </a:prstGeom>
        </p:spPr>
      </p:pic>
      <p:pic>
        <p:nvPicPr>
          <p:cNvPr id="10" name="Image 9" descr="Ray (17-03-2017).jpg"/>
          <p:cNvPicPr>
            <a:picLocks noChangeAspect="1"/>
          </p:cNvPicPr>
          <p:nvPr/>
        </p:nvPicPr>
        <p:blipFill>
          <a:blip r:embed="rId4"/>
          <a:stretch>
            <a:fillRect/>
          </a:stretch>
        </p:blipFill>
        <p:spPr>
          <a:xfrm>
            <a:off x="642910" y="2428868"/>
            <a:ext cx="3429024" cy="2143140"/>
          </a:xfrm>
          <a:prstGeom prst="rect">
            <a:avLst/>
          </a:prstGeom>
        </p:spPr>
      </p:pic>
      <p:pic>
        <p:nvPicPr>
          <p:cNvPr id="11" name="Image 10" descr="T(17-03-2017).jpg"/>
          <p:cNvPicPr>
            <a:picLocks noChangeAspect="1"/>
          </p:cNvPicPr>
          <p:nvPr/>
        </p:nvPicPr>
        <p:blipFill>
          <a:blip r:embed="rId5"/>
          <a:stretch>
            <a:fillRect/>
          </a:stretch>
        </p:blipFill>
        <p:spPr>
          <a:xfrm>
            <a:off x="4572000" y="2500306"/>
            <a:ext cx="3429024" cy="2071702"/>
          </a:xfrm>
          <a:prstGeom prst="rect">
            <a:avLst/>
          </a:prstGeom>
        </p:spPr>
      </p:pic>
      <p:pic>
        <p:nvPicPr>
          <p:cNvPr id="12" name="Image 11" descr="Ray (18-03-2017).jpg"/>
          <p:cNvPicPr>
            <a:picLocks noChangeAspect="1"/>
          </p:cNvPicPr>
          <p:nvPr/>
        </p:nvPicPr>
        <p:blipFill>
          <a:blip r:embed="rId6"/>
          <a:stretch>
            <a:fillRect/>
          </a:stretch>
        </p:blipFill>
        <p:spPr>
          <a:xfrm>
            <a:off x="642910" y="4572008"/>
            <a:ext cx="3429024" cy="2071702"/>
          </a:xfrm>
          <a:prstGeom prst="rect">
            <a:avLst/>
          </a:prstGeom>
        </p:spPr>
      </p:pic>
      <p:pic>
        <p:nvPicPr>
          <p:cNvPr id="13" name="Image 12" descr="T(18-03-2017).jpg"/>
          <p:cNvPicPr>
            <a:picLocks noChangeAspect="1"/>
          </p:cNvPicPr>
          <p:nvPr/>
        </p:nvPicPr>
        <p:blipFill>
          <a:blip r:embed="rId7"/>
          <a:stretch>
            <a:fillRect/>
          </a:stretch>
        </p:blipFill>
        <p:spPr>
          <a:xfrm>
            <a:off x="4643438" y="4572008"/>
            <a:ext cx="3286148" cy="2071702"/>
          </a:xfrm>
          <a:prstGeom prst="rect">
            <a:avLst/>
          </a:prstGeom>
        </p:spPr>
      </p:pic>
      <p:sp>
        <p:nvSpPr>
          <p:cNvPr id="14" name="Rectangle 13"/>
          <p:cNvSpPr/>
          <p:nvPr/>
        </p:nvSpPr>
        <p:spPr>
          <a:xfrm>
            <a:off x="7715272" y="928670"/>
            <a:ext cx="121444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16-03-2017</a:t>
            </a:r>
            <a:endParaRPr lang="fr-FR" b="1" dirty="0"/>
          </a:p>
        </p:txBody>
      </p:sp>
      <p:sp>
        <p:nvSpPr>
          <p:cNvPr id="15" name="Rectangle 14"/>
          <p:cNvSpPr/>
          <p:nvPr/>
        </p:nvSpPr>
        <p:spPr>
          <a:xfrm>
            <a:off x="7715272" y="3286124"/>
            <a:ext cx="121444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17-03-2017</a:t>
            </a:r>
            <a:endParaRPr lang="fr-FR" b="1" dirty="0"/>
          </a:p>
        </p:txBody>
      </p:sp>
      <p:sp>
        <p:nvSpPr>
          <p:cNvPr id="16" name="Rectangle 15"/>
          <p:cNvSpPr/>
          <p:nvPr/>
        </p:nvSpPr>
        <p:spPr>
          <a:xfrm>
            <a:off x="7715272" y="5357826"/>
            <a:ext cx="121444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18-03-2017</a:t>
            </a:r>
            <a:endParaRPr lang="fr-FR"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ppt_w*0.05"/>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anim calcmode="lin" valueType="num">
                                      <p:cBhvr>
                                        <p:cTn id="17" dur="500" fill="hold"/>
                                        <p:tgtEl>
                                          <p:spTgt spid="14"/>
                                        </p:tgtEl>
                                        <p:attrNameLst>
                                          <p:attrName>ppt_x</p:attrName>
                                        </p:attrNameLst>
                                      </p:cBhvr>
                                      <p:tavLst>
                                        <p:tav tm="0">
                                          <p:val>
                                            <p:strVal val="#ppt_x-.2"/>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360"/>
                                          </p:val>
                                        </p:tav>
                                        <p:tav tm="100000">
                                          <p:val>
                                            <p:fltVal val="0"/>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1"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strVal val="#ppt_w*0.05"/>
                                          </p:val>
                                        </p:tav>
                                        <p:tav tm="100000">
                                          <p:val>
                                            <p:strVal val="#ppt_w"/>
                                          </p:val>
                                        </p:tav>
                                      </p:tavLst>
                                    </p:anim>
                                    <p:anim calcmode="lin" valueType="num">
                                      <p:cBhvr>
                                        <p:cTn id="33" dur="500" fill="hold"/>
                                        <p:tgtEl>
                                          <p:spTgt spid="15"/>
                                        </p:tgtEl>
                                        <p:attrNameLst>
                                          <p:attrName>ppt_h</p:attrName>
                                        </p:attrNameLst>
                                      </p:cBhvr>
                                      <p:tavLst>
                                        <p:tav tm="0">
                                          <p:val>
                                            <p:strVal val="#ppt_h"/>
                                          </p:val>
                                        </p:tav>
                                        <p:tav tm="100000">
                                          <p:val>
                                            <p:strVal val="#ppt_h"/>
                                          </p:val>
                                        </p:tav>
                                      </p:tavLst>
                                    </p:anim>
                                    <p:anim calcmode="lin" valueType="num">
                                      <p:cBhvr>
                                        <p:cTn id="34" dur="500" fill="hold"/>
                                        <p:tgtEl>
                                          <p:spTgt spid="15"/>
                                        </p:tgtEl>
                                        <p:attrNameLst>
                                          <p:attrName>ppt_x</p:attrName>
                                        </p:attrNameLst>
                                      </p:cBhvr>
                                      <p:tavLst>
                                        <p:tav tm="0">
                                          <p:val>
                                            <p:strVal val="#ppt_x-.2"/>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 calcmode="lin" valueType="num">
                                      <p:cBhvr>
                                        <p:cTn id="43" dur="500" fill="hold"/>
                                        <p:tgtEl>
                                          <p:spTgt spid="12"/>
                                        </p:tgtEl>
                                        <p:attrNameLst>
                                          <p:attrName>style.rotation</p:attrName>
                                        </p:attrNameLst>
                                      </p:cBhvr>
                                      <p:tavLst>
                                        <p:tav tm="0">
                                          <p:val>
                                            <p:fltVal val="360"/>
                                          </p:val>
                                        </p:tav>
                                        <p:tav tm="100000">
                                          <p:val>
                                            <p:fltVal val="0"/>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grpId="1"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strVal val="#ppt_w*0.05"/>
                                          </p:val>
                                        </p:tav>
                                        <p:tav tm="100000">
                                          <p:val>
                                            <p:strVal val="#ppt_w"/>
                                          </p:val>
                                        </p:tav>
                                      </p:tavLst>
                                    </p:anim>
                                    <p:anim calcmode="lin" valueType="num">
                                      <p:cBhvr>
                                        <p:cTn id="50" dur="500" fill="hold"/>
                                        <p:tgtEl>
                                          <p:spTgt spid="16"/>
                                        </p:tgtEl>
                                        <p:attrNameLst>
                                          <p:attrName>ppt_h</p:attrName>
                                        </p:attrNameLst>
                                      </p:cBhvr>
                                      <p:tavLst>
                                        <p:tav tm="0">
                                          <p:val>
                                            <p:strVal val="#ppt_h"/>
                                          </p:val>
                                        </p:tav>
                                        <p:tav tm="100000">
                                          <p:val>
                                            <p:strVal val="#ppt_h"/>
                                          </p:val>
                                        </p:tav>
                                      </p:tavLst>
                                    </p:anim>
                                    <p:anim calcmode="lin" valueType="num">
                                      <p:cBhvr>
                                        <p:cTn id="51" dur="500" fill="hold"/>
                                        <p:tgtEl>
                                          <p:spTgt spid="16"/>
                                        </p:tgtEl>
                                        <p:attrNameLst>
                                          <p:attrName>ppt_x</p:attrName>
                                        </p:attrNameLst>
                                      </p:cBhvr>
                                      <p:tavLst>
                                        <p:tav tm="0">
                                          <p:val>
                                            <p:strVal val="#ppt_x-.2"/>
                                          </p:val>
                                        </p:tav>
                                        <p:tav tm="100000">
                                          <p:val>
                                            <p:strVal val="#ppt_x"/>
                                          </p:val>
                                        </p:tav>
                                      </p:tavLst>
                                    </p:anim>
                                    <p:anim calcmode="lin" valueType="num">
                                      <p:cBhvr>
                                        <p:cTn id="52" dur="500" fill="hold"/>
                                        <p:tgtEl>
                                          <p:spTgt spid="16"/>
                                        </p:tgtEl>
                                        <p:attrNameLst>
                                          <p:attrName>ppt_y</p:attrName>
                                        </p:attrNameLst>
                                      </p:cBhvr>
                                      <p:tavLst>
                                        <p:tav tm="0">
                                          <p:val>
                                            <p:strVal val="#ppt_y"/>
                                          </p:val>
                                        </p:tav>
                                        <p:tav tm="100000">
                                          <p:val>
                                            <p:strVal val="#ppt_y"/>
                                          </p:val>
                                        </p:tav>
                                      </p:tavLst>
                                    </p:anim>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360"/>
                                          </p:val>
                                        </p:tav>
                                        <p:tav tm="100000">
                                          <p:val>
                                            <p:fltVal val="0"/>
                                          </p:val>
                                        </p:tav>
                                      </p:tavLst>
                                    </p:anim>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 calcmode="lin" valueType="num">
                                      <p:cBhvr>
                                        <p:cTn id="68" dur="500" fill="hold"/>
                                        <p:tgtEl>
                                          <p:spTgt spid="11"/>
                                        </p:tgtEl>
                                        <p:attrNameLst>
                                          <p:attrName>style.rotation</p:attrName>
                                        </p:attrNameLst>
                                      </p:cBhvr>
                                      <p:tavLst>
                                        <p:tav tm="0">
                                          <p:val>
                                            <p:fltVal val="360"/>
                                          </p:val>
                                        </p:tav>
                                        <p:tav tm="100000">
                                          <p:val>
                                            <p:fltVal val="0"/>
                                          </p:val>
                                        </p:tav>
                                      </p:tavLst>
                                    </p:anim>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1" animBg="1"/>
      <p:bldP spid="1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25</a:t>
            </a:r>
            <a:endParaRPr lang="fr-BE" sz="2400" dirty="0"/>
          </a:p>
        </p:txBody>
      </p:sp>
      <p:grpSp>
        <p:nvGrpSpPr>
          <p:cNvPr id="5" name="Groupe 7"/>
          <p:cNvGrpSpPr/>
          <p:nvPr/>
        </p:nvGrpSpPr>
        <p:grpSpPr>
          <a:xfrm>
            <a:off x="827584" y="1988840"/>
            <a:ext cx="7632848" cy="2736304"/>
            <a:chOff x="1571604" y="1214422"/>
            <a:chExt cx="5715040" cy="1071570"/>
          </a:xfrm>
          <a:gradFill flip="none" rotWithShape="1">
            <a:gsLst>
              <a:gs pos="24000">
                <a:srgbClr val="92D050"/>
              </a:gs>
              <a:gs pos="50000">
                <a:srgbClr val="92D050">
                  <a:tint val="44500"/>
                  <a:satMod val="160000"/>
                </a:srgbClr>
              </a:gs>
              <a:gs pos="100000">
                <a:srgbClr val="92D050">
                  <a:tint val="23500"/>
                  <a:satMod val="160000"/>
                </a:srgbClr>
              </a:gs>
            </a:gsLst>
            <a:path path="circle">
              <a:fillToRect r="100000" b="100000"/>
            </a:path>
            <a:tileRect l="-100000" t="-100000"/>
          </a:gradFill>
        </p:grpSpPr>
        <p:sp>
          <p:nvSpPr>
            <p:cNvPr id="6" name="Freeform 154"/>
            <p:cNvSpPr>
              <a:spLocks/>
            </p:cNvSpPr>
            <p:nvPr/>
          </p:nvSpPr>
          <p:spPr bwMode="gray">
            <a:xfrm>
              <a:off x="1571604" y="1214422"/>
              <a:ext cx="5715040" cy="1071570"/>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pFill/>
            <a:ln w="9525">
              <a:noFill/>
              <a:round/>
              <a:headEnd/>
              <a:tailEnd/>
            </a:ln>
            <a:effectLst/>
          </p:spPr>
          <p:txBody>
            <a:bodyPr/>
            <a:lstStyle/>
            <a:p>
              <a:endParaRPr lang="fr-FR"/>
            </a:p>
          </p:txBody>
        </p:sp>
        <p:sp>
          <p:nvSpPr>
            <p:cNvPr id="7" name="ZoneTexte 6"/>
            <p:cNvSpPr txBox="1"/>
            <p:nvPr/>
          </p:nvSpPr>
          <p:spPr>
            <a:xfrm>
              <a:off x="1679435" y="1581012"/>
              <a:ext cx="5072098" cy="361587"/>
            </a:xfrm>
            <a:prstGeom prst="rect">
              <a:avLst/>
            </a:prstGeom>
            <a:grpFill/>
          </p:spPr>
          <p:txBody>
            <a:bodyPr wrap="square" rtlCol="0">
              <a:spAutoFit/>
            </a:bodyPr>
            <a:lstStyle/>
            <a:p>
              <a:pPr algn="ctr" eaLnBrk="0" hangingPunct="0"/>
              <a:r>
                <a:rPr lang="fr-FR" sz="5400" b="1" dirty="0" smtClean="0">
                  <a:effectLst>
                    <a:reflection blurRad="6350" stA="55000" endA="300" endPos="45500" dir="5400000" sy="-100000" algn="bl" rotWithShape="0"/>
                  </a:effectLst>
                  <a:latin typeface="Monotype Corsiva" pitchFamily="66" charset="0"/>
                </a:rPr>
                <a:t>Conclusion </a:t>
              </a:r>
              <a:endParaRPr lang="en-US" sz="5400" b="1" dirty="0">
                <a:effectLst>
                  <a:reflection blurRad="6350" stA="55000" endA="300" endPos="45500" dir="5400000" sy="-100000" algn="bl" rotWithShape="0"/>
                </a:effectLst>
                <a:latin typeface="Monotype Corsiva"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25</a:t>
            </a:r>
            <a:endParaRPr lang="fr-BE" sz="2400" dirty="0"/>
          </a:p>
        </p:txBody>
      </p:sp>
      <p:sp>
        <p:nvSpPr>
          <p:cNvPr id="1025" name="Rectangle 1"/>
          <p:cNvSpPr>
            <a:spLocks noChangeArrowheads="1"/>
          </p:cNvSpPr>
          <p:nvPr/>
        </p:nvSpPr>
        <p:spPr bwMode="auto">
          <a:xfrm>
            <a:off x="214282" y="214290"/>
            <a:ext cx="871543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rgbClr val="FFC000"/>
              </a:buClr>
              <a:buSzTx/>
              <a:buFont typeface="Wingdings" pitchFamily="2" charset="2"/>
              <a:buChar char="q"/>
              <a:tabLst/>
            </a:pPr>
            <a:r>
              <a:rPr kumimoji="0" lang="fr-FR" sz="2200" b="0" i="0" u="none" strike="noStrike" cap="none" normalizeH="0" baseline="0" dirty="0" smtClean="0">
                <a:ln>
                  <a:noFill/>
                </a:ln>
                <a:solidFill>
                  <a:schemeClr val="tx1"/>
                </a:solidFill>
                <a:effectLst/>
                <a:ea typeface="Calibri" pitchFamily="34" charset="0"/>
                <a:cs typeface="Times New Roman" pitchFamily="18" charset="0"/>
              </a:rPr>
              <a:t>    Dans le </a:t>
            </a:r>
            <a:r>
              <a:rPr kumimoji="0" lang="fr-FR" sz="2200" b="0" i="0" u="none" strike="noStrike" cap="none" normalizeH="0" baseline="0" dirty="0" smtClean="0">
                <a:ln>
                  <a:noFill/>
                </a:ln>
                <a:solidFill>
                  <a:schemeClr val="tx1"/>
                </a:solidFill>
                <a:effectLst/>
                <a:ea typeface="TimesNewRomanPSMT"/>
                <a:cs typeface="Times New Roman" pitchFamily="18" charset="0"/>
              </a:rPr>
              <a:t>cadre de ce travail, nous avons entrepris une étude</a:t>
            </a:r>
            <a:r>
              <a:rPr kumimoji="0" lang="fr-FR" sz="2200" b="0" i="0" u="none" strike="noStrike" cap="none" normalizeH="0" dirty="0" smtClean="0">
                <a:ln>
                  <a:noFill/>
                </a:ln>
                <a:solidFill>
                  <a:schemeClr val="tx1"/>
                </a:solidFill>
                <a:effectLst/>
                <a:ea typeface="TimesNewRomanPSMT"/>
                <a:cs typeface="Times New Roman" pitchFamily="18" charset="0"/>
              </a:rPr>
              <a:t> </a:t>
            </a:r>
            <a:r>
              <a:rPr kumimoji="0" lang="fr-FR" sz="2200" b="0" i="0" u="none" strike="noStrike" cap="none" normalizeH="0" baseline="0" dirty="0" smtClean="0">
                <a:ln>
                  <a:noFill/>
                </a:ln>
                <a:solidFill>
                  <a:schemeClr val="tx1"/>
                </a:solidFill>
                <a:effectLst/>
                <a:ea typeface="TimesNewRomanPSMT"/>
                <a:cs typeface="Times New Roman" pitchFamily="18" charset="0"/>
              </a:rPr>
              <a:t>expérimentale d’un capteur solaire plan à air double passe sans recirculation d’air </a:t>
            </a:r>
            <a:r>
              <a:rPr kumimoji="0" lang="fr-FR" sz="2200" b="0" i="0" u="none" strike="noStrike" cap="none" normalizeH="0" baseline="0" dirty="0" smtClean="0">
                <a:ln>
                  <a:noFill/>
                </a:ln>
                <a:solidFill>
                  <a:schemeClr val="tx1"/>
                </a:solidFill>
                <a:effectLst/>
                <a:ea typeface="Calibri" pitchFamily="34" charset="0"/>
                <a:cs typeface="Times New Roman" pitchFamily="18" charset="0"/>
              </a:rPr>
              <a:t>fonctionnant en convection forcée.</a:t>
            </a:r>
            <a:endParaRPr kumimoji="0" lang="fr-FR" sz="2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214282" y="1428736"/>
            <a:ext cx="871543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rgbClr val="FFC000"/>
              </a:buClr>
              <a:buSzTx/>
              <a:buFont typeface="Wingdings" pitchFamily="2" charset="2"/>
              <a:buChar char="q"/>
              <a:tabLst/>
            </a:pPr>
            <a:r>
              <a:rPr kumimoji="0" lang="fr-FR" sz="2200" b="0" i="0" u="none" strike="noStrike" cap="none" normalizeH="0" baseline="0" dirty="0" smtClean="0">
                <a:ln>
                  <a:noFill/>
                </a:ln>
                <a:solidFill>
                  <a:schemeClr val="tx1"/>
                </a:solidFill>
                <a:effectLst/>
                <a:ea typeface="Calibri" pitchFamily="34" charset="0"/>
                <a:cs typeface="Times New Roman" pitchFamily="18" charset="0"/>
              </a:rPr>
              <a:t>    Cette étude a été réalisée au niveau du site Unité de Recherche en Energies Renouvelables en Milieu Saharien (URER-MS) </a:t>
            </a:r>
            <a:r>
              <a:rPr kumimoji="0" lang="fr-FR" sz="2200" b="0" i="0" u="none" strike="noStrike" cap="none" normalizeH="0" baseline="0" dirty="0" smtClean="0">
                <a:ln>
                  <a:noFill/>
                </a:ln>
                <a:solidFill>
                  <a:schemeClr val="tx1"/>
                </a:solidFill>
                <a:effectLst/>
                <a:ea typeface="TimesNewRomanPSMT" charset="-128"/>
                <a:cs typeface="Times New Roman" pitchFamily="18" charset="0"/>
              </a:rPr>
              <a:t>d’</a:t>
            </a:r>
            <a:r>
              <a:rPr kumimoji="0" lang="fr-FR" sz="2200" b="0" i="0" u="none" strike="noStrike" cap="none" normalizeH="0" baseline="0" dirty="0" smtClean="0">
                <a:ln>
                  <a:noFill/>
                </a:ln>
                <a:solidFill>
                  <a:schemeClr val="tx1"/>
                </a:solidFill>
                <a:effectLst/>
                <a:ea typeface="Calibri" pitchFamily="34" charset="0"/>
                <a:cs typeface="Times New Roman" pitchFamily="18" charset="0"/>
              </a:rPr>
              <a:t>Adrar, pendant trois semaines (du 26/02/2017 au 18/03/2017) sous ensoleillement naturel.</a:t>
            </a:r>
            <a:endParaRPr kumimoji="0" lang="fr-FR" sz="2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214282" y="2643182"/>
            <a:ext cx="8715436"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rgbClr val="FFC000"/>
              </a:buClr>
              <a:buSzTx/>
              <a:buFont typeface="Wingdings" pitchFamily="2" charset="2"/>
              <a:buChar char="q"/>
              <a:tabLst/>
            </a:pPr>
            <a:r>
              <a:rPr kumimoji="0" lang="fr-FR" sz="2200" b="0" i="0" u="none" strike="noStrike" cap="none" normalizeH="0" baseline="0" dirty="0" smtClean="0">
                <a:ln>
                  <a:noFill/>
                </a:ln>
                <a:solidFill>
                  <a:schemeClr val="tx1"/>
                </a:solidFill>
                <a:effectLst/>
                <a:ea typeface="Calibri" pitchFamily="34" charset="0"/>
                <a:cs typeface="Times New Roman" pitchFamily="18" charset="0"/>
              </a:rPr>
              <a:t>   Cette étude montre que la température de sortie du fluide caloporteur décroit avec </a:t>
            </a:r>
            <a:r>
              <a:rPr kumimoji="0" lang="fr-FR" sz="2200" b="0" i="0" u="none" strike="noStrike" cap="none" normalizeH="0" baseline="0" dirty="0" smtClean="0">
                <a:ln>
                  <a:noFill/>
                </a:ln>
                <a:solidFill>
                  <a:schemeClr val="tx1"/>
                </a:solidFill>
                <a:effectLst/>
                <a:ea typeface="TimesNewRomanPSMT" charset="-128"/>
                <a:cs typeface="Times New Roman" pitchFamily="18" charset="0"/>
              </a:rPr>
              <a:t>l’augmentation du débit </a:t>
            </a:r>
            <a:r>
              <a:rPr kumimoji="0" lang="fr-FR" sz="2200" b="0" i="0" u="none" strike="noStrike" cap="none" normalizeH="0" baseline="0" dirty="0" smtClean="0">
                <a:ln>
                  <a:noFill/>
                </a:ln>
                <a:solidFill>
                  <a:schemeClr val="tx1"/>
                </a:solidFill>
                <a:effectLst/>
                <a:ea typeface="Calibri" pitchFamily="34" charset="0"/>
                <a:cs typeface="Times New Roman" pitchFamily="18" charset="0"/>
              </a:rPr>
              <a:t>et que le rendement du </a:t>
            </a:r>
            <a:r>
              <a:rPr kumimoji="0" lang="fr-FR" sz="2200" b="0" i="0" u="none" strike="noStrike" cap="none" normalizeH="0" baseline="0" dirty="0" smtClean="0">
                <a:ln>
                  <a:noFill/>
                </a:ln>
                <a:solidFill>
                  <a:schemeClr val="tx1"/>
                </a:solidFill>
                <a:effectLst/>
                <a:ea typeface="TimesNewRomanPSMT" charset="-128"/>
                <a:cs typeface="Times New Roman" pitchFamily="18" charset="0"/>
              </a:rPr>
              <a:t>capteur dont l’entrée de l’air s’effectue </a:t>
            </a:r>
            <a:r>
              <a:rPr kumimoji="0" lang="fr-FR" sz="2200" b="0" i="0" u="none" strike="noStrike" cap="none" normalizeH="0" baseline="0" dirty="0" smtClean="0">
                <a:ln>
                  <a:noFill/>
                </a:ln>
                <a:solidFill>
                  <a:schemeClr val="tx1"/>
                </a:solidFill>
                <a:effectLst/>
                <a:ea typeface="Calibri" pitchFamily="34" charset="0"/>
                <a:cs typeface="Times New Roman" pitchFamily="18" charset="0"/>
              </a:rPr>
              <a:t>par le bas (absorbeur-isolateur) est plus élevé que celui du capteur dont </a:t>
            </a:r>
            <a:r>
              <a:rPr kumimoji="0" lang="fr-FR" sz="2200" b="0" i="0" u="none" strike="noStrike" cap="none" normalizeH="0" baseline="0" dirty="0" smtClean="0">
                <a:ln>
                  <a:noFill/>
                </a:ln>
                <a:solidFill>
                  <a:schemeClr val="tx1"/>
                </a:solidFill>
                <a:effectLst/>
                <a:ea typeface="TimesNewRomanPSMT" charset="-128"/>
                <a:cs typeface="Times New Roman" pitchFamily="18" charset="0"/>
              </a:rPr>
              <a:t>l’entrée de l’air s’effectue </a:t>
            </a:r>
            <a:r>
              <a:rPr kumimoji="0" lang="fr-FR" sz="2200" b="0" i="0" u="none" strike="noStrike" cap="none" normalizeH="0" baseline="0" dirty="0" smtClean="0">
                <a:ln>
                  <a:noFill/>
                </a:ln>
                <a:solidFill>
                  <a:schemeClr val="tx1"/>
                </a:solidFill>
                <a:effectLst/>
                <a:ea typeface="Calibri" pitchFamily="34" charset="0"/>
                <a:cs typeface="Times New Roman" pitchFamily="18" charset="0"/>
              </a:rPr>
              <a:t>par le haut (vitre-absorbeur).</a:t>
            </a:r>
            <a:r>
              <a:rPr kumimoji="0" lang="fr-FR" sz="2200" b="0" i="0" u="none" strike="noStrike" cap="none" normalizeH="0" baseline="0" dirty="0" smtClean="0">
                <a:ln>
                  <a:noFill/>
                </a:ln>
                <a:solidFill>
                  <a:schemeClr val="tx1"/>
                </a:solidFill>
                <a:effectLst/>
                <a:ea typeface="Calibri" pitchFamily="34" charset="0"/>
                <a:cs typeface="TimesNewRomanPSMT" charset="-128"/>
              </a:rPr>
              <a:t> </a:t>
            </a:r>
            <a:r>
              <a:rPr kumimoji="0" lang="fr-FR" sz="2200" b="0" i="0" u="none" strike="noStrike" cap="none" normalizeH="0" baseline="0" dirty="0" smtClean="0">
                <a:ln>
                  <a:noFill/>
                </a:ln>
                <a:solidFill>
                  <a:schemeClr val="tx1"/>
                </a:solidFill>
                <a:effectLst/>
                <a:ea typeface="TimesNewRomanPSMT" charset="-128"/>
                <a:cs typeface="Times New Roman" pitchFamily="18" charset="0"/>
              </a:rPr>
              <a:t>C’est la preuve d’une bonne isolation thermique et les pertes vers le bas sont négligeables.</a:t>
            </a:r>
            <a:endParaRPr kumimoji="0" lang="fr-FR" sz="2200" b="0" i="0" u="none" strike="noStrike" cap="none" normalizeH="0" baseline="0" dirty="0" smtClean="0">
              <a:ln>
                <a:noFill/>
              </a:ln>
              <a:solidFill>
                <a:schemeClr val="tx1"/>
              </a:solidFill>
              <a:effectLst/>
              <a:cs typeface="Arial" pitchFamily="34" charset="0"/>
            </a:endParaRPr>
          </a:p>
        </p:txBody>
      </p:sp>
      <p:sp>
        <p:nvSpPr>
          <p:cNvPr id="1028" name="Rectangle 4"/>
          <p:cNvSpPr>
            <a:spLocks noChangeArrowheads="1"/>
          </p:cNvSpPr>
          <p:nvPr/>
        </p:nvSpPr>
        <p:spPr bwMode="auto">
          <a:xfrm>
            <a:off x="214282" y="4643446"/>
            <a:ext cx="8715436"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rgbClr val="FFC000"/>
              </a:buClr>
              <a:buSzTx/>
              <a:buFont typeface="Wingdings" pitchFamily="2" charset="2"/>
              <a:buChar char="q"/>
              <a:tabLst/>
            </a:pPr>
            <a:r>
              <a:rPr kumimoji="0" lang="fr-FR" sz="2200" b="0" i="0" u="none" strike="noStrike" cap="none" normalizeH="0" baseline="0" dirty="0" smtClean="0">
                <a:ln>
                  <a:noFill/>
                </a:ln>
                <a:solidFill>
                  <a:schemeClr val="tx1"/>
                </a:solidFill>
                <a:effectLst/>
                <a:ea typeface="TimesNewRomanPSMT" charset="-128"/>
                <a:cs typeface="Times New Roman" pitchFamily="18" charset="0"/>
              </a:rPr>
              <a:t>   Notre conception a permis d’obtenir des températures du fluide intéressante à la sortie, favorables pour les exploiter dans le préchauffage et le chauffage des bâtiments, Etant donnée une densité du flux existence d’une manière quasi permanent. En plus nous estimons que le capteur tel qu’il a été réalisé est relativement efficace.</a:t>
            </a:r>
            <a:endParaRPr kumimoji="0" lang="fr-FR" sz="2200" b="0" i="0" u="none" strike="noStrike" cap="none" normalizeH="0" baseline="0" dirty="0" smtClean="0">
              <a:ln>
                <a:noFill/>
              </a:ln>
              <a:solidFill>
                <a:schemeClr val="tx1"/>
              </a:solidFill>
              <a:effectLst/>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500" fill="hold"/>
                                        <p:tgtEl>
                                          <p:spTgt spid="1027"/>
                                        </p:tgtEl>
                                        <p:attrNameLst>
                                          <p:attrName>ppt_w</p:attrName>
                                        </p:attrNameLst>
                                      </p:cBhvr>
                                      <p:tavLst>
                                        <p:tav tm="0">
                                          <p:val>
                                            <p:fltVal val="0"/>
                                          </p:val>
                                        </p:tav>
                                        <p:tav tm="100000">
                                          <p:val>
                                            <p:strVal val="#ppt_w"/>
                                          </p:val>
                                        </p:tav>
                                      </p:tavLst>
                                    </p:anim>
                                    <p:anim calcmode="lin" valueType="num">
                                      <p:cBhvr>
                                        <p:cTn id="20" dur="500" fill="hold"/>
                                        <p:tgtEl>
                                          <p:spTgt spid="1027"/>
                                        </p:tgtEl>
                                        <p:attrNameLst>
                                          <p:attrName>ppt_h</p:attrName>
                                        </p:attrNameLst>
                                      </p:cBhvr>
                                      <p:tavLst>
                                        <p:tav tm="0">
                                          <p:val>
                                            <p:fltVal val="0"/>
                                          </p:val>
                                        </p:tav>
                                        <p:tav tm="100000">
                                          <p:val>
                                            <p:strVal val="#ppt_h"/>
                                          </p:val>
                                        </p:tav>
                                      </p:tavLst>
                                    </p:anim>
                                    <p:animEffect transition="in" filter="fade">
                                      <p:cBhvr>
                                        <p:cTn id="21" dur="5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anim calcmode="lin" valueType="num">
                                      <p:cBhvr>
                                        <p:cTn id="27" dur="1000" fill="hold"/>
                                        <p:tgtEl>
                                          <p:spTgt spid="1028"/>
                                        </p:tgtEl>
                                        <p:attrNameLst>
                                          <p:attrName>ppt_x</p:attrName>
                                        </p:attrNameLst>
                                      </p:cBhvr>
                                      <p:tavLst>
                                        <p:tav tm="0">
                                          <p:val>
                                            <p:strVal val="#ppt_x"/>
                                          </p:val>
                                        </p:tav>
                                        <p:tav tm="100000">
                                          <p:val>
                                            <p:strVal val="#ppt_x"/>
                                          </p:val>
                                        </p:tav>
                                      </p:tavLst>
                                    </p:anim>
                                    <p:anim calcmode="lin" valueType="num">
                                      <p:cBhvr>
                                        <p:cTn id="28" dur="900" decel="100000" fill="hold"/>
                                        <p:tgtEl>
                                          <p:spTgt spid="10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6" grpId="0"/>
      <p:bldP spid="1027" grpId="0"/>
      <p:bldP spid="10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pPr/>
              <a:t>29</a:t>
            </a:fld>
            <a:endParaRPr lang="fr-BE"/>
          </a:p>
        </p:txBody>
      </p:sp>
      <p:pic>
        <p:nvPicPr>
          <p:cNvPr id="5" name="Picture 2" descr="C:\Documents and Settings\GTMZERO\Mes documents\Downloads\Compressed\platinum\water_fire_01.jpg"/>
          <p:cNvPicPr>
            <a:picLocks noChangeAspect="1" noChangeArrowheads="1"/>
          </p:cNvPicPr>
          <p:nvPr/>
        </p:nvPicPr>
        <p:blipFill>
          <a:blip r:embed="rId2"/>
          <a:stretch>
            <a:fillRect/>
          </a:stretch>
        </p:blipFill>
        <p:spPr bwMode="auto">
          <a:xfrm>
            <a:off x="-285750" y="0"/>
            <a:ext cx="9429750" cy="6858000"/>
          </a:xfrm>
          <a:prstGeom prst="rect">
            <a:avLst/>
          </a:prstGeom>
          <a:noFill/>
          <a:ln w="9525">
            <a:noFill/>
            <a:miter lim="800000"/>
            <a:headEnd/>
            <a:tailEnd/>
          </a:ln>
        </p:spPr>
      </p:pic>
      <p:grpSp>
        <p:nvGrpSpPr>
          <p:cNvPr id="6" name="Group 17"/>
          <p:cNvGrpSpPr>
            <a:grpSpLocks/>
          </p:cNvGrpSpPr>
          <p:nvPr/>
        </p:nvGrpSpPr>
        <p:grpSpPr bwMode="auto">
          <a:xfrm>
            <a:off x="1123" y="-577"/>
            <a:ext cx="9144695" cy="2173256"/>
            <a:chOff x="400" y="-269"/>
            <a:chExt cx="3681" cy="975"/>
          </a:xfrm>
        </p:grpSpPr>
        <p:sp>
          <p:nvSpPr>
            <p:cNvPr id="7" name="WordArt 10"/>
            <p:cNvSpPr>
              <a:spLocks noChangeArrowheads="1" noChangeShapeType="1" noTextEdit="1"/>
            </p:cNvSpPr>
            <p:nvPr/>
          </p:nvSpPr>
          <p:spPr bwMode="auto">
            <a:xfrm>
              <a:off x="1090" y="-109"/>
              <a:ext cx="2410" cy="635"/>
            </a:xfrm>
            <a:prstGeom prst="rect">
              <a:avLst/>
            </a:prstGeom>
          </p:spPr>
          <p:txBody>
            <a:bodyPr wrap="none" fromWordArt="1">
              <a:prstTxWarp prst="textDeflate">
                <a:avLst>
                  <a:gd name="adj" fmla="val 25356"/>
                </a:avLst>
              </a:prstTxWarp>
            </a:bodyPr>
            <a:lstStyle/>
            <a:p>
              <a:pPr>
                <a:defRPr/>
              </a:pPr>
              <a:endParaRPr lang="fr-FR" sz="3600" b="1" kern="10" dirty="0">
                <a:ln w="9525">
                  <a:solidFill>
                    <a:srgbClr val="000000"/>
                  </a:solidFill>
                  <a:round/>
                  <a:headEnd/>
                  <a:tailEnd/>
                </a:ln>
                <a:solidFill>
                  <a:schemeClr val="bg1"/>
                </a:solidFill>
                <a:latin typeface="Times New Roman"/>
                <a:cs typeface="Times New Roman"/>
              </a:endParaRPr>
            </a:p>
          </p:txBody>
        </p:sp>
        <p:pic>
          <p:nvPicPr>
            <p:cNvPr id="8" name="Picture 15" descr="BIRD4"/>
            <p:cNvPicPr>
              <a:picLocks noChangeArrowheads="1" noCrop="1"/>
            </p:cNvPicPr>
            <p:nvPr/>
          </p:nvPicPr>
          <p:blipFill>
            <a:blip r:embed="rId3" cstate="print"/>
            <a:srcRect/>
            <a:stretch>
              <a:fillRect/>
            </a:stretch>
          </p:blipFill>
          <p:spPr bwMode="auto">
            <a:xfrm flipH="1">
              <a:off x="2988" y="-269"/>
              <a:ext cx="1093" cy="975"/>
            </a:xfrm>
            <a:prstGeom prst="rect">
              <a:avLst/>
            </a:prstGeom>
            <a:noFill/>
            <a:ln w="9525">
              <a:noFill/>
              <a:miter lim="800000"/>
              <a:headEnd/>
              <a:tailEnd/>
            </a:ln>
          </p:spPr>
        </p:pic>
        <p:pic>
          <p:nvPicPr>
            <p:cNvPr id="9" name="Picture 16" descr="BIRD4"/>
            <p:cNvPicPr>
              <a:picLocks noChangeArrowheads="1" noCrop="1"/>
            </p:cNvPicPr>
            <p:nvPr/>
          </p:nvPicPr>
          <p:blipFill>
            <a:blip r:embed="rId3" cstate="print"/>
            <a:srcRect/>
            <a:stretch>
              <a:fillRect/>
            </a:stretch>
          </p:blipFill>
          <p:spPr bwMode="auto">
            <a:xfrm>
              <a:off x="400" y="-269"/>
              <a:ext cx="1006" cy="975"/>
            </a:xfrm>
            <a:prstGeom prst="rect">
              <a:avLst/>
            </a:prstGeom>
            <a:noFill/>
            <a:ln w="9525">
              <a:noFill/>
              <a:miter lim="800000"/>
              <a:headEnd/>
              <a:tailEnd/>
            </a:ln>
          </p:spPr>
        </p:pic>
      </p:grpSp>
      <p:sp>
        <p:nvSpPr>
          <p:cNvPr id="1025" name="Rectangle 1"/>
          <p:cNvSpPr>
            <a:spLocks noChangeArrowheads="1"/>
          </p:cNvSpPr>
          <p:nvPr/>
        </p:nvSpPr>
        <p:spPr bwMode="auto">
          <a:xfrm>
            <a:off x="1500166" y="-2214602"/>
            <a:ext cx="6000792" cy="122802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Nous remercions ALLAH le tout puissant d</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avoir nous donner le courage, la volont</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et la patience de mener </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à</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terme le pr</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sent travail. </a:t>
            </a:r>
            <a:endParaRPr kumimoji="0" lang="fr-F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Nous tenons vivement </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à</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exprimer nos profondes reconnaissances et gratitude </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à</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notre encadreur  </a:t>
            </a:r>
            <a:r>
              <a:rPr kumimoji="0" lang="fr-FR" sz="2000" b="1" i="0" u="none" strike="noStrike" cap="none" normalizeH="0" baseline="0" dirty="0" err="1" smtClean="0">
                <a:ln>
                  <a:noFill/>
                </a:ln>
                <a:solidFill>
                  <a:schemeClr val="bg1"/>
                </a:solidFill>
                <a:effectLst/>
                <a:latin typeface="Cambria" pitchFamily="18" charset="0"/>
                <a:ea typeface="Calibri" pitchFamily="34" charset="0"/>
                <a:cs typeface="Arial" pitchFamily="34" charset="0"/>
              </a:rPr>
              <a:t>Mr.AZZI</a:t>
            </a:r>
            <a:r>
              <a:rPr kumimoji="0" lang="fr-FR" sz="2000" b="1" i="0" u="none" strike="noStrike" cap="none" normalizeH="0" baseline="0" dirty="0" smtClean="0">
                <a:ln>
                  <a:noFill/>
                </a:ln>
                <a:solidFill>
                  <a:schemeClr val="bg1"/>
                </a:solidFill>
                <a:effectLst/>
                <a:latin typeface="Cambria" pitchFamily="18" charset="0"/>
                <a:ea typeface="Calibri" pitchFamily="34" charset="0"/>
                <a:cs typeface="Arial" pitchFamily="34" charset="0"/>
              </a:rPr>
              <a:t>  Ahmed</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enseignant au d</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partement de g</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nie m</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canique a l</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universit</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Abou </a:t>
            </a:r>
            <a:r>
              <a:rPr kumimoji="0" lang="fr-FR" sz="2000" b="0" i="0" u="none" strike="noStrike" cap="none" normalizeH="0" baseline="0" dirty="0" err="1" smtClean="0">
                <a:ln>
                  <a:noFill/>
                </a:ln>
                <a:solidFill>
                  <a:schemeClr val="bg1"/>
                </a:solidFill>
                <a:effectLst/>
                <a:latin typeface="Cambria" pitchFamily="18" charset="0"/>
                <a:ea typeface="Calibri" pitchFamily="34" charset="0"/>
                <a:cs typeface="Arial" pitchFamily="34" charset="0"/>
              </a:rPr>
              <a:t>bekr</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a:t>
            </a:r>
            <a:r>
              <a:rPr kumimoji="0" lang="fr-FR" sz="2000" b="0" i="0" u="none" strike="noStrike" cap="none" normalizeH="0" baseline="0" dirty="0" err="1" smtClean="0">
                <a:ln>
                  <a:noFill/>
                </a:ln>
                <a:solidFill>
                  <a:schemeClr val="bg1"/>
                </a:solidFill>
                <a:effectLst/>
                <a:latin typeface="Cambria" pitchFamily="18" charset="0"/>
                <a:ea typeface="Calibri" pitchFamily="34" charset="0"/>
                <a:cs typeface="Arial" pitchFamily="34" charset="0"/>
              </a:rPr>
              <a:t>belkaid</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de Tlemcen, qui nous ont conseill</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soutenu, dirig</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et encourag</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dans la r</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daction de ce m</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moire. Que Dieu vous accorde sant</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b</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n</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dictions et courage pour continuer cette belle </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œ</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uvre.</a:t>
            </a:r>
            <a:endParaRPr kumimoji="0" lang="fr-F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Nos remerciements vont aussi </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à</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notre Co-encadreur </a:t>
            </a:r>
            <a:r>
              <a:rPr kumimoji="0" lang="fr-FR" sz="2000" b="1" i="0" u="none" strike="noStrike" cap="none" normalizeH="0" baseline="0" dirty="0" err="1" smtClean="0">
                <a:ln>
                  <a:noFill/>
                </a:ln>
                <a:solidFill>
                  <a:schemeClr val="bg1"/>
                </a:solidFill>
                <a:effectLst/>
                <a:latin typeface="Cambria" pitchFamily="18" charset="0"/>
                <a:ea typeface="Calibri" pitchFamily="34" charset="0"/>
                <a:cs typeface="Arial" pitchFamily="34" charset="0"/>
              </a:rPr>
              <a:t>Mr.MOUNGAR</a:t>
            </a:r>
            <a:r>
              <a:rPr kumimoji="0" lang="fr-FR" sz="2000" b="1" i="0" u="none" strike="noStrike" cap="none" normalizeH="0" baseline="0" dirty="0" smtClean="0">
                <a:ln>
                  <a:noFill/>
                </a:ln>
                <a:solidFill>
                  <a:schemeClr val="bg1"/>
                </a:solidFill>
                <a:effectLst/>
                <a:latin typeface="Cambria" pitchFamily="18" charset="0"/>
                <a:ea typeface="Calibri" pitchFamily="34" charset="0"/>
                <a:cs typeface="Arial" pitchFamily="34" charset="0"/>
              </a:rPr>
              <a:t> Hocine, </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chercheur a </a:t>
            </a:r>
            <a:r>
              <a:rPr kumimoji="0" lang="fr-FR" sz="2000" b="1" i="0" u="none" strike="noStrike" cap="none" normalizeH="0" baseline="0" dirty="0" smtClean="0">
                <a:ln>
                  <a:noFill/>
                </a:ln>
                <a:solidFill>
                  <a:schemeClr val="bg1"/>
                </a:solidFill>
                <a:effectLst/>
                <a:latin typeface="Cambria" pitchFamily="18" charset="0"/>
                <a:ea typeface="Calibri" pitchFamily="34" charset="0"/>
                <a:cs typeface="Arial" pitchFamily="34" charset="0"/>
              </a:rPr>
              <a:t>l</a:t>
            </a:r>
            <a:r>
              <a:rPr kumimoji="0" lang="fr-FR" sz="2000" b="1"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000" b="1" i="0" u="none" strike="noStrike" cap="none" normalizeH="0" baseline="0" dirty="0" smtClean="0">
                <a:ln>
                  <a:noFill/>
                </a:ln>
                <a:solidFill>
                  <a:schemeClr val="bg1"/>
                </a:solidFill>
                <a:effectLst/>
                <a:latin typeface="Cambria" pitchFamily="18" charset="0"/>
                <a:ea typeface="Calibri" pitchFamily="34" charset="0"/>
                <a:cs typeface="Arial" pitchFamily="34" charset="0"/>
              </a:rPr>
              <a:t>URER.MS</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a:t>
            </a:r>
            <a:r>
              <a:rPr kumimoji="0" lang="fr-FR" sz="2000" b="1" i="0" u="none" strike="noStrike" cap="none" normalizeH="0" baseline="0" dirty="0" smtClean="0">
                <a:ln>
                  <a:noFill/>
                </a:ln>
                <a:solidFill>
                  <a:schemeClr val="bg1"/>
                </a:solidFill>
                <a:effectLst/>
                <a:latin typeface="Cambria" pitchFamily="18" charset="0"/>
                <a:ea typeface="Calibri" pitchFamily="34" charset="0"/>
                <a:cs typeface="Arial" pitchFamily="34" charset="0"/>
              </a:rPr>
              <a:t> </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de wilaya d</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000" b="0" i="0" u="none" strike="noStrike" cap="none" normalizeH="0" baseline="0" dirty="0" err="1" smtClean="0">
                <a:ln>
                  <a:noFill/>
                </a:ln>
                <a:solidFill>
                  <a:schemeClr val="bg1"/>
                </a:solidFill>
                <a:effectLst/>
                <a:latin typeface="Cambria" pitchFamily="18" charset="0"/>
                <a:ea typeface="Calibri" pitchFamily="34" charset="0"/>
                <a:cs typeface="Arial" pitchFamily="34" charset="0"/>
              </a:rPr>
              <a:t>adrar</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pour leur soutien, leurs conseils judicieux et leur grande bien vaillance durant l</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laboration de ce travail.</a:t>
            </a:r>
            <a:endParaRPr kumimoji="0" lang="fr-F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Nous disons merci </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à</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a:t>
            </a:r>
            <a:r>
              <a:rPr kumimoji="0" lang="fr-FR" sz="2000" b="1" i="0" u="none" strike="noStrike" cap="none" normalizeH="0" baseline="0" dirty="0" err="1" smtClean="0">
                <a:ln>
                  <a:noFill/>
                </a:ln>
                <a:solidFill>
                  <a:schemeClr val="bg1"/>
                </a:solidFill>
                <a:effectLst/>
                <a:latin typeface="Cambria" pitchFamily="18" charset="0"/>
                <a:ea typeface="Calibri" pitchFamily="34" charset="0"/>
                <a:cs typeface="Arial" pitchFamily="34" charset="0"/>
              </a:rPr>
              <a:t>Mr.HAMOUDA</a:t>
            </a:r>
            <a:r>
              <a:rPr kumimoji="0" lang="fr-FR" sz="2000" b="1" i="0" u="none" strike="noStrike" cap="none" normalizeH="0" baseline="0" dirty="0" smtClean="0">
                <a:ln>
                  <a:noFill/>
                </a:ln>
                <a:solidFill>
                  <a:schemeClr val="bg1"/>
                </a:solidFill>
                <a:effectLst/>
                <a:latin typeface="Cambria" pitchFamily="18" charset="0"/>
                <a:ea typeface="Calibri" pitchFamily="34" charset="0"/>
                <a:cs typeface="Arial" pitchFamily="34" charset="0"/>
              </a:rPr>
              <a:t> </a:t>
            </a:r>
            <a:r>
              <a:rPr kumimoji="0" lang="fr-FR" sz="2000" b="1" i="0" u="none" strike="noStrike" cap="none" normalizeH="0" baseline="0" dirty="0" err="1" smtClean="0">
                <a:ln>
                  <a:noFill/>
                </a:ln>
                <a:solidFill>
                  <a:schemeClr val="bg1"/>
                </a:solidFill>
                <a:effectLst/>
                <a:latin typeface="Cambria" pitchFamily="18" charset="0"/>
                <a:ea typeface="Calibri" pitchFamily="34" charset="0"/>
                <a:cs typeface="Arial" pitchFamily="34" charset="0"/>
              </a:rPr>
              <a:t>Messaoud</a:t>
            </a:r>
            <a:r>
              <a:rPr kumimoji="0" lang="fr-FR" sz="2000" b="1" i="0" u="none" strike="noStrike" cap="none" normalizeH="0" baseline="0" dirty="0" smtClean="0">
                <a:ln>
                  <a:noFill/>
                </a:ln>
                <a:solidFill>
                  <a:schemeClr val="bg1"/>
                </a:solidFill>
                <a:effectLst/>
                <a:latin typeface="Cambria" pitchFamily="18" charset="0"/>
                <a:ea typeface="Calibri" pitchFamily="34" charset="0"/>
                <a:cs typeface="Arial" pitchFamily="34" charset="0"/>
              </a:rPr>
              <a:t> </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le directeur de l</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unit</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de recherche des </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nergies renouvelable au milieu saharien d</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000" b="0" i="0" u="none" strike="noStrike" cap="none" normalizeH="0" baseline="0" dirty="0" err="1" smtClean="0">
                <a:ln>
                  <a:noFill/>
                </a:ln>
                <a:solidFill>
                  <a:schemeClr val="bg1"/>
                </a:solidFill>
                <a:effectLst/>
                <a:latin typeface="Cambria" pitchFamily="18" charset="0"/>
                <a:ea typeface="Calibri" pitchFamily="34" charset="0"/>
                <a:cs typeface="Arial" pitchFamily="34" charset="0"/>
              </a:rPr>
              <a:t>adrar</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(URER.MS), de nous avoir permis de pass</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notre stage au sein de laboratoire de division de conversion thermique et thermodynamique.</a:t>
            </a:r>
            <a:endParaRPr kumimoji="0" lang="fr-F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Nos remerciements </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galement au :</a:t>
            </a:r>
            <a:endParaRPr kumimoji="0" lang="fr-F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Pr</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sym typeface="Symbol" pitchFamily="18" charset="2"/>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sident de jury : --------------</a:t>
            </a:r>
            <a:endParaRPr kumimoji="0" lang="fr-FR" sz="2000" b="0" i="0" u="none" strike="noStrike" cap="none" normalizeH="0" baseline="0" dirty="0" smtClean="0">
              <a:ln>
                <a:noFill/>
              </a:ln>
              <a:solidFill>
                <a:schemeClr val="bg1"/>
              </a:solidFill>
              <a:effectLst/>
              <a:latin typeface="Arial"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      </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rPr>
              <a:t>  </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Examinateurs : -------------- et --------------</a:t>
            </a:r>
            <a:endParaRPr kumimoji="0" lang="fr-FR" sz="2000" b="0" i="0" u="none" strike="noStrike" cap="none" normalizeH="0" baseline="0" dirty="0" smtClean="0">
              <a:ln>
                <a:noFill/>
              </a:ln>
              <a:solidFill>
                <a:schemeClr val="bg1"/>
              </a:solidFill>
              <a:effectLst/>
              <a:latin typeface="Arial"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D</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sym typeface="Symbol" pitchFamily="18" charset="2"/>
              </a:rPr>
              <a:t>’</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avoir accept</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sym typeface="Symbol" pitchFamily="18" charset="2"/>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 d</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sym typeface="Symbol" pitchFamily="18" charset="2"/>
              </a:rPr>
              <a:t>’</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examiner et d</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sym typeface="Symbol" pitchFamily="18" charset="2"/>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valuer notre travail.</a:t>
            </a:r>
            <a:endParaRPr kumimoji="0" lang="fr-FR" sz="2000" b="0" i="0" u="none" strike="noStrike" cap="none" normalizeH="0" baseline="0" dirty="0" smtClean="0">
              <a:ln>
                <a:noFill/>
              </a:ln>
              <a:solidFill>
                <a:schemeClr val="bg1"/>
              </a:solidFill>
              <a:effectLst/>
              <a:latin typeface="Arial"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Enfin, nous adressons nos reconnaissances </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sym typeface="Symbol" pitchFamily="18" charset="2"/>
              </a:rPr>
              <a:t>à</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 toute personne ayant intervenue de pr</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sym typeface="Symbol" pitchFamily="18" charset="2"/>
              </a:rPr>
              <a:t>è</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s ou de loin </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sym typeface="Symbol" pitchFamily="18" charset="2"/>
              </a:rPr>
              <a:t>à</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 la r</a:t>
            </a:r>
            <a:r>
              <a:rPr kumimoji="0" lang="fr-FR" sz="2000" b="0" i="0" u="none" strike="noStrike" cap="none" normalizeH="0" baseline="0" dirty="0" smtClean="0">
                <a:ln>
                  <a:noFill/>
                </a:ln>
                <a:solidFill>
                  <a:schemeClr val="bg1"/>
                </a:solidFill>
                <a:effectLst/>
                <a:latin typeface="Calibri"/>
                <a:ea typeface="Calibri" pitchFamily="34" charset="0"/>
                <a:cs typeface="Arial" pitchFamily="34" charset="0"/>
                <a:sym typeface="Symbol" pitchFamily="18" charset="2"/>
              </a:rPr>
              <a:t>é</a:t>
            </a: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alisation de ce travail.</a:t>
            </a:r>
            <a:endParaRPr kumimoji="0" lang="fr-FR" sz="2000" b="0" i="0" u="none" strike="noStrike" cap="none" normalizeH="0" baseline="0" dirty="0" smtClean="0">
              <a:ln>
                <a:noFill/>
              </a:ln>
              <a:solidFill>
                <a:schemeClr val="bg1"/>
              </a:solidFill>
              <a:effectLst/>
              <a:latin typeface="Arial"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fr-FR" sz="2000" dirty="0" smtClean="0">
              <a:solidFill>
                <a:schemeClr val="bg1"/>
              </a:solidFill>
              <a:latin typeface="Cambria" pitchFamily="18" charset="0"/>
              <a:ea typeface="Calibri"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000" b="1" i="1"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2000" b="1" i="1" dirty="0" smtClean="0">
              <a:solidFill>
                <a:schemeClr val="bg1"/>
              </a:solidFill>
              <a:latin typeface="Cambria" pitchFamily="18" charset="0"/>
              <a:ea typeface="Calibri"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000" b="1" i="1"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2000" b="1" i="1" dirty="0" smtClean="0">
              <a:solidFill>
                <a:schemeClr val="bg1"/>
              </a:solidFill>
              <a:latin typeface="Cambria" pitchFamily="18" charset="0"/>
              <a:ea typeface="Calibri"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000" b="1" i="1"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2000" b="1" i="1" dirty="0" smtClean="0">
              <a:solidFill>
                <a:schemeClr val="bg1"/>
              </a:solidFill>
              <a:latin typeface="Cambria" pitchFamily="18" charset="0"/>
              <a:ea typeface="Calibri"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000" b="1" i="1"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3200" b="1" i="1" u="none" strike="noStrike" cap="none" normalizeH="0" baseline="0" dirty="0" err="1" smtClean="0">
                <a:ln>
                  <a:noFill/>
                </a:ln>
                <a:solidFill>
                  <a:schemeClr val="bg1"/>
                </a:solidFill>
                <a:effectLst/>
                <a:latin typeface="Cambria" pitchFamily="18" charset="0"/>
                <a:ea typeface="Calibri" pitchFamily="34" charset="0"/>
                <a:cs typeface="Arial" pitchFamily="34" charset="0"/>
                <a:sym typeface="Symbol" pitchFamily="18" charset="2"/>
              </a:rPr>
              <a:t>Khebchi</a:t>
            </a:r>
            <a:r>
              <a:rPr kumimoji="0" lang="fr-FR" sz="3200" b="1" i="1"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rPr>
              <a:t> et </a:t>
            </a:r>
            <a:r>
              <a:rPr kumimoji="0" lang="fr-FR" sz="3200" b="1" i="1" u="none" strike="noStrike" cap="none" normalizeH="0" baseline="0" dirty="0" err="1" smtClean="0">
                <a:ln>
                  <a:noFill/>
                </a:ln>
                <a:solidFill>
                  <a:schemeClr val="bg1"/>
                </a:solidFill>
                <a:effectLst/>
                <a:latin typeface="Cambria" pitchFamily="18" charset="0"/>
                <a:ea typeface="Calibri" pitchFamily="34" charset="0"/>
                <a:cs typeface="Arial" pitchFamily="34" charset="0"/>
                <a:sym typeface="Symbol" pitchFamily="18" charset="2"/>
              </a:rPr>
              <a:t>mekelleche</a:t>
            </a:r>
            <a:endParaRPr kumimoji="0" lang="fr-FR" sz="3200" b="0" i="0" u="none" strike="noStrike" cap="none" normalizeH="0" baseline="0" dirty="0" smtClean="0">
              <a:ln>
                <a:noFill/>
              </a:ln>
              <a:solidFill>
                <a:schemeClr val="bg1"/>
              </a:solidFill>
              <a:effectLst/>
              <a:latin typeface="Cambria" pitchFamily="18" charset="0"/>
              <a:ea typeface="Calibri" pitchFamily="34" charset="0"/>
              <a:cs typeface="Arial" pitchFamily="34" charset="0"/>
              <a:sym typeface="Symbol" pitchFamily="18" charset="2"/>
            </a:endParaRPr>
          </a:p>
        </p:txBody>
      </p:sp>
      <p:sp>
        <p:nvSpPr>
          <p:cNvPr id="12" name="Rectangle 11"/>
          <p:cNvSpPr/>
          <p:nvPr/>
        </p:nvSpPr>
        <p:spPr>
          <a:xfrm>
            <a:off x="1643042" y="857232"/>
            <a:ext cx="5975098" cy="584775"/>
          </a:xfrm>
          <a:prstGeom prst="rect">
            <a:avLst/>
          </a:prstGeom>
        </p:spPr>
        <p:txBody>
          <a:bodyPr wrap="none">
            <a:spAutoFit/>
          </a:bodyPr>
          <a:lstStyle/>
          <a:p>
            <a:pPr algn="ctr" fontAlgn="base">
              <a:spcBef>
                <a:spcPct val="0"/>
              </a:spcBef>
              <a:spcAft>
                <a:spcPct val="0"/>
              </a:spcAft>
            </a:pPr>
            <a:r>
              <a:rPr lang="fr-FR" sz="32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Aharoni" pitchFamily="2" charset="-79"/>
              </a:rPr>
              <a:t>Merci de votre aimable attention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8"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00" fill="hold"/>
                                        <p:tgtEl>
                                          <p:spTgt spid="12"/>
                                        </p:tgtEl>
                                        <p:attrNameLst>
                                          <p:attrName>ppt_x</p:attrName>
                                        </p:attrNameLst>
                                      </p:cBhvr>
                                      <p:tavLst>
                                        <p:tav tm="0">
                                          <p:val>
                                            <p:strVal val="#ppt_x"/>
                                          </p:val>
                                        </p:tav>
                                        <p:tav tm="100000">
                                          <p:val>
                                            <p:strVal val="#ppt_x"/>
                                          </p:val>
                                        </p:tav>
                                      </p:tavLst>
                                    </p:anim>
                                    <p:anim calcmode="lin" valueType="num">
                                      <p:cBhvr>
                                        <p:cTn id="13" dur="20000" fill="hold"/>
                                        <p:tgtEl>
                                          <p:spTgt spid="12"/>
                                        </p:tgtEl>
                                        <p:attrNameLst>
                                          <p:attrName>ppt_y</p:attrName>
                                        </p:attrNameLst>
                                      </p:cBhvr>
                                      <p:tavLst>
                                        <p:tav tm="0">
                                          <p:val>
                                            <p:strVal val="#ppt_y+1"/>
                                          </p:val>
                                        </p:tav>
                                        <p:tav tm="100000">
                                          <p:val>
                                            <p:strVal val="#ppt_y-1"/>
                                          </p:val>
                                        </p:tav>
                                      </p:tavLst>
                                    </p:anim>
                                  </p:childTnLst>
                                </p:cTn>
                              </p:par>
                            </p:childTnLst>
                          </p:cTn>
                        </p:par>
                        <p:par>
                          <p:cTn id="14" fill="hold">
                            <p:stCondLst>
                              <p:cond delay="25000"/>
                            </p:stCondLst>
                            <p:childTnLst>
                              <p:par>
                                <p:cTn id="15" presetID="28" presetClass="entr" presetSubtype="0" fill="hold" grpId="0" nodeType="afterEffect">
                                  <p:stCondLst>
                                    <p:cond delay="0"/>
                                  </p:stCondLst>
                                  <p:childTnLst>
                                    <p:set>
                                      <p:cBhvr>
                                        <p:cTn id="16" dur="1" fill="hold">
                                          <p:stCondLst>
                                            <p:cond delay="0"/>
                                          </p:stCondLst>
                                        </p:cTn>
                                        <p:tgtEl>
                                          <p:spTgt spid="1025"/>
                                        </p:tgtEl>
                                        <p:attrNameLst>
                                          <p:attrName>style.visibility</p:attrName>
                                        </p:attrNameLst>
                                      </p:cBhvr>
                                      <p:to>
                                        <p:strVal val="visible"/>
                                      </p:to>
                                    </p:set>
                                    <p:anim calcmode="lin" valueType="num">
                                      <p:cBhvr>
                                        <p:cTn id="17" dur="25500" fill="hold"/>
                                        <p:tgtEl>
                                          <p:spTgt spid="1025"/>
                                        </p:tgtEl>
                                        <p:attrNameLst>
                                          <p:attrName>ppt_x</p:attrName>
                                        </p:attrNameLst>
                                      </p:cBhvr>
                                      <p:tavLst>
                                        <p:tav tm="0">
                                          <p:val>
                                            <p:strVal val="#ppt_x"/>
                                          </p:val>
                                        </p:tav>
                                        <p:tav tm="100000">
                                          <p:val>
                                            <p:strVal val="#ppt_x"/>
                                          </p:val>
                                        </p:tav>
                                      </p:tavLst>
                                    </p:anim>
                                    <p:anim calcmode="lin" valueType="num">
                                      <p:cBhvr>
                                        <p:cTn id="18" dur="25500" fill="hold"/>
                                        <p:tgtEl>
                                          <p:spTgt spid="102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572528" y="6215082"/>
            <a:ext cx="571472" cy="642918"/>
          </a:xfrm>
        </p:spPr>
        <p:txBody>
          <a:bodyPr/>
          <a:lstStyle/>
          <a:p>
            <a:r>
              <a:rPr lang="fr-BE" sz="2400" dirty="0" smtClean="0"/>
              <a:t>1</a:t>
            </a:r>
            <a:endParaRPr lang="fr-BE" sz="2400" dirty="0"/>
          </a:p>
        </p:txBody>
      </p:sp>
      <p:sp>
        <p:nvSpPr>
          <p:cNvPr id="6" name="Arc 5"/>
          <p:cNvSpPr/>
          <p:nvPr/>
        </p:nvSpPr>
        <p:spPr>
          <a:xfrm>
            <a:off x="-3420888" y="-116632"/>
            <a:ext cx="6858002" cy="6858000"/>
          </a:xfrm>
          <a:prstGeom prst="arc">
            <a:avLst>
              <a:gd name="adj1" fmla="val 16200000"/>
              <a:gd name="adj2" fmla="val 5370932"/>
            </a:avLst>
          </a:prstGeom>
          <a:gradFill flip="none" rotWithShape="1">
            <a:gsLst>
              <a:gs pos="28000">
                <a:srgbClr val="92D050"/>
              </a:gs>
              <a:gs pos="50000">
                <a:srgbClr val="92D050">
                  <a:tint val="44500"/>
                  <a:satMod val="160000"/>
                </a:srgbClr>
              </a:gs>
              <a:gs pos="100000">
                <a:srgbClr val="92D050">
                  <a:tint val="23500"/>
                  <a:satMod val="160000"/>
                </a:srgbClr>
              </a:gs>
            </a:gsLst>
            <a:lin ang="0" scaled="1"/>
            <a:tileRect/>
          </a:gra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solidFill>
                <a:srgbClr val="92D050"/>
              </a:solidFill>
            </a:endParaRPr>
          </a:p>
        </p:txBody>
      </p:sp>
      <p:sp>
        <p:nvSpPr>
          <p:cNvPr id="7" name="Arc 6"/>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24"/>
          <p:cNvGrpSpPr/>
          <p:nvPr/>
        </p:nvGrpSpPr>
        <p:grpSpPr>
          <a:xfrm rot="5400000">
            <a:off x="-3129150" y="3314700"/>
            <a:ext cx="6246420" cy="228600"/>
            <a:chOff x="-3200400" y="3314700"/>
            <a:chExt cx="6246420" cy="228600"/>
          </a:xfrm>
        </p:grpSpPr>
        <p:sp>
          <p:nvSpPr>
            <p:cNvPr id="9"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TextBox 7"/>
          <p:cNvSpPr txBox="1"/>
          <p:nvPr/>
        </p:nvSpPr>
        <p:spPr>
          <a:xfrm flipH="1">
            <a:off x="3059832" y="1197913"/>
            <a:ext cx="3840481" cy="430887"/>
          </a:xfrm>
          <a:prstGeom prst="rect">
            <a:avLst/>
          </a:prstGeom>
          <a:noFill/>
        </p:spPr>
        <p:txBody>
          <a:bodyPr wrap="square" rtlCol="0">
            <a:spAutoFit/>
          </a:bodyPr>
          <a:lstStyle/>
          <a:p>
            <a:r>
              <a:rPr lang="en-US" sz="2200" dirty="0" smtClean="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rPr>
              <a:t>Introduction</a:t>
            </a:r>
            <a:endParaRPr lang="en-US" sz="2200" dirty="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endParaRPr>
          </a:p>
        </p:txBody>
      </p:sp>
      <p:sp>
        <p:nvSpPr>
          <p:cNvPr id="12" name="TextBox 8"/>
          <p:cNvSpPr txBox="1"/>
          <p:nvPr/>
        </p:nvSpPr>
        <p:spPr>
          <a:xfrm flipH="1">
            <a:off x="3571867" y="2071678"/>
            <a:ext cx="5286412" cy="461665"/>
          </a:xfrm>
          <a:prstGeom prst="rect">
            <a:avLst/>
          </a:prstGeom>
          <a:noFill/>
        </p:spPr>
        <p:txBody>
          <a:bodyPr wrap="square" rtlCol="0">
            <a:spAutoFit/>
          </a:bodyPr>
          <a:lstStyle/>
          <a:p>
            <a:r>
              <a:rPr lang="fr-FR" sz="2400" dirty="0" smtClean="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rPr>
              <a:t>Généralité sur les capteurs solaires plan</a:t>
            </a:r>
            <a:endParaRPr lang="fr-FR" sz="2400" dirty="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endParaRPr>
          </a:p>
        </p:txBody>
      </p:sp>
      <p:sp>
        <p:nvSpPr>
          <p:cNvPr id="13" name="TextBox 9"/>
          <p:cNvSpPr txBox="1"/>
          <p:nvPr/>
        </p:nvSpPr>
        <p:spPr>
          <a:xfrm flipH="1">
            <a:off x="3779912" y="3140968"/>
            <a:ext cx="4830289" cy="430887"/>
          </a:xfrm>
          <a:prstGeom prst="rect">
            <a:avLst/>
          </a:prstGeom>
          <a:noFill/>
        </p:spPr>
        <p:txBody>
          <a:bodyPr wrap="square" rtlCol="0">
            <a:spAutoFit/>
          </a:bodyPr>
          <a:lstStyle/>
          <a:p>
            <a:r>
              <a:rPr lang="fr-FR" sz="2200" dirty="0" smtClean="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rPr>
              <a:t>Partie</a:t>
            </a:r>
            <a:r>
              <a:rPr lang="en-US" sz="2200" dirty="0" smtClean="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rPr>
              <a:t> </a:t>
            </a:r>
            <a:r>
              <a:rPr lang="fr-FR" sz="2200" dirty="0" smtClean="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rPr>
              <a:t>Expérimentale</a:t>
            </a:r>
            <a:endParaRPr lang="fr-FR" sz="2200" dirty="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endParaRPr>
          </a:p>
        </p:txBody>
      </p:sp>
      <p:sp>
        <p:nvSpPr>
          <p:cNvPr id="25" name="Rectangle 24"/>
          <p:cNvSpPr/>
          <p:nvPr/>
        </p:nvSpPr>
        <p:spPr>
          <a:xfrm>
            <a:off x="251520" y="1988840"/>
            <a:ext cx="2880320" cy="175432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600" b="1" cap="all" dirty="0" smtClean="0">
                <a:ln w="0"/>
                <a:solidFill>
                  <a:schemeClr val="accent1">
                    <a:lumMod val="50000"/>
                  </a:schemeClr>
                </a:solidFill>
                <a:effectLst>
                  <a:reflection blurRad="6350" stA="60000" endA="900" endPos="58000" dir="5400000" sy="-100000" algn="bl" rotWithShape="0"/>
                </a:effectLst>
              </a:rPr>
              <a:t>      </a:t>
            </a:r>
            <a:r>
              <a:rPr lang="fr-FR" sz="3600" b="1" cap="all" dirty="0" smtClean="0">
                <a:ln w="0"/>
                <a:effectLst>
                  <a:reflection blurRad="6350" stA="60000" endA="900" endPos="58000" dir="5400000" sy="-100000" algn="bl" rotWithShape="0"/>
                </a:effectLst>
              </a:rPr>
              <a:t>Plan </a:t>
            </a:r>
          </a:p>
          <a:p>
            <a:r>
              <a:rPr lang="fr-FR" sz="3600" b="1" cap="all" dirty="0" smtClean="0">
                <a:ln w="0"/>
                <a:effectLst>
                  <a:reflection blurRad="6350" stA="60000" endA="900" endPos="58000" dir="5400000" sy="-100000" algn="bl" rotWithShape="0"/>
                </a:effectLst>
              </a:rPr>
              <a:t>        de</a:t>
            </a:r>
          </a:p>
          <a:p>
            <a:r>
              <a:rPr lang="fr-FR" sz="3600" b="1" cap="all" dirty="0" smtClean="0">
                <a:ln w="0"/>
                <a:effectLst>
                  <a:reflection blurRad="6350" stA="60000" endA="900" endPos="58000" dir="5400000" sy="-100000" algn="bl" rotWithShape="0"/>
                </a:effectLst>
              </a:rPr>
              <a:t> travaille</a:t>
            </a:r>
            <a:endParaRPr lang="fr-FR" sz="3600" b="1" cap="all" dirty="0">
              <a:ln w="0"/>
              <a:effectLst>
                <a:reflection blurRad="6350" stA="60000" endA="900" endPos="58000" dir="5400000" sy="-100000" algn="bl" rotWithShape="0"/>
              </a:effectLst>
            </a:endParaRPr>
          </a:p>
        </p:txBody>
      </p:sp>
      <p:sp>
        <p:nvSpPr>
          <p:cNvPr id="26" name="TextBox 9"/>
          <p:cNvSpPr txBox="1"/>
          <p:nvPr/>
        </p:nvSpPr>
        <p:spPr>
          <a:xfrm flipH="1">
            <a:off x="3563888" y="4149080"/>
            <a:ext cx="4830289" cy="430887"/>
          </a:xfrm>
          <a:prstGeom prst="rect">
            <a:avLst/>
          </a:prstGeom>
          <a:noFill/>
        </p:spPr>
        <p:txBody>
          <a:bodyPr wrap="square" rtlCol="0">
            <a:spAutoFit/>
          </a:bodyPr>
          <a:lstStyle/>
          <a:p>
            <a:r>
              <a:rPr lang="fr-FR" sz="2200" dirty="0" smtClean="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rPr>
              <a:t>Résultats et discutions </a:t>
            </a:r>
            <a:endParaRPr lang="fr-FR" sz="2200" dirty="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endParaRPr>
          </a:p>
        </p:txBody>
      </p:sp>
      <p:sp>
        <p:nvSpPr>
          <p:cNvPr id="28" name="Oval 14"/>
          <p:cNvSpPr/>
          <p:nvPr/>
        </p:nvSpPr>
        <p:spPr>
          <a:xfrm>
            <a:off x="2627784" y="1196752"/>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15"/>
          <p:cNvSpPr/>
          <p:nvPr/>
        </p:nvSpPr>
        <p:spPr>
          <a:xfrm>
            <a:off x="3364208" y="3214943"/>
            <a:ext cx="271688" cy="286065"/>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16"/>
          <p:cNvSpPr/>
          <p:nvPr/>
        </p:nvSpPr>
        <p:spPr>
          <a:xfrm>
            <a:off x="2771800" y="522920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14"/>
          <p:cNvSpPr/>
          <p:nvPr/>
        </p:nvSpPr>
        <p:spPr>
          <a:xfrm>
            <a:off x="3131840" y="213285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14"/>
          <p:cNvSpPr/>
          <p:nvPr/>
        </p:nvSpPr>
        <p:spPr>
          <a:xfrm>
            <a:off x="3131840" y="422108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xtBox 9"/>
          <p:cNvSpPr txBox="1"/>
          <p:nvPr/>
        </p:nvSpPr>
        <p:spPr>
          <a:xfrm flipH="1">
            <a:off x="3203848" y="5085184"/>
            <a:ext cx="4830289" cy="430887"/>
          </a:xfrm>
          <a:prstGeom prst="rect">
            <a:avLst/>
          </a:prstGeom>
          <a:noFill/>
        </p:spPr>
        <p:txBody>
          <a:bodyPr wrap="square" rtlCol="0">
            <a:spAutoFit/>
          </a:bodyPr>
          <a:lstStyle/>
          <a:p>
            <a:r>
              <a:rPr lang="fr-FR" sz="2200" dirty="0" smtClean="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rPr>
              <a:t>Conclusion</a:t>
            </a:r>
            <a:endParaRPr lang="fr-FR" sz="2200" dirty="0">
              <a:ln>
                <a:solidFill>
                  <a:schemeClr val="accent1">
                    <a:lumMod val="50000"/>
                  </a:schemeClr>
                </a:solidFill>
              </a:ln>
              <a:solidFill>
                <a:schemeClr val="tx1">
                  <a:lumMod val="95000"/>
                  <a:lumOff val="5000"/>
                </a:schemeClr>
              </a:solidFill>
              <a:effectLst>
                <a:glow rad="228600">
                  <a:schemeClr val="accent1">
                    <a:satMod val="175000"/>
                    <a:alpha val="40000"/>
                  </a:schemeClr>
                </a:glow>
              </a:effectLst>
              <a:latin typeface="Corbe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7620000">
                                      <p:cBhvr>
                                        <p:cTn id="6" dur="1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080000">
                                      <p:cBhvr>
                                        <p:cTn id="15" dur="1000" fill="hold"/>
                                        <p:tgtEl>
                                          <p:spTgt spid="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020000">
                                      <p:cBhvr>
                                        <p:cTn id="24" dur="1000" fill="hold"/>
                                        <p:tgtEl>
                                          <p:spTgt spid="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nodeType="clickEffect">
                                  <p:stCondLst>
                                    <p:cond delay="0"/>
                                  </p:stCondLst>
                                  <p:childTnLst>
                                    <p:animRot by="1020000">
                                      <p:cBhvr>
                                        <p:cTn id="33" dur="1000" fill="hold"/>
                                        <p:tgtEl>
                                          <p:spTgt spid="8"/>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020000">
                                      <p:cBhvr>
                                        <p:cTn id="42" dur="1000" fill="hold"/>
                                        <p:tgtEl>
                                          <p:spTgt spid="8"/>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500"/>
                            </p:stCondLst>
                            <p:childTnLst>
                              <p:par>
                                <p:cTn id="49" presetID="1" presetClass="emph" presetSubtype="2" fill="hold" nodeType="afterEffect">
                                  <p:stCondLst>
                                    <p:cond delay="0"/>
                                  </p:stCondLst>
                                  <p:childTnLst>
                                    <p:animClr clrSpc="rgb" dir="cw">
                                      <p:cBhvr>
                                        <p:cTn id="50" dur="500" fill="hold"/>
                                        <p:tgtEl>
                                          <p:spTgt spid="28"/>
                                        </p:tgtEl>
                                        <p:attrNameLst>
                                          <p:attrName>fillcolor</p:attrName>
                                        </p:attrNameLst>
                                      </p:cBhvr>
                                      <p:to>
                                        <a:srgbClr val="7F8DC2"/>
                                      </p:to>
                                    </p:animClr>
                                    <p:set>
                                      <p:cBhvr>
                                        <p:cTn id="51" dur="500" fill="hold"/>
                                        <p:tgtEl>
                                          <p:spTgt spid="28"/>
                                        </p:tgtEl>
                                        <p:attrNameLst>
                                          <p:attrName>fill.type</p:attrName>
                                        </p:attrNameLst>
                                      </p:cBhvr>
                                      <p:to>
                                        <p:strVal val="solid"/>
                                      </p:to>
                                    </p:set>
                                    <p:set>
                                      <p:cBhvr>
                                        <p:cTn id="52" dur="500" fill="hold"/>
                                        <p:tgtEl>
                                          <p:spTgt spid="28"/>
                                        </p:tgtEl>
                                        <p:attrNameLst>
                                          <p:attrName>fill.on</p:attrName>
                                        </p:attrNameLst>
                                      </p:cBhvr>
                                      <p:to>
                                        <p:strVal val="true"/>
                                      </p:to>
                                    </p:set>
                                  </p:childTnLst>
                                </p:cTn>
                              </p:par>
                            </p:childTnLst>
                          </p:cTn>
                        </p:par>
                        <p:par>
                          <p:cTn id="53" fill="hold">
                            <p:stCondLst>
                              <p:cond delay="1000"/>
                            </p:stCondLst>
                            <p:childTnLst>
                              <p:par>
                                <p:cTn id="54" presetID="1" presetClass="emph" presetSubtype="2" fill="hold" nodeType="afterEffect">
                                  <p:stCondLst>
                                    <p:cond delay="0"/>
                                  </p:stCondLst>
                                  <p:childTnLst>
                                    <p:animClr clrSpc="rgb" dir="cw">
                                      <p:cBhvr>
                                        <p:cTn id="55" dur="500" fill="hold"/>
                                        <p:tgtEl>
                                          <p:spTgt spid="32"/>
                                        </p:tgtEl>
                                        <p:attrNameLst>
                                          <p:attrName>fillcolor</p:attrName>
                                        </p:attrNameLst>
                                      </p:cBhvr>
                                      <p:to>
                                        <a:srgbClr val="7F8DC2"/>
                                      </p:to>
                                    </p:animClr>
                                    <p:set>
                                      <p:cBhvr>
                                        <p:cTn id="56" dur="500" fill="hold"/>
                                        <p:tgtEl>
                                          <p:spTgt spid="32"/>
                                        </p:tgtEl>
                                        <p:attrNameLst>
                                          <p:attrName>fill.type</p:attrName>
                                        </p:attrNameLst>
                                      </p:cBhvr>
                                      <p:to>
                                        <p:strVal val="solid"/>
                                      </p:to>
                                    </p:set>
                                    <p:set>
                                      <p:cBhvr>
                                        <p:cTn id="57" dur="500" fill="hold"/>
                                        <p:tgtEl>
                                          <p:spTgt spid="32"/>
                                        </p:tgtEl>
                                        <p:attrNameLst>
                                          <p:attrName>fill.on</p:attrName>
                                        </p:attrNameLst>
                                      </p:cBhvr>
                                      <p:to>
                                        <p:strVal val="true"/>
                                      </p:to>
                                    </p:set>
                                  </p:childTnLst>
                                </p:cTn>
                              </p:par>
                            </p:childTnLst>
                          </p:cTn>
                        </p:par>
                        <p:par>
                          <p:cTn id="58" fill="hold">
                            <p:stCondLst>
                              <p:cond delay="1500"/>
                            </p:stCondLst>
                            <p:childTnLst>
                              <p:par>
                                <p:cTn id="59" presetID="1" presetClass="emph" presetSubtype="2" fill="hold" nodeType="afterEffect">
                                  <p:stCondLst>
                                    <p:cond delay="0"/>
                                  </p:stCondLst>
                                  <p:childTnLst>
                                    <p:animClr clrSpc="rgb" dir="cw">
                                      <p:cBhvr>
                                        <p:cTn id="60" dur="500" fill="hold"/>
                                        <p:tgtEl>
                                          <p:spTgt spid="29"/>
                                        </p:tgtEl>
                                        <p:attrNameLst>
                                          <p:attrName>fillcolor</p:attrName>
                                        </p:attrNameLst>
                                      </p:cBhvr>
                                      <p:to>
                                        <a:srgbClr val="7F8DC2"/>
                                      </p:to>
                                    </p:animClr>
                                    <p:set>
                                      <p:cBhvr>
                                        <p:cTn id="61" dur="500" fill="hold"/>
                                        <p:tgtEl>
                                          <p:spTgt spid="29"/>
                                        </p:tgtEl>
                                        <p:attrNameLst>
                                          <p:attrName>fill.type</p:attrName>
                                        </p:attrNameLst>
                                      </p:cBhvr>
                                      <p:to>
                                        <p:strVal val="solid"/>
                                      </p:to>
                                    </p:set>
                                    <p:set>
                                      <p:cBhvr>
                                        <p:cTn id="62" dur="500" fill="hold"/>
                                        <p:tgtEl>
                                          <p:spTgt spid="29"/>
                                        </p:tgtEl>
                                        <p:attrNameLst>
                                          <p:attrName>fill.on</p:attrName>
                                        </p:attrNameLst>
                                      </p:cBhvr>
                                      <p:to>
                                        <p:strVal val="true"/>
                                      </p:to>
                                    </p:set>
                                  </p:childTnLst>
                                </p:cTn>
                              </p:par>
                            </p:childTnLst>
                          </p:cTn>
                        </p:par>
                        <p:par>
                          <p:cTn id="63" fill="hold">
                            <p:stCondLst>
                              <p:cond delay="2000"/>
                            </p:stCondLst>
                            <p:childTnLst>
                              <p:par>
                                <p:cTn id="64" presetID="1" presetClass="emph" presetSubtype="2" fill="hold" nodeType="afterEffect">
                                  <p:stCondLst>
                                    <p:cond delay="0"/>
                                  </p:stCondLst>
                                  <p:childTnLst>
                                    <p:animClr clrSpc="rgb" dir="cw">
                                      <p:cBhvr>
                                        <p:cTn id="65" dur="500" fill="hold"/>
                                        <p:tgtEl>
                                          <p:spTgt spid="33"/>
                                        </p:tgtEl>
                                        <p:attrNameLst>
                                          <p:attrName>fillcolor</p:attrName>
                                        </p:attrNameLst>
                                      </p:cBhvr>
                                      <p:to>
                                        <a:srgbClr val="7F8DC2"/>
                                      </p:to>
                                    </p:animClr>
                                    <p:set>
                                      <p:cBhvr>
                                        <p:cTn id="66" dur="500" fill="hold"/>
                                        <p:tgtEl>
                                          <p:spTgt spid="33"/>
                                        </p:tgtEl>
                                        <p:attrNameLst>
                                          <p:attrName>fill.type</p:attrName>
                                        </p:attrNameLst>
                                      </p:cBhvr>
                                      <p:to>
                                        <p:strVal val="solid"/>
                                      </p:to>
                                    </p:set>
                                    <p:set>
                                      <p:cBhvr>
                                        <p:cTn id="67" dur="500" fill="hold"/>
                                        <p:tgtEl>
                                          <p:spTgt spid="33"/>
                                        </p:tgtEl>
                                        <p:attrNameLst>
                                          <p:attrName>fill.on</p:attrName>
                                        </p:attrNameLst>
                                      </p:cBhvr>
                                      <p:to>
                                        <p:strVal val="true"/>
                                      </p:to>
                                    </p:set>
                                  </p:childTnLst>
                                </p:cTn>
                              </p:par>
                            </p:childTnLst>
                          </p:cTn>
                        </p:par>
                        <p:par>
                          <p:cTn id="68" fill="hold">
                            <p:stCondLst>
                              <p:cond delay="2500"/>
                            </p:stCondLst>
                            <p:childTnLst>
                              <p:par>
                                <p:cTn id="69" presetID="1" presetClass="emph" presetSubtype="2" fill="hold" nodeType="afterEffect">
                                  <p:stCondLst>
                                    <p:cond delay="0"/>
                                  </p:stCondLst>
                                  <p:childTnLst>
                                    <p:animClr clrSpc="rgb" dir="cw">
                                      <p:cBhvr>
                                        <p:cTn id="70" dur="500" fill="hold"/>
                                        <p:tgtEl>
                                          <p:spTgt spid="30"/>
                                        </p:tgtEl>
                                        <p:attrNameLst>
                                          <p:attrName>fillcolor</p:attrName>
                                        </p:attrNameLst>
                                      </p:cBhvr>
                                      <p:to>
                                        <a:srgbClr val="7F8DC2"/>
                                      </p:to>
                                    </p:animClr>
                                    <p:set>
                                      <p:cBhvr>
                                        <p:cTn id="71" dur="500" fill="hold"/>
                                        <p:tgtEl>
                                          <p:spTgt spid="30"/>
                                        </p:tgtEl>
                                        <p:attrNameLst>
                                          <p:attrName>fill.type</p:attrName>
                                        </p:attrNameLst>
                                      </p:cBhvr>
                                      <p:to>
                                        <p:strVal val="solid"/>
                                      </p:to>
                                    </p:set>
                                    <p:set>
                                      <p:cBhvr>
                                        <p:cTn id="72" dur="500" fill="hold"/>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6"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572528" y="6215082"/>
            <a:ext cx="571472" cy="642918"/>
          </a:xfrm>
        </p:spPr>
        <p:txBody>
          <a:bodyPr/>
          <a:lstStyle/>
          <a:p>
            <a:r>
              <a:rPr lang="fr-BE" sz="2400" dirty="0" smtClean="0"/>
              <a:t>2</a:t>
            </a:r>
            <a:endParaRPr lang="fr-BE" sz="2400" dirty="0"/>
          </a:p>
        </p:txBody>
      </p:sp>
      <p:grpSp>
        <p:nvGrpSpPr>
          <p:cNvPr id="50" name="Groupe 7"/>
          <p:cNvGrpSpPr/>
          <p:nvPr/>
        </p:nvGrpSpPr>
        <p:grpSpPr>
          <a:xfrm>
            <a:off x="827584" y="1988840"/>
            <a:ext cx="7632848" cy="2736304"/>
            <a:chOff x="1571604" y="1214422"/>
            <a:chExt cx="5715040" cy="1071570"/>
          </a:xfrm>
          <a:gradFill flip="none" rotWithShape="1">
            <a:gsLst>
              <a:gs pos="27000">
                <a:srgbClr val="92D050"/>
              </a:gs>
              <a:gs pos="50000">
                <a:srgbClr val="92D050">
                  <a:tint val="44500"/>
                  <a:satMod val="160000"/>
                </a:srgbClr>
              </a:gs>
              <a:gs pos="100000">
                <a:srgbClr val="92D050">
                  <a:tint val="23500"/>
                  <a:satMod val="160000"/>
                </a:srgbClr>
              </a:gs>
            </a:gsLst>
            <a:path path="circle">
              <a:fillToRect r="100000" b="100000"/>
            </a:path>
            <a:tileRect l="-100000" t="-100000"/>
          </a:gradFill>
        </p:grpSpPr>
        <p:sp>
          <p:nvSpPr>
            <p:cNvPr id="51" name="Freeform 154"/>
            <p:cNvSpPr>
              <a:spLocks/>
            </p:cNvSpPr>
            <p:nvPr/>
          </p:nvSpPr>
          <p:spPr bwMode="gray">
            <a:xfrm>
              <a:off x="1571604" y="1214422"/>
              <a:ext cx="5715040" cy="1071570"/>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pFill/>
            <a:ln w="9525">
              <a:noFill/>
              <a:round/>
              <a:headEnd/>
              <a:tailEnd/>
            </a:ln>
            <a:effectLst/>
          </p:spPr>
          <p:txBody>
            <a:bodyPr/>
            <a:lstStyle/>
            <a:p>
              <a:endParaRPr lang="fr-FR"/>
            </a:p>
          </p:txBody>
        </p:sp>
        <p:sp>
          <p:nvSpPr>
            <p:cNvPr id="52" name="ZoneTexte 51"/>
            <p:cNvSpPr txBox="1"/>
            <p:nvPr/>
          </p:nvSpPr>
          <p:spPr>
            <a:xfrm>
              <a:off x="2056843" y="1581012"/>
              <a:ext cx="5072098" cy="361587"/>
            </a:xfrm>
            <a:prstGeom prst="rect">
              <a:avLst/>
            </a:prstGeom>
            <a:grpFill/>
          </p:spPr>
          <p:txBody>
            <a:bodyPr wrap="square" rtlCol="0">
              <a:spAutoFit/>
            </a:bodyPr>
            <a:lstStyle/>
            <a:p>
              <a:pPr eaLnBrk="0" hangingPunct="0"/>
              <a:r>
                <a:rPr lang="en-US" sz="5400" b="1" dirty="0" smtClean="0">
                  <a:effectLst>
                    <a:reflection blurRad="6350" stA="55000" endA="300" endPos="45500" dir="5400000" sy="-100000" algn="bl" rotWithShape="0"/>
                  </a:effectLst>
                  <a:latin typeface="Monotype Corsiva" pitchFamily="66" charset="0"/>
                </a:rPr>
                <a:t>      Introduction</a:t>
              </a:r>
              <a:endParaRPr lang="en-US" sz="5400" b="1" dirty="0">
                <a:effectLst>
                  <a:reflection blurRad="6350" stA="55000" endA="300" endPos="45500" dir="5400000" sy="-100000" algn="bl" rotWithShape="0"/>
                </a:effectLst>
                <a:latin typeface="Monotype Corsiva"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3.bp.blogspot.com/_PaNTCmH1Jd0/S7C9KS3vweI/AAAAAAAAAFo/WMlgnjrN0yA/s1600/energia+solar.jpg"/>
          <p:cNvPicPr>
            <a:picLocks noChangeAspect="1" noChangeArrowheads="1"/>
          </p:cNvPicPr>
          <p:nvPr/>
        </p:nvPicPr>
        <p:blipFill>
          <a:blip r:embed="rId2"/>
          <a:stretch>
            <a:fillRect/>
          </a:stretch>
        </p:blipFill>
        <p:spPr bwMode="auto">
          <a:xfrm>
            <a:off x="5429256" y="3500438"/>
            <a:ext cx="3409984" cy="3146780"/>
          </a:xfrm>
          <a:prstGeom prst="rect">
            <a:avLst/>
          </a:prstGeom>
          <a:solidFill>
            <a:schemeClr val="accent2"/>
          </a:solidFill>
        </p:spPr>
      </p:pic>
      <p:sp>
        <p:nvSpPr>
          <p:cNvPr id="4" name="ZoneTexte 3"/>
          <p:cNvSpPr txBox="1"/>
          <p:nvPr/>
        </p:nvSpPr>
        <p:spPr>
          <a:xfrm>
            <a:off x="357158" y="285728"/>
            <a:ext cx="8215370" cy="1384995"/>
          </a:xfrm>
          <a:prstGeom prst="rect">
            <a:avLst/>
          </a:prstGeom>
          <a:noFill/>
        </p:spPr>
        <p:txBody>
          <a:bodyPr wrap="square" rtlCol="0">
            <a:spAutoFit/>
          </a:bodyPr>
          <a:lstStyle/>
          <a:p>
            <a:pPr algn="just">
              <a:buFont typeface="Wingdings" pitchFamily="2" charset="2"/>
              <a:buChar char="q"/>
            </a:pPr>
            <a:r>
              <a:rPr lang="fr-FR" sz="2800" dirty="0" smtClean="0">
                <a:solidFill>
                  <a:srgbClr val="FFC000"/>
                </a:solidFill>
              </a:rPr>
              <a:t>    </a:t>
            </a:r>
            <a:r>
              <a:rPr lang="fr-FR" sz="2800" dirty="0" smtClean="0"/>
              <a:t>Compte tenu de sa situation géographique, l’Algérie a manifesté très tôt son intérêt pour les énergies renouvelables et en particulier l’énergie solaire.</a:t>
            </a:r>
          </a:p>
        </p:txBody>
      </p:sp>
      <p:sp>
        <p:nvSpPr>
          <p:cNvPr id="6" name="ZoneTexte 5"/>
          <p:cNvSpPr txBox="1"/>
          <p:nvPr/>
        </p:nvSpPr>
        <p:spPr>
          <a:xfrm>
            <a:off x="285720" y="1785926"/>
            <a:ext cx="8286808" cy="2246769"/>
          </a:xfrm>
          <a:prstGeom prst="rect">
            <a:avLst/>
          </a:prstGeom>
          <a:noFill/>
        </p:spPr>
        <p:txBody>
          <a:bodyPr wrap="square" rtlCol="0">
            <a:spAutoFit/>
          </a:bodyPr>
          <a:lstStyle/>
          <a:p>
            <a:pPr algn="just">
              <a:buClr>
                <a:srgbClr val="FFC000"/>
              </a:buClr>
              <a:buFont typeface="Wingdings" pitchFamily="2" charset="2"/>
              <a:buChar char="q"/>
            </a:pPr>
            <a:r>
              <a:rPr lang="fr-FR" sz="2800" dirty="0" smtClean="0"/>
              <a:t>    L’application de l’énergie solaire peut être regroupée en deux catégories principales : les applications à hautes températures (les concentrateurs solaires et capteurs solaires sous vide), et les applications à basses températures : (les Capteurs solaire à air). </a:t>
            </a:r>
            <a:endParaRPr lang="fr-FR" sz="2800" dirty="0"/>
          </a:p>
        </p:txBody>
      </p:sp>
      <p:sp>
        <p:nvSpPr>
          <p:cNvPr id="7" name="ZoneTexte 6"/>
          <p:cNvSpPr txBox="1"/>
          <p:nvPr/>
        </p:nvSpPr>
        <p:spPr>
          <a:xfrm>
            <a:off x="285720" y="4286256"/>
            <a:ext cx="7631708" cy="1815882"/>
          </a:xfrm>
          <a:prstGeom prst="rect">
            <a:avLst/>
          </a:prstGeom>
          <a:noFill/>
        </p:spPr>
        <p:txBody>
          <a:bodyPr wrap="square" rtlCol="0">
            <a:spAutoFit/>
          </a:bodyPr>
          <a:lstStyle/>
          <a:p>
            <a:pPr algn="just">
              <a:buFont typeface="Wingdings" pitchFamily="2" charset="2"/>
              <a:buChar char="q"/>
            </a:pPr>
            <a:r>
              <a:rPr lang="fr-FR" sz="2800" dirty="0" smtClean="0">
                <a:solidFill>
                  <a:srgbClr val="FFC000"/>
                </a:solidFill>
              </a:rPr>
              <a:t>     </a:t>
            </a:r>
            <a:r>
              <a:rPr lang="fr-FR" sz="2800" dirty="0" smtClean="0"/>
              <a:t>Ce travail présente les résultats d'une</a:t>
            </a:r>
          </a:p>
          <a:p>
            <a:pPr algn="just"/>
            <a:r>
              <a:rPr lang="fr-FR" sz="2800" dirty="0" smtClean="0"/>
              <a:t> étude expérimentale d’un capteur solaire </a:t>
            </a:r>
          </a:p>
          <a:p>
            <a:pPr algn="just"/>
            <a:r>
              <a:rPr lang="fr-FR" sz="2800" dirty="0" smtClean="0"/>
              <a:t>Plan à air double passe sans recirculation </a:t>
            </a:r>
          </a:p>
          <a:p>
            <a:pPr algn="just"/>
            <a:r>
              <a:rPr lang="fr-FR" sz="2800" dirty="0" smtClean="0"/>
              <a:t>d’air fonctionnant en convection forcée.</a:t>
            </a:r>
          </a:p>
        </p:txBody>
      </p:sp>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3</a:t>
            </a:r>
            <a:endParaRPr lang="fr-BE"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strVal val="#ppt_w*0.70"/>
                                          </p:val>
                                        </p:tav>
                                        <p:tav tm="100000">
                                          <p:val>
                                            <p:strVal val="#ppt_w"/>
                                          </p:val>
                                        </p:tav>
                                      </p:tavLst>
                                    </p:anim>
                                    <p:anim calcmode="lin" valueType="num">
                                      <p:cBhvr>
                                        <p:cTn id="8" dur="1000" fill="hold"/>
                                        <p:tgtEl>
                                          <p:spTgt spid="3076"/>
                                        </p:tgtEl>
                                        <p:attrNameLst>
                                          <p:attrName>ppt_h</p:attrName>
                                        </p:attrNameLst>
                                      </p:cBhvr>
                                      <p:tavLst>
                                        <p:tav tm="0">
                                          <p:val>
                                            <p:strVal val="#ppt_h"/>
                                          </p:val>
                                        </p:tav>
                                        <p:tav tm="100000">
                                          <p:val>
                                            <p:strVal val="#ppt_h"/>
                                          </p:val>
                                        </p:tav>
                                      </p:tavLst>
                                    </p:anim>
                                    <p:animEffect transition="in" filter="fade">
                                      <p:cBhvr>
                                        <p:cTn id="9" dur="10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Bottom)">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86520"/>
            <a:ext cx="571472" cy="571480"/>
          </a:xfrm>
        </p:spPr>
        <p:txBody>
          <a:bodyPr/>
          <a:lstStyle/>
          <a:p>
            <a:r>
              <a:rPr lang="fr-BE" sz="2400" dirty="0" smtClean="0"/>
              <a:t>4</a:t>
            </a:r>
            <a:endParaRPr lang="fr-BE" sz="2400" dirty="0"/>
          </a:p>
        </p:txBody>
      </p:sp>
      <p:grpSp>
        <p:nvGrpSpPr>
          <p:cNvPr id="5" name="Groupe 7"/>
          <p:cNvGrpSpPr/>
          <p:nvPr/>
        </p:nvGrpSpPr>
        <p:grpSpPr>
          <a:xfrm>
            <a:off x="827584" y="1988840"/>
            <a:ext cx="7632848" cy="2736304"/>
            <a:chOff x="1571604" y="1214422"/>
            <a:chExt cx="5715040" cy="1071570"/>
          </a:xfrm>
          <a:solidFill>
            <a:srgbClr val="92D050"/>
          </a:solidFill>
        </p:grpSpPr>
        <p:sp>
          <p:nvSpPr>
            <p:cNvPr id="6" name="Freeform 154"/>
            <p:cNvSpPr>
              <a:spLocks/>
            </p:cNvSpPr>
            <p:nvPr/>
          </p:nvSpPr>
          <p:spPr bwMode="gray">
            <a:xfrm>
              <a:off x="1571604" y="1214422"/>
              <a:ext cx="5715040" cy="1071570"/>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31000">
                  <a:srgbClr val="92D050"/>
                </a:gs>
                <a:gs pos="50000">
                  <a:srgbClr val="92D050">
                    <a:tint val="44500"/>
                    <a:satMod val="160000"/>
                  </a:srgbClr>
                </a:gs>
                <a:gs pos="100000">
                  <a:srgbClr val="92D050">
                    <a:tint val="23500"/>
                    <a:satMod val="160000"/>
                  </a:srgbClr>
                </a:gs>
              </a:gsLst>
              <a:lin ang="0" scaled="1"/>
              <a:tileRect/>
            </a:gradFill>
            <a:ln w="9525">
              <a:noFill/>
              <a:round/>
              <a:headEnd/>
              <a:tailEnd/>
            </a:ln>
            <a:effectLst/>
          </p:spPr>
          <p:txBody>
            <a:bodyPr/>
            <a:lstStyle/>
            <a:p>
              <a:endParaRPr lang="fr-FR"/>
            </a:p>
          </p:txBody>
        </p:sp>
        <p:sp>
          <p:nvSpPr>
            <p:cNvPr id="7" name="ZoneTexte 6"/>
            <p:cNvSpPr txBox="1"/>
            <p:nvPr/>
          </p:nvSpPr>
          <p:spPr>
            <a:xfrm>
              <a:off x="1679435" y="1496414"/>
              <a:ext cx="5072098" cy="687015"/>
            </a:xfrm>
            <a:prstGeom prst="rect">
              <a:avLst/>
            </a:prstGeom>
            <a:noFill/>
          </p:spPr>
          <p:txBody>
            <a:bodyPr wrap="square" rtlCol="0">
              <a:spAutoFit/>
            </a:bodyPr>
            <a:lstStyle/>
            <a:p>
              <a:pPr algn="ctr" eaLnBrk="0" hangingPunct="0"/>
              <a:r>
                <a:rPr lang="fr-FR" sz="5400" b="1" dirty="0" smtClean="0">
                  <a:effectLst>
                    <a:reflection blurRad="6350" stA="55000" endA="300" endPos="45500" dir="5400000" sy="-100000" algn="bl" rotWithShape="0"/>
                  </a:effectLst>
                  <a:latin typeface="Monotype Corsiva" pitchFamily="66" charset="0"/>
                </a:rPr>
                <a:t>Généralité sur les capteurs solaires plan</a:t>
              </a:r>
              <a:endParaRPr lang="en-US" sz="5400" b="1" dirty="0">
                <a:effectLst>
                  <a:reflection blurRad="6350" stA="55000" endA="300" endPos="45500" dir="5400000" sy="-100000" algn="bl" rotWithShape="0"/>
                </a:effectLst>
                <a:latin typeface="Monotype Corsiva"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5</a:t>
            </a:r>
            <a:endParaRPr lang="fr-BE" sz="2400" dirty="0"/>
          </a:p>
        </p:txBody>
      </p:sp>
      <p:sp>
        <p:nvSpPr>
          <p:cNvPr id="5" name="ZoneTexte 4"/>
          <p:cNvSpPr txBox="1"/>
          <p:nvPr/>
        </p:nvSpPr>
        <p:spPr>
          <a:xfrm>
            <a:off x="1043608" y="332656"/>
            <a:ext cx="7056784" cy="646331"/>
          </a:xfrm>
          <a:prstGeom prst="rect">
            <a:avLst/>
          </a:prstGeom>
          <a:noFill/>
        </p:spPr>
        <p:txBody>
          <a:bodyPr wrap="square" rtlCol="0">
            <a:spAutoFit/>
          </a:bodyPr>
          <a:lstStyle/>
          <a:p>
            <a:pPr algn="ctr"/>
            <a:r>
              <a:rPr lang="fr-F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 capteurs solaires plan</a:t>
            </a:r>
            <a:endPar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026" name="Picture 2" descr="http://www.garriguesfreres.com/Garriguesfreres/data/photo/pdt/desire.jpg"/>
          <p:cNvPicPr>
            <a:picLocks noChangeAspect="1" noChangeArrowheads="1"/>
          </p:cNvPicPr>
          <p:nvPr/>
        </p:nvPicPr>
        <p:blipFill>
          <a:blip r:embed="rId2"/>
          <a:stretch>
            <a:fillRect/>
          </a:stretch>
        </p:blipFill>
        <p:spPr bwMode="auto">
          <a:xfrm rot="21374124">
            <a:off x="6363663" y="1216615"/>
            <a:ext cx="2394237" cy="46049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7" name="Diagramme 6"/>
          <p:cNvGraphicFramePr/>
          <p:nvPr/>
        </p:nvGraphicFramePr>
        <p:xfrm>
          <a:off x="395536" y="1357298"/>
          <a:ext cx="6248166" cy="4880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graphicEl>
                                              <a:dgm id="{9EDA5115-F4C5-4B77-8E09-1E3C8286A4F1}"/>
                                            </p:graphicEl>
                                          </p:spTgt>
                                        </p:tgtEl>
                                        <p:attrNameLst>
                                          <p:attrName>style.visibility</p:attrName>
                                        </p:attrNameLst>
                                      </p:cBhvr>
                                      <p:to>
                                        <p:strVal val="visible"/>
                                      </p:to>
                                    </p:set>
                                    <p:animEffect transition="in" filter="fade">
                                      <p:cBhvr>
                                        <p:cTn id="19" dur="1000"/>
                                        <p:tgtEl>
                                          <p:spTgt spid="7">
                                            <p:graphicEl>
                                              <a:dgm id="{9EDA5115-F4C5-4B77-8E09-1E3C8286A4F1}"/>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graphicEl>
                                              <a:dgm id="{3C466BA4-74DA-4C23-8C8E-D37416F87211}"/>
                                            </p:graphicEl>
                                          </p:spTgt>
                                        </p:tgtEl>
                                        <p:attrNameLst>
                                          <p:attrName>style.visibility</p:attrName>
                                        </p:attrNameLst>
                                      </p:cBhvr>
                                      <p:to>
                                        <p:strVal val="visible"/>
                                      </p:to>
                                    </p:set>
                                    <p:animEffect transition="in" filter="fade">
                                      <p:cBhvr>
                                        <p:cTn id="24" dur="1000"/>
                                        <p:tgtEl>
                                          <p:spTgt spid="7">
                                            <p:graphicEl>
                                              <a:dgm id="{3C466BA4-74DA-4C23-8C8E-D37416F87211}"/>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graphicEl>
                                              <a:dgm id="{B5ABF2D4-9894-4F38-B754-2381B25932A9}"/>
                                            </p:graphicEl>
                                          </p:spTgt>
                                        </p:tgtEl>
                                        <p:attrNameLst>
                                          <p:attrName>style.visibility</p:attrName>
                                        </p:attrNameLst>
                                      </p:cBhvr>
                                      <p:to>
                                        <p:strVal val="visible"/>
                                      </p:to>
                                    </p:set>
                                    <p:animEffect transition="in" filter="fade">
                                      <p:cBhvr>
                                        <p:cTn id="29" dur="1000"/>
                                        <p:tgtEl>
                                          <p:spTgt spid="7">
                                            <p:graphicEl>
                                              <a:dgm id="{B5ABF2D4-9894-4F38-B754-2381B25932A9}"/>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graphicEl>
                                              <a:dgm id="{DA85FE48-84B8-45CF-97BD-2BAEC1770677}"/>
                                            </p:graphicEl>
                                          </p:spTgt>
                                        </p:tgtEl>
                                        <p:attrNameLst>
                                          <p:attrName>style.visibility</p:attrName>
                                        </p:attrNameLst>
                                      </p:cBhvr>
                                      <p:to>
                                        <p:strVal val="visible"/>
                                      </p:to>
                                    </p:set>
                                    <p:animEffect transition="in" filter="fade">
                                      <p:cBhvr>
                                        <p:cTn id="34" dur="1000"/>
                                        <p:tgtEl>
                                          <p:spTgt spid="7">
                                            <p:graphicEl>
                                              <a:dgm id="{DA85FE48-84B8-45CF-97BD-2BAEC177067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graphicEl>
                                              <a:dgm id="{65447FA0-FF7E-445A-852C-8B5B554F9AF8}"/>
                                            </p:graphicEl>
                                          </p:spTgt>
                                        </p:tgtEl>
                                        <p:attrNameLst>
                                          <p:attrName>style.visibility</p:attrName>
                                        </p:attrNameLst>
                                      </p:cBhvr>
                                      <p:to>
                                        <p:strVal val="visible"/>
                                      </p:to>
                                    </p:set>
                                    <p:animEffect transition="in" filter="fade">
                                      <p:cBhvr>
                                        <p:cTn id="39" dur="1000"/>
                                        <p:tgtEl>
                                          <p:spTgt spid="7">
                                            <p:graphicEl>
                                              <a:dgm id="{65447FA0-FF7E-445A-852C-8B5B554F9AF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graphicEl>
                                              <a:dgm id="{33C58E3F-A71C-4110-87AF-0421189CE392}"/>
                                            </p:graphicEl>
                                          </p:spTgt>
                                        </p:tgtEl>
                                        <p:attrNameLst>
                                          <p:attrName>style.visibility</p:attrName>
                                        </p:attrNameLst>
                                      </p:cBhvr>
                                      <p:to>
                                        <p:strVal val="visible"/>
                                      </p:to>
                                    </p:set>
                                    <p:animEffect transition="in" filter="fade">
                                      <p:cBhvr>
                                        <p:cTn id="44" dur="1000"/>
                                        <p:tgtEl>
                                          <p:spTgt spid="7">
                                            <p:graphicEl>
                                              <a:dgm id="{33C58E3F-A71C-4110-87AF-0421189CE392}"/>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graphicEl>
                                              <a:dgm id="{F3A6ED73-CCAF-4AC5-AFFB-4C40AA4DA5F2}"/>
                                            </p:graphicEl>
                                          </p:spTgt>
                                        </p:tgtEl>
                                        <p:attrNameLst>
                                          <p:attrName>style.visibility</p:attrName>
                                        </p:attrNameLst>
                                      </p:cBhvr>
                                      <p:to>
                                        <p:strVal val="visible"/>
                                      </p:to>
                                    </p:set>
                                    <p:animEffect transition="in" filter="fade">
                                      <p:cBhvr>
                                        <p:cTn id="49" dur="1000"/>
                                        <p:tgtEl>
                                          <p:spTgt spid="7">
                                            <p:graphicEl>
                                              <a:dgm id="{F3A6ED73-CCAF-4AC5-AFFB-4C40AA4DA5F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graphicEl>
                                              <a:dgm id="{384247C9-6D52-4DEC-B761-DA501AA676B6}"/>
                                            </p:graphicEl>
                                          </p:spTgt>
                                        </p:tgtEl>
                                        <p:attrNameLst>
                                          <p:attrName>style.visibility</p:attrName>
                                        </p:attrNameLst>
                                      </p:cBhvr>
                                      <p:to>
                                        <p:strVal val="visible"/>
                                      </p:to>
                                    </p:set>
                                    <p:animEffect transition="in" filter="fade">
                                      <p:cBhvr>
                                        <p:cTn id="54" dur="1000"/>
                                        <p:tgtEl>
                                          <p:spTgt spid="7">
                                            <p:graphicEl>
                                              <a:dgm id="{384247C9-6D52-4DEC-B761-DA501AA676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upload.wikimedia.org/wikipedia/commons/6/69/Potato-Chips.jpg"/>
          <p:cNvPicPr>
            <a:picLocks noChangeAspect="1" noChangeArrowheads="1"/>
          </p:cNvPicPr>
          <p:nvPr/>
        </p:nvPicPr>
        <p:blipFill>
          <a:blip r:embed="rId2"/>
          <a:stretch>
            <a:fillRect/>
          </a:stretch>
        </p:blipFill>
        <p:spPr bwMode="auto">
          <a:xfrm>
            <a:off x="214282" y="214290"/>
            <a:ext cx="3071834" cy="2143139"/>
          </a:xfrm>
          <a:prstGeom prst="rect">
            <a:avLst/>
          </a:prstGeom>
          <a:noFill/>
        </p:spPr>
      </p:pic>
      <p:pic>
        <p:nvPicPr>
          <p:cNvPr id="1032" name="Picture 8" descr="http://4.bp.blogspot.com/_sexjC6mxvEg/S-WCa0pdixI/AAAAAAAAXZw/OhqjwysCMIQ/s1600/PUREE+MAISON+044.jpg"/>
          <p:cNvPicPr>
            <a:picLocks noChangeAspect="1" noChangeArrowheads="1"/>
          </p:cNvPicPr>
          <p:nvPr/>
        </p:nvPicPr>
        <p:blipFill>
          <a:blip r:embed="rId3"/>
          <a:stretch>
            <a:fillRect/>
          </a:stretch>
        </p:blipFill>
        <p:spPr bwMode="auto">
          <a:xfrm>
            <a:off x="142844" y="3929066"/>
            <a:ext cx="3643338" cy="2714644"/>
          </a:xfrm>
          <a:prstGeom prst="rect">
            <a:avLst/>
          </a:prstGeom>
          <a:noFill/>
        </p:spPr>
      </p:pic>
      <p:pic>
        <p:nvPicPr>
          <p:cNvPr id="1026" name="Picture 2" descr="http://img.alibaba.com/photo/101591039/Native_Potato_Starch.jpg"/>
          <p:cNvPicPr>
            <a:picLocks noChangeAspect="1" noChangeArrowheads="1"/>
          </p:cNvPicPr>
          <p:nvPr/>
        </p:nvPicPr>
        <p:blipFill>
          <a:blip r:embed="rId4"/>
          <a:stretch>
            <a:fillRect/>
          </a:stretch>
        </p:blipFill>
        <p:spPr bwMode="auto">
          <a:xfrm>
            <a:off x="5572132" y="3857604"/>
            <a:ext cx="3303145" cy="2786106"/>
          </a:xfrm>
          <a:prstGeom prst="rect">
            <a:avLst/>
          </a:prstGeom>
          <a:noFill/>
        </p:spPr>
      </p:pic>
      <p:pic>
        <p:nvPicPr>
          <p:cNvPr id="1028" name="Picture 4" descr="http://t3.gstatic.com/images?q=tbn:ANd9GcSvkucE1MVs6mn8YZ6JVSORHLcSRHXcOlIqTMdQZqtNmXf7EICubkuUIf8ogw"/>
          <p:cNvPicPr>
            <a:picLocks noChangeAspect="1" noChangeArrowheads="1"/>
          </p:cNvPicPr>
          <p:nvPr/>
        </p:nvPicPr>
        <p:blipFill>
          <a:blip r:embed="rId5"/>
          <a:stretch>
            <a:fillRect/>
          </a:stretch>
        </p:blipFill>
        <p:spPr bwMode="auto">
          <a:xfrm>
            <a:off x="5357818" y="214290"/>
            <a:ext cx="3643338" cy="2461952"/>
          </a:xfrm>
          <a:prstGeom prst="rect">
            <a:avLst/>
          </a:prstGeom>
          <a:noFill/>
        </p:spPr>
      </p:pic>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6</a:t>
            </a:r>
            <a:endParaRPr lang="fr-BE" sz="2400" dirty="0"/>
          </a:p>
        </p:txBody>
      </p:sp>
      <p:graphicFrame>
        <p:nvGraphicFramePr>
          <p:cNvPr id="5" name="Diagramme 4"/>
          <p:cNvGraphicFramePr/>
          <p:nvPr/>
        </p:nvGraphicFramePr>
        <p:xfrm>
          <a:off x="539552" y="332656"/>
          <a:ext cx="8208912" cy="59046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418BC63-AE3E-4DA1-9123-00452BF2D69F}"/>
                                            </p:graphicEl>
                                          </p:spTgt>
                                        </p:tgtEl>
                                        <p:attrNameLst>
                                          <p:attrName>style.visibility</p:attrName>
                                        </p:attrNameLst>
                                      </p:cBhvr>
                                      <p:to>
                                        <p:strVal val="visible"/>
                                      </p:to>
                                    </p:set>
                                    <p:animEffect transition="in" filter="fade">
                                      <p:cBhvr>
                                        <p:cTn id="7" dur="2000"/>
                                        <p:tgtEl>
                                          <p:spTgt spid="5">
                                            <p:graphicEl>
                                              <a:dgm id="{F418BC63-AE3E-4DA1-9123-00452BF2D6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017DDA2F-6982-4F16-BAAE-B22616372CC2}"/>
                                            </p:graphicEl>
                                          </p:spTgt>
                                        </p:tgtEl>
                                        <p:attrNameLst>
                                          <p:attrName>style.visibility</p:attrName>
                                        </p:attrNameLst>
                                      </p:cBhvr>
                                      <p:to>
                                        <p:strVal val="visible"/>
                                      </p:to>
                                    </p:set>
                                    <p:animEffect transition="in" filter="fade">
                                      <p:cBhvr>
                                        <p:cTn id="12" dur="2000"/>
                                        <p:tgtEl>
                                          <p:spTgt spid="5">
                                            <p:graphicEl>
                                              <a:dgm id="{017DDA2F-6982-4F16-BAAE-B22616372CC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B323A35E-4CB5-451D-9982-6B5964628FDF}"/>
                                            </p:graphicEl>
                                          </p:spTgt>
                                        </p:tgtEl>
                                        <p:attrNameLst>
                                          <p:attrName>style.visibility</p:attrName>
                                        </p:attrNameLst>
                                      </p:cBhvr>
                                      <p:to>
                                        <p:strVal val="visible"/>
                                      </p:to>
                                    </p:set>
                                    <p:animEffect transition="in" filter="fade">
                                      <p:cBhvr>
                                        <p:cTn id="15" dur="2000"/>
                                        <p:tgtEl>
                                          <p:spTgt spid="5">
                                            <p:graphicEl>
                                              <a:dgm id="{B323A35E-4CB5-451D-9982-6B5964628FD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p:cTn id="20" dur="1000" fill="hold"/>
                                        <p:tgtEl>
                                          <p:spTgt spid="1028"/>
                                        </p:tgtEl>
                                        <p:attrNameLst>
                                          <p:attrName>ppt_x</p:attrName>
                                        </p:attrNameLst>
                                      </p:cBhvr>
                                      <p:tavLst>
                                        <p:tav tm="0">
                                          <p:val>
                                            <p:strVal val="#ppt_x-.2"/>
                                          </p:val>
                                        </p:tav>
                                        <p:tav tm="100000">
                                          <p:val>
                                            <p:strVal val="#ppt_x"/>
                                          </p:val>
                                        </p:tav>
                                      </p:tavLst>
                                    </p:anim>
                                    <p:anim calcmode="lin" valueType="num">
                                      <p:cBhvr>
                                        <p:cTn id="21"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A857BB61-7079-4323-86FD-E80F14D03E27}"/>
                                            </p:graphicEl>
                                          </p:spTgt>
                                        </p:tgtEl>
                                        <p:attrNameLst>
                                          <p:attrName>style.visibility</p:attrName>
                                        </p:attrNameLst>
                                      </p:cBhvr>
                                      <p:to>
                                        <p:strVal val="visible"/>
                                      </p:to>
                                    </p:set>
                                    <p:animEffect transition="in" filter="fade">
                                      <p:cBhvr>
                                        <p:cTn id="27" dur="2000"/>
                                        <p:tgtEl>
                                          <p:spTgt spid="5">
                                            <p:graphicEl>
                                              <a:dgm id="{A857BB61-7079-4323-86FD-E80F14D03E27}"/>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graphicEl>
                                              <a:dgm id="{CEC7FA32-C8ED-4E02-8F9F-95D756603F16}"/>
                                            </p:graphicEl>
                                          </p:spTgt>
                                        </p:tgtEl>
                                        <p:attrNameLst>
                                          <p:attrName>style.visibility</p:attrName>
                                        </p:attrNameLst>
                                      </p:cBhvr>
                                      <p:to>
                                        <p:strVal val="visible"/>
                                      </p:to>
                                    </p:set>
                                    <p:animEffect transition="in" filter="fade">
                                      <p:cBhvr>
                                        <p:cTn id="30" dur="2000"/>
                                        <p:tgtEl>
                                          <p:spTgt spid="5">
                                            <p:graphicEl>
                                              <a:dgm id="{CEC7FA32-C8ED-4E02-8F9F-95D756603F1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1000" fill="hold"/>
                                        <p:tgtEl>
                                          <p:spTgt spid="1026"/>
                                        </p:tgtEl>
                                        <p:attrNameLst>
                                          <p:attrName>ppt_x</p:attrName>
                                        </p:attrNameLst>
                                      </p:cBhvr>
                                      <p:tavLst>
                                        <p:tav tm="0">
                                          <p:val>
                                            <p:strVal val="#ppt_x-.2"/>
                                          </p:val>
                                        </p:tav>
                                        <p:tav tm="100000">
                                          <p:val>
                                            <p:strVal val="#ppt_x"/>
                                          </p:val>
                                        </p:tav>
                                      </p:tavLst>
                                    </p:anim>
                                    <p:anim calcmode="lin" valueType="num">
                                      <p:cBhvr>
                                        <p:cTn id="36"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38C902A3-AE8E-4086-A72E-0618561879AF}"/>
                                            </p:graphicEl>
                                          </p:spTgt>
                                        </p:tgtEl>
                                        <p:attrNameLst>
                                          <p:attrName>style.visibility</p:attrName>
                                        </p:attrNameLst>
                                      </p:cBhvr>
                                      <p:to>
                                        <p:strVal val="visible"/>
                                      </p:to>
                                    </p:set>
                                    <p:animEffect transition="in" filter="fade">
                                      <p:cBhvr>
                                        <p:cTn id="42" dur="2000"/>
                                        <p:tgtEl>
                                          <p:spTgt spid="5">
                                            <p:graphicEl>
                                              <a:dgm id="{38C902A3-AE8E-4086-A72E-0618561879AF}"/>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graphicEl>
                                              <a:dgm id="{AA597C33-A4ED-48B9-9DAE-527F5843EE99}"/>
                                            </p:graphicEl>
                                          </p:spTgt>
                                        </p:tgtEl>
                                        <p:attrNameLst>
                                          <p:attrName>style.visibility</p:attrName>
                                        </p:attrNameLst>
                                      </p:cBhvr>
                                      <p:to>
                                        <p:strVal val="visible"/>
                                      </p:to>
                                    </p:set>
                                    <p:animEffect transition="in" filter="fade">
                                      <p:cBhvr>
                                        <p:cTn id="45" dur="2000"/>
                                        <p:tgtEl>
                                          <p:spTgt spid="5">
                                            <p:graphicEl>
                                              <a:dgm id="{AA597C33-A4ED-48B9-9DAE-527F5843EE99}"/>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1032"/>
                                        </p:tgtEl>
                                        <p:attrNameLst>
                                          <p:attrName>style.visibility</p:attrName>
                                        </p:attrNameLst>
                                      </p:cBhvr>
                                      <p:to>
                                        <p:strVal val="visible"/>
                                      </p:to>
                                    </p:set>
                                    <p:anim calcmode="lin" valueType="num">
                                      <p:cBhvr>
                                        <p:cTn id="50" dur="1000" fill="hold"/>
                                        <p:tgtEl>
                                          <p:spTgt spid="1032"/>
                                        </p:tgtEl>
                                        <p:attrNameLst>
                                          <p:attrName>ppt_x</p:attrName>
                                        </p:attrNameLst>
                                      </p:cBhvr>
                                      <p:tavLst>
                                        <p:tav tm="0">
                                          <p:val>
                                            <p:strVal val="#ppt_x-.2"/>
                                          </p:val>
                                        </p:tav>
                                        <p:tav tm="100000">
                                          <p:val>
                                            <p:strVal val="#ppt_x"/>
                                          </p:val>
                                        </p:tav>
                                      </p:tavLst>
                                    </p:anim>
                                    <p:anim calcmode="lin" valueType="num">
                                      <p:cBhvr>
                                        <p:cTn id="51" dur="1000" fill="hold"/>
                                        <p:tgtEl>
                                          <p:spTgt spid="1032"/>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0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E827D62E-5ABA-4E0F-9594-91FD4AD944E3}"/>
                                            </p:graphicEl>
                                          </p:spTgt>
                                        </p:tgtEl>
                                        <p:attrNameLst>
                                          <p:attrName>style.visibility</p:attrName>
                                        </p:attrNameLst>
                                      </p:cBhvr>
                                      <p:to>
                                        <p:strVal val="visible"/>
                                      </p:to>
                                    </p:set>
                                    <p:animEffect transition="in" filter="fade">
                                      <p:cBhvr>
                                        <p:cTn id="57" dur="2000"/>
                                        <p:tgtEl>
                                          <p:spTgt spid="5">
                                            <p:graphicEl>
                                              <a:dgm id="{E827D62E-5ABA-4E0F-9594-91FD4AD944E3}"/>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graphicEl>
                                              <a:dgm id="{7E09B573-7364-409D-9BB5-B345C8932187}"/>
                                            </p:graphicEl>
                                          </p:spTgt>
                                        </p:tgtEl>
                                        <p:attrNameLst>
                                          <p:attrName>style.visibility</p:attrName>
                                        </p:attrNameLst>
                                      </p:cBhvr>
                                      <p:to>
                                        <p:strVal val="visible"/>
                                      </p:to>
                                    </p:set>
                                    <p:animEffect transition="in" filter="fade">
                                      <p:cBhvr>
                                        <p:cTn id="60" dur="2000"/>
                                        <p:tgtEl>
                                          <p:spTgt spid="5">
                                            <p:graphicEl>
                                              <a:dgm id="{7E09B573-7364-409D-9BB5-B345C893218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nodeType="clickEffect">
                                  <p:stCondLst>
                                    <p:cond delay="0"/>
                                  </p:stCondLst>
                                  <p:childTnLst>
                                    <p:set>
                                      <p:cBhvr>
                                        <p:cTn id="64" dur="1" fill="hold">
                                          <p:stCondLst>
                                            <p:cond delay="0"/>
                                          </p:stCondLst>
                                        </p:cTn>
                                        <p:tgtEl>
                                          <p:spTgt spid="1030"/>
                                        </p:tgtEl>
                                        <p:attrNameLst>
                                          <p:attrName>style.visibility</p:attrName>
                                        </p:attrNameLst>
                                      </p:cBhvr>
                                      <p:to>
                                        <p:strVal val="visible"/>
                                      </p:to>
                                    </p:set>
                                    <p:anim calcmode="lin" valueType="num">
                                      <p:cBhvr>
                                        <p:cTn id="65" dur="1000" fill="hold"/>
                                        <p:tgtEl>
                                          <p:spTgt spid="1030"/>
                                        </p:tgtEl>
                                        <p:attrNameLst>
                                          <p:attrName>ppt_x</p:attrName>
                                        </p:attrNameLst>
                                      </p:cBhvr>
                                      <p:tavLst>
                                        <p:tav tm="0">
                                          <p:val>
                                            <p:strVal val="#ppt_x-.2"/>
                                          </p:val>
                                        </p:tav>
                                        <p:tav tm="100000">
                                          <p:val>
                                            <p:strVal val="#ppt_x"/>
                                          </p:val>
                                        </p:tav>
                                      </p:tavLst>
                                    </p:anim>
                                    <p:anim calcmode="lin" valueType="num">
                                      <p:cBhvr>
                                        <p:cTn id="66" dur="1000" fill="hold"/>
                                        <p:tgtEl>
                                          <p:spTgt spid="1030"/>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ans titre.bmp"/>
          <p:cNvPicPr>
            <a:picLocks noChangeAspect="1"/>
          </p:cNvPicPr>
          <p:nvPr/>
        </p:nvPicPr>
        <p:blipFill>
          <a:blip r:embed="rId2"/>
          <a:stretch>
            <a:fillRect/>
          </a:stretch>
        </p:blipFill>
        <p:spPr>
          <a:xfrm>
            <a:off x="4357686" y="2571744"/>
            <a:ext cx="4548186" cy="1500198"/>
          </a:xfrm>
          <a:prstGeom prst="rect">
            <a:avLst/>
          </a:prstGeom>
          <a:ln>
            <a:noFill/>
          </a:ln>
          <a:effectLst>
            <a:outerShdw blurRad="292100" dist="139700" dir="2700000" algn="tl" rotWithShape="0">
              <a:srgbClr val="333333">
                <a:alpha val="65000"/>
              </a:srgbClr>
            </a:outerShdw>
          </a:effectLst>
        </p:spPr>
      </p:pic>
      <p:sp>
        <p:nvSpPr>
          <p:cNvPr id="3" name="Espace réservé du numéro de diapositive 2"/>
          <p:cNvSpPr>
            <a:spLocks noGrp="1"/>
          </p:cNvSpPr>
          <p:nvPr>
            <p:ph type="sldNum" sz="quarter" idx="12"/>
          </p:nvPr>
        </p:nvSpPr>
        <p:spPr>
          <a:xfrm>
            <a:off x="8572528" y="6215082"/>
            <a:ext cx="571472" cy="642918"/>
          </a:xfrm>
        </p:spPr>
        <p:txBody>
          <a:bodyPr/>
          <a:lstStyle/>
          <a:p>
            <a:r>
              <a:rPr lang="fr-BE" sz="2400" dirty="0" smtClean="0"/>
              <a:t>7</a:t>
            </a:r>
            <a:endParaRPr lang="fr-BE" sz="2400" dirty="0"/>
          </a:p>
        </p:txBody>
      </p:sp>
      <p:graphicFrame>
        <p:nvGraphicFramePr>
          <p:cNvPr id="5" name="Diagramme 4"/>
          <p:cNvGraphicFramePr/>
          <p:nvPr/>
        </p:nvGraphicFramePr>
        <p:xfrm>
          <a:off x="142844" y="781301"/>
          <a:ext cx="8786874" cy="571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00034" y="0"/>
            <a:ext cx="8327344" cy="584775"/>
          </a:xfrm>
          <a:prstGeom prst="rect">
            <a:avLst/>
          </a:prstGeom>
          <a:noFill/>
        </p:spPr>
        <p:txBody>
          <a:bodyPr wrap="none" lIns="91440" tIns="45720" rIns="91440" bIns="45720">
            <a:spAutoFit/>
          </a:bodyPr>
          <a:lstStyle/>
          <a:p>
            <a:pPr algn="ctr"/>
            <a:r>
              <a:rPr lang="fr-F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Différent types des capteurs solaires plans à air</a:t>
            </a:r>
            <a:endParaRPr lang="fr-F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7" name="Image 6" descr="Sans titre.bmp"/>
          <p:cNvPicPr>
            <a:picLocks noChangeAspect="1"/>
          </p:cNvPicPr>
          <p:nvPr/>
        </p:nvPicPr>
        <p:blipFill>
          <a:blip r:embed="rId7"/>
          <a:stretch>
            <a:fillRect/>
          </a:stretch>
        </p:blipFill>
        <p:spPr>
          <a:xfrm>
            <a:off x="4429124" y="714356"/>
            <a:ext cx="4500594" cy="1500198"/>
          </a:xfrm>
          <a:prstGeom prst="rect">
            <a:avLst/>
          </a:prstGeom>
          <a:ln>
            <a:noFill/>
          </a:ln>
          <a:effectLst>
            <a:outerShdw blurRad="292100" dist="139700" dir="2700000" algn="tl" rotWithShape="0">
              <a:srgbClr val="333333">
                <a:alpha val="65000"/>
              </a:srgbClr>
            </a:outerShdw>
          </a:effectLst>
        </p:spPr>
      </p:pic>
      <p:pic>
        <p:nvPicPr>
          <p:cNvPr id="9" name="Image 8" descr="Sans titre.bmp"/>
          <p:cNvPicPr>
            <a:picLocks noChangeAspect="1"/>
          </p:cNvPicPr>
          <p:nvPr/>
        </p:nvPicPr>
        <p:blipFill>
          <a:blip r:embed="rId8"/>
          <a:stretch>
            <a:fillRect/>
          </a:stretch>
        </p:blipFill>
        <p:spPr>
          <a:xfrm>
            <a:off x="4786314" y="4214819"/>
            <a:ext cx="4071966" cy="17145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5">
                                            <p:graphicEl>
                                              <a:dgm id="{3C97CA0D-0DF6-4258-8156-48BCD9FD3C2B}"/>
                                            </p:graphicEl>
                                          </p:spTgt>
                                        </p:tgtEl>
                                        <p:attrNameLst>
                                          <p:attrName>style.visibility</p:attrName>
                                        </p:attrNameLst>
                                      </p:cBhvr>
                                      <p:to>
                                        <p:strVal val="visible"/>
                                      </p:to>
                                    </p:set>
                                    <p:anim calcmode="lin" valueType="num">
                                      <p:cBhvr additive="base">
                                        <p:cTn id="14" dur="500" fill="hold"/>
                                        <p:tgtEl>
                                          <p:spTgt spid="5">
                                            <p:graphicEl>
                                              <a:dgm id="{3C97CA0D-0DF6-4258-8156-48BCD9FD3C2B}"/>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graphicEl>
                                              <a:dgm id="{3C97CA0D-0DF6-4258-8156-48BCD9FD3C2B}"/>
                                            </p:graphic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graphicEl>
                                              <a:dgm id="{ABB15618-ECF0-448E-9CA7-63B4A8175F59}"/>
                                            </p:graphicEl>
                                          </p:spTgt>
                                        </p:tgtEl>
                                        <p:attrNameLst>
                                          <p:attrName>style.visibility</p:attrName>
                                        </p:attrNameLst>
                                      </p:cBhvr>
                                      <p:to>
                                        <p:strVal val="visible"/>
                                      </p:to>
                                    </p:set>
                                    <p:anim calcmode="lin" valueType="num">
                                      <p:cBhvr additive="base">
                                        <p:cTn id="20" dur="500" fill="hold"/>
                                        <p:tgtEl>
                                          <p:spTgt spid="5">
                                            <p:graphicEl>
                                              <a:dgm id="{ABB15618-ECF0-448E-9CA7-63B4A8175F59}"/>
                                            </p:graphic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graphicEl>
                                              <a:dgm id="{ABB15618-ECF0-448E-9CA7-63B4A8175F59}"/>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5">
                                            <p:graphicEl>
                                              <a:dgm id="{5105908D-F5A3-4EC1-ABAE-AEEB4BED9309}"/>
                                            </p:graphicEl>
                                          </p:spTgt>
                                        </p:tgtEl>
                                        <p:attrNameLst>
                                          <p:attrName>style.visibility</p:attrName>
                                        </p:attrNameLst>
                                      </p:cBhvr>
                                      <p:to>
                                        <p:strVal val="visible"/>
                                      </p:to>
                                    </p:set>
                                    <p:anim calcmode="lin" valueType="num">
                                      <p:cBhvr additive="base">
                                        <p:cTn id="32" dur="500" fill="hold"/>
                                        <p:tgtEl>
                                          <p:spTgt spid="5">
                                            <p:graphicEl>
                                              <a:dgm id="{5105908D-F5A3-4EC1-ABAE-AEEB4BED9309}"/>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graphicEl>
                                              <a:dgm id="{5105908D-F5A3-4EC1-ABAE-AEEB4BED9309}"/>
                                            </p:graphic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5">
                                            <p:graphicEl>
                                              <a:dgm id="{77BB6435-9267-4273-A265-36ACB19A5510}"/>
                                            </p:graphicEl>
                                          </p:spTgt>
                                        </p:tgtEl>
                                        <p:attrNameLst>
                                          <p:attrName>style.visibility</p:attrName>
                                        </p:attrNameLst>
                                      </p:cBhvr>
                                      <p:to>
                                        <p:strVal val="visible"/>
                                      </p:to>
                                    </p:set>
                                    <p:anim calcmode="lin" valueType="num">
                                      <p:cBhvr additive="base">
                                        <p:cTn id="38" dur="500" fill="hold"/>
                                        <p:tgtEl>
                                          <p:spTgt spid="5">
                                            <p:graphicEl>
                                              <a:dgm id="{77BB6435-9267-4273-A265-36ACB19A5510}"/>
                                            </p:graphic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5">
                                            <p:graphicEl>
                                              <a:dgm id="{77BB6435-9267-4273-A265-36ACB19A5510}"/>
                                            </p:graphic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5">
                                            <p:graphicEl>
                                              <a:dgm id="{3032A5D3-04AD-4AC8-92D7-CACDEA0A21E0}"/>
                                            </p:graphicEl>
                                          </p:spTgt>
                                        </p:tgtEl>
                                        <p:attrNameLst>
                                          <p:attrName>style.visibility</p:attrName>
                                        </p:attrNameLst>
                                      </p:cBhvr>
                                      <p:to>
                                        <p:strVal val="visible"/>
                                      </p:to>
                                    </p:set>
                                    <p:anim calcmode="lin" valueType="num">
                                      <p:cBhvr additive="base">
                                        <p:cTn id="50" dur="500" fill="hold"/>
                                        <p:tgtEl>
                                          <p:spTgt spid="5">
                                            <p:graphicEl>
                                              <a:dgm id="{3032A5D3-04AD-4AC8-92D7-CACDEA0A21E0}"/>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graphicEl>
                                              <a:dgm id="{3032A5D3-04AD-4AC8-92D7-CACDEA0A21E0}"/>
                                            </p:graphicEl>
                                          </p:spTgt>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5">
                                            <p:graphicEl>
                                              <a:dgm id="{5FC8E735-0CA2-48E2-B0C6-4986EF053BA3}"/>
                                            </p:graphicEl>
                                          </p:spTgt>
                                        </p:tgtEl>
                                        <p:attrNameLst>
                                          <p:attrName>style.visibility</p:attrName>
                                        </p:attrNameLst>
                                      </p:cBhvr>
                                      <p:to>
                                        <p:strVal val="visible"/>
                                      </p:to>
                                    </p:set>
                                    <p:anim calcmode="lin" valueType="num">
                                      <p:cBhvr additive="base">
                                        <p:cTn id="56" dur="500" fill="hold"/>
                                        <p:tgtEl>
                                          <p:spTgt spid="5">
                                            <p:graphicEl>
                                              <a:dgm id="{5FC8E735-0CA2-48E2-B0C6-4986EF053BA3}"/>
                                            </p:graphic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5">
                                            <p:graphicEl>
                                              <a:dgm id="{5FC8E735-0CA2-48E2-B0C6-4986EF053BA3}"/>
                                            </p:graphic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1+#ppt_w/2"/>
                                          </p:val>
                                        </p:tav>
                                        <p:tav tm="100000">
                                          <p:val>
                                            <p:strVal val="#ppt_x"/>
                                          </p:val>
                                        </p:tav>
                                      </p:tavLst>
                                    </p:anim>
                                    <p:anim calcmode="lin" valueType="num">
                                      <p:cBhvr additive="base">
                                        <p:cTn id="6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5370</TotalTime>
  <Words>1287</Words>
  <Application>Microsoft Office PowerPoint</Application>
  <PresentationFormat>Affichage à l'écran (4:3)</PresentationFormat>
  <Paragraphs>199</Paragraphs>
  <Slides>29</Slides>
  <Notes>1</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Capitaux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abde</cp:lastModifiedBy>
  <cp:revision>649</cp:revision>
  <dcterms:created xsi:type="dcterms:W3CDTF">2012-05-14T21:42:35Z</dcterms:created>
  <dcterms:modified xsi:type="dcterms:W3CDTF">2017-05-31T21:58:18Z</dcterms:modified>
</cp:coreProperties>
</file>