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39" r:id="rId2"/>
  </p:sldMasterIdLst>
  <p:notesMasterIdLst>
    <p:notesMasterId r:id="rId69"/>
  </p:notesMasterIdLst>
  <p:sldIdLst>
    <p:sldId id="288" r:id="rId3"/>
    <p:sldId id="268" r:id="rId4"/>
    <p:sldId id="323" r:id="rId5"/>
    <p:sldId id="373" r:id="rId6"/>
    <p:sldId id="324" r:id="rId7"/>
    <p:sldId id="325" r:id="rId8"/>
    <p:sldId id="336" r:id="rId9"/>
    <p:sldId id="340" r:id="rId10"/>
    <p:sldId id="341" r:id="rId11"/>
    <p:sldId id="342" r:id="rId12"/>
    <p:sldId id="343" r:id="rId13"/>
    <p:sldId id="344" r:id="rId14"/>
    <p:sldId id="345" r:id="rId15"/>
    <p:sldId id="346" r:id="rId16"/>
    <p:sldId id="347" r:id="rId17"/>
    <p:sldId id="348" r:id="rId18"/>
    <p:sldId id="349" r:id="rId19"/>
    <p:sldId id="374" r:id="rId20"/>
    <p:sldId id="351" r:id="rId21"/>
    <p:sldId id="352" r:id="rId22"/>
    <p:sldId id="353" r:id="rId23"/>
    <p:sldId id="355" r:id="rId24"/>
    <p:sldId id="332" r:id="rId25"/>
    <p:sldId id="356" r:id="rId26"/>
    <p:sldId id="286" r:id="rId27"/>
    <p:sldId id="280" r:id="rId28"/>
    <p:sldId id="281" r:id="rId29"/>
    <p:sldId id="283" r:id="rId30"/>
    <p:sldId id="358" r:id="rId31"/>
    <p:sldId id="364" r:id="rId32"/>
    <p:sldId id="365" r:id="rId33"/>
    <p:sldId id="366" r:id="rId34"/>
    <p:sldId id="367" r:id="rId35"/>
    <p:sldId id="368" r:id="rId36"/>
    <p:sldId id="369" r:id="rId37"/>
    <p:sldId id="370" r:id="rId38"/>
    <p:sldId id="371" r:id="rId39"/>
    <p:sldId id="284" r:id="rId40"/>
    <p:sldId id="298" r:id="rId41"/>
    <p:sldId id="293" r:id="rId42"/>
    <p:sldId id="297" r:id="rId43"/>
    <p:sldId id="299" r:id="rId44"/>
    <p:sldId id="362" r:id="rId45"/>
    <p:sldId id="300" r:id="rId46"/>
    <p:sldId id="301" r:id="rId47"/>
    <p:sldId id="302" r:id="rId48"/>
    <p:sldId id="303" r:id="rId49"/>
    <p:sldId id="310" r:id="rId50"/>
    <p:sldId id="309" r:id="rId51"/>
    <p:sldId id="308" r:id="rId52"/>
    <p:sldId id="307" r:id="rId53"/>
    <p:sldId id="311" r:id="rId54"/>
    <p:sldId id="363" r:id="rId55"/>
    <p:sldId id="314" r:id="rId56"/>
    <p:sldId id="312" r:id="rId57"/>
    <p:sldId id="313" r:id="rId58"/>
    <p:sldId id="315" r:id="rId59"/>
    <p:sldId id="317" r:id="rId60"/>
    <p:sldId id="316" r:id="rId61"/>
    <p:sldId id="318" r:id="rId62"/>
    <p:sldId id="319" r:id="rId63"/>
    <p:sldId id="320" r:id="rId64"/>
    <p:sldId id="334" r:id="rId65"/>
    <p:sldId id="285" r:id="rId66"/>
    <p:sldId id="372" r:id="rId67"/>
    <p:sldId id="361" r:id="rId6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84" autoAdjust="0"/>
    <p:restoredTop sz="85099" autoAdjust="0"/>
  </p:normalViewPr>
  <p:slideViewPr>
    <p:cSldViewPr snapToGrid="0" showGuides="1">
      <p:cViewPr varScale="1">
        <p:scale>
          <a:sx n="63" d="100"/>
          <a:sy n="63" d="100"/>
        </p:scale>
        <p:origin x="1026" y="66"/>
      </p:cViewPr>
      <p:guideLst>
        <p:guide orient="horz" pos="184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Feuille_de_calcul_Microsoft_Excel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Feuille_de_calcul_Microsoft_Excel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Feuille_de_calcul_Microsoft_Excel3.xlsx"/></Relationships>
</file>

<file path=ppt/charts/_rels/chart4.xml.rels><?xml version="1.0" encoding="UTF-8" standalone="yes"?>
<Relationships xmlns="http://schemas.openxmlformats.org/package/2006/relationships"><Relationship Id="rId3" Type="http://schemas.openxmlformats.org/officeDocument/2006/relationships/package" Target="../embeddings/Feuille_de_calcul_Microsoft_Excel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Feuille_de_calcul_Microsoft_Excel5.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Feuille_de_calcul_Microsoft_Excel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Feuil1!$B$1</c:f>
              <c:strCache>
                <c:ptCount val="1"/>
                <c:pt idx="0">
                  <c:v>Ventes</c:v>
                </c:pt>
              </c:strCache>
            </c:strRef>
          </c:tx>
          <c:dPt>
            <c:idx val="0"/>
            <c:bubble3D val="0"/>
            <c:spPr>
              <a:solidFill>
                <a:schemeClr val="accent2"/>
              </a:solidFill>
              <a:ln>
                <a:noFill/>
              </a:ln>
              <a:effectLst>
                <a:outerShdw blurRad="57150" dist="19050" dir="5400000" algn="ctr" rotWithShape="0">
                  <a:srgbClr val="000000">
                    <a:alpha val="63000"/>
                  </a:srgbClr>
                </a:outerShdw>
              </a:effectLst>
              <a:sp3d/>
            </c:spPr>
          </c:dPt>
          <c:dPt>
            <c:idx val="1"/>
            <c:bubble3D val="0"/>
            <c:spPr>
              <a:solidFill>
                <a:srgbClr val="FF0000"/>
              </a:solidFill>
              <a:ln>
                <a:noFill/>
              </a:ln>
              <a:effectLst>
                <a:outerShdw blurRad="57150" dist="19050" dir="5400000" algn="ctr" rotWithShape="0">
                  <a:srgbClr val="000000">
                    <a:alpha val="63000"/>
                  </a:srgbClr>
                </a:outerShdw>
              </a:effectLst>
              <a:sp3d/>
            </c:spPr>
          </c:dPt>
          <c:dPt>
            <c:idx val="2"/>
            <c:bubble3D val="0"/>
            <c:spPr>
              <a:solidFill>
                <a:srgbClr val="7030A0"/>
              </a:solidFill>
              <a:ln>
                <a:noFill/>
              </a:ln>
              <a:effectLst>
                <a:outerShdw blurRad="57150" dist="19050" dir="5400000" algn="ctr" rotWithShape="0">
                  <a:srgbClr val="000000">
                    <a:alpha val="63000"/>
                  </a:srgbClr>
                </a:outerShdw>
              </a:effectLst>
              <a:sp3d/>
            </c:spPr>
          </c:dPt>
          <c:dPt>
            <c:idx val="3"/>
            <c:bubble3D val="0"/>
            <c:spPr>
              <a:solidFill>
                <a:schemeClr val="accent6">
                  <a:lumMod val="75000"/>
                </a:schemeClr>
              </a:solidFill>
              <a:ln>
                <a:noFill/>
              </a:ln>
              <a:effectLst>
                <a:outerShdw blurRad="57150" dist="19050" dir="5400000" algn="ctr" rotWithShape="0">
                  <a:srgbClr val="000000">
                    <a:alpha val="63000"/>
                  </a:srgbClr>
                </a:outerShdw>
              </a:effectLst>
              <a:sp3d/>
            </c:spPr>
          </c:dPt>
          <c:dPt>
            <c:idx val="4"/>
            <c:bubble3D val="0"/>
            <c:spPr>
              <a:solidFill>
                <a:schemeClr val="bg1">
                  <a:lumMod val="50000"/>
                </a:schemeClr>
              </a:solidFill>
              <a:ln>
                <a:noFill/>
              </a:ln>
              <a:effectLst>
                <a:outerShdw blurRad="57150" dist="19050" dir="5400000" algn="ctr" rotWithShape="0">
                  <a:srgbClr val="000000">
                    <a:alpha val="63000"/>
                  </a:srgbClr>
                </a:outerShdw>
              </a:effectLst>
              <a:sp3d/>
            </c:spPr>
          </c:dPt>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RESIDENTIEL TERTAIRE </c:v>
                </c:pt>
                <c:pt idx="1">
                  <c:v>INDUSTRIE </c:v>
                </c:pt>
                <c:pt idx="2">
                  <c:v>TRANSPORT</c:v>
                </c:pt>
                <c:pt idx="3">
                  <c:v>AGRICULTURE</c:v>
                </c:pt>
                <c:pt idx="4">
                  <c:v>AUTRES </c:v>
                </c:pt>
              </c:strCache>
            </c:strRef>
          </c:cat>
          <c:val>
            <c:numRef>
              <c:f>Feuil1!$B$2:$B$6</c:f>
              <c:numCache>
                <c:formatCode>General</c:formatCode>
                <c:ptCount val="5"/>
                <c:pt idx="0">
                  <c:v>34</c:v>
                </c:pt>
                <c:pt idx="1">
                  <c:v>14</c:v>
                </c:pt>
                <c:pt idx="2">
                  <c:v>44</c:v>
                </c:pt>
                <c:pt idx="3">
                  <c:v>2</c:v>
                </c:pt>
                <c:pt idx="4">
                  <c:v>6</c:v>
                </c:pt>
              </c:numCache>
            </c:numRef>
          </c:val>
        </c:ser>
        <c:dLbls>
          <c:dLblPos val="inEnd"/>
          <c:showLegendKey val="0"/>
          <c:showVal val="0"/>
          <c:showCatName val="0"/>
          <c:showSerName val="0"/>
          <c:showPercent val="1"/>
          <c:showBubbleSize val="0"/>
          <c:showLeaderLines val="1"/>
        </c:dLbls>
      </c:pie3DChart>
      <c:spPr>
        <a:noFill/>
        <a:ln>
          <a:noFill/>
        </a:ln>
        <a:effectLst/>
      </c:spPr>
    </c:plotArea>
    <c:legend>
      <c:legendPos val="b"/>
      <c:legendEntry>
        <c:idx val="0"/>
        <c:txPr>
          <a:bodyPr rot="0" spcFirstLastPara="1" vertOverflow="ellipsis" vert="horz" wrap="square" anchor="ctr" anchorCtr="1"/>
          <a:lstStyle/>
          <a:p>
            <a:pPr>
              <a:defRPr sz="1300" b="0" i="0" u="none" strike="noStrike" kern="1200" baseline="0">
                <a:solidFill>
                  <a:schemeClr val="bg1"/>
                </a:solidFill>
                <a:latin typeface="+mn-lt"/>
                <a:ea typeface="+mn-ea"/>
                <a:cs typeface="+mn-cs"/>
              </a:defRPr>
            </a:pPr>
            <a:endParaRPr lang="fr-FR"/>
          </a:p>
        </c:txPr>
      </c:legendEntry>
      <c:legendEntry>
        <c:idx val="1"/>
        <c:txPr>
          <a:bodyPr rot="0" spcFirstLastPara="1" vertOverflow="ellipsis" vert="horz" wrap="square" anchor="ctr" anchorCtr="1"/>
          <a:lstStyle/>
          <a:p>
            <a:pPr>
              <a:defRPr sz="1300" b="0" i="0" u="none" strike="noStrike" kern="1200" baseline="0">
                <a:solidFill>
                  <a:schemeClr val="bg1"/>
                </a:solidFill>
                <a:latin typeface="+mn-lt"/>
                <a:ea typeface="+mn-ea"/>
                <a:cs typeface="+mn-cs"/>
              </a:defRPr>
            </a:pPr>
            <a:endParaRPr lang="fr-FR"/>
          </a:p>
        </c:txPr>
      </c:legendEntry>
      <c:legendEntry>
        <c:idx val="2"/>
        <c:txPr>
          <a:bodyPr rot="0" spcFirstLastPara="1" vertOverflow="ellipsis" vert="horz" wrap="square" anchor="ctr" anchorCtr="1"/>
          <a:lstStyle/>
          <a:p>
            <a:pPr>
              <a:defRPr sz="1300" b="0" i="0" u="none" strike="noStrike" kern="1200" baseline="0">
                <a:solidFill>
                  <a:schemeClr val="bg1"/>
                </a:solidFill>
                <a:latin typeface="+mn-lt"/>
                <a:ea typeface="+mn-ea"/>
                <a:cs typeface="+mn-cs"/>
              </a:defRPr>
            </a:pPr>
            <a:endParaRPr lang="fr-FR"/>
          </a:p>
        </c:txPr>
      </c:legendEntry>
      <c:legendEntry>
        <c:idx val="3"/>
        <c:txPr>
          <a:bodyPr rot="0" spcFirstLastPara="1" vertOverflow="ellipsis" vert="horz" wrap="square" anchor="ctr" anchorCtr="1"/>
          <a:lstStyle/>
          <a:p>
            <a:pPr>
              <a:defRPr sz="1300" b="0" i="0" u="none" strike="noStrike" kern="1200" baseline="0">
                <a:solidFill>
                  <a:schemeClr val="bg1"/>
                </a:solidFill>
                <a:latin typeface="+mn-lt"/>
                <a:ea typeface="+mn-ea"/>
                <a:cs typeface="+mn-cs"/>
              </a:defRPr>
            </a:pPr>
            <a:endParaRPr lang="fr-FR"/>
          </a:p>
        </c:txPr>
      </c:legendEntry>
      <c:legendEntry>
        <c:idx val="4"/>
        <c:txPr>
          <a:bodyPr rot="0" spcFirstLastPara="1" vertOverflow="ellipsis" vert="horz" wrap="square" anchor="ctr" anchorCtr="1"/>
          <a:lstStyle/>
          <a:p>
            <a:pPr>
              <a:defRPr sz="1300" b="0" i="0" u="none" strike="noStrike" kern="1200" baseline="0">
                <a:solidFill>
                  <a:schemeClr val="bg1"/>
                </a:solidFill>
                <a:latin typeface="+mn-lt"/>
                <a:ea typeface="+mn-ea"/>
                <a:cs typeface="+mn-cs"/>
              </a:defRPr>
            </a:pPr>
            <a:endParaRPr lang="fr-FR"/>
          </a:p>
        </c:txPr>
      </c:legendEntry>
      <c:layout>
        <c:manualLayout>
          <c:xMode val="edge"/>
          <c:yMode val="edge"/>
          <c:x val="1.9282819907066973E-2"/>
          <c:y val="0.84929165715377963"/>
          <c:w val="0.97935564873194925"/>
          <c:h val="0.1507084263940373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Feuil1!$B$1</c:f>
              <c:strCache>
                <c:ptCount val="1"/>
                <c:pt idx="0">
                  <c:v>Ventes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1"/>
            <c:bubble3D val="0"/>
            <c:spPr>
              <a:solidFill>
                <a:schemeClr val="tx1"/>
              </a:solidFill>
              <a:ln>
                <a:noFill/>
              </a:ln>
              <a:effectLst>
                <a:outerShdw blurRad="57150" dist="19050" dir="5400000" algn="ctr" rotWithShape="0">
                  <a:srgbClr val="000000">
                    <a:alpha val="63000"/>
                  </a:srgbClr>
                </a:outerShdw>
              </a:effectLst>
              <a:sp3d/>
            </c:spPr>
          </c:dPt>
          <c:dPt>
            <c:idx val="2"/>
            <c:bubble3D val="0"/>
            <c:spPr>
              <a:solidFill>
                <a:srgbClr val="C00000"/>
              </a:solidFill>
              <a:ln>
                <a:noFill/>
              </a:ln>
              <a:effectLst>
                <a:outerShdw blurRad="57150" dist="19050" dir="5400000" algn="ctr" rotWithShape="0">
                  <a:srgbClr val="000000">
                    <a:alpha val="63000"/>
                  </a:srgbClr>
                </a:outerShdw>
              </a:effectLst>
              <a:sp3d/>
            </c:spPr>
          </c:dPt>
          <c:dPt>
            <c:idx val="3"/>
            <c:bubble3D val="0"/>
            <c:spPr>
              <a:solidFill>
                <a:srgbClr val="EFE743"/>
              </a:solidFill>
              <a:ln>
                <a:noFill/>
              </a:ln>
              <a:effectLst>
                <a:outerShdw blurRad="57150" dist="19050" dir="5400000" algn="ctr" rotWithShape="0">
                  <a:srgbClr val="000000">
                    <a:alpha val="63000"/>
                  </a:srgbClr>
                </a:outerShdw>
              </a:effectLst>
              <a:sp3d/>
            </c:spPr>
          </c:dPt>
          <c:dPt>
            <c:idx val="4"/>
            <c:bubble3D val="0"/>
            <c:spPr>
              <a:solidFill>
                <a:schemeClr val="accent6">
                  <a:lumMod val="75000"/>
                </a:schemeClr>
              </a:solidFill>
              <a:ln>
                <a:noFill/>
              </a:ln>
              <a:effectLst>
                <a:outerShdw blurRad="57150" dist="19050" dir="5400000" algn="ctr" rotWithShape="0">
                  <a:srgbClr val="000000">
                    <a:alpha val="63000"/>
                  </a:srgbClr>
                </a:outerShdw>
              </a:effectLst>
              <a:sp3d/>
            </c:spPr>
          </c:dPt>
          <c:dLbls>
            <c:dLbl>
              <c:idx val="0"/>
              <c:tx>
                <c:rich>
                  <a:bodyPr/>
                  <a:lstStyle/>
                  <a:p>
                    <a:r>
                      <a:rPr lang="en-US"/>
                      <a:t>48.8%</a:t>
                    </a:r>
                  </a:p>
                </c:rich>
              </c:tx>
              <c:dLblPos val="inEnd"/>
              <c:showLegendKey val="0"/>
              <c:showVal val="0"/>
              <c:showCatName val="0"/>
              <c:showSerName val="0"/>
              <c:showPercent val="1"/>
              <c:showBubbleSize val="0"/>
              <c:extLst>
                <c:ext xmlns:c15="http://schemas.microsoft.com/office/drawing/2012/chart" uri="{CE6537A1-D6FC-4f65-9D91-7224C49458BB}"/>
              </c:extLst>
            </c:dLbl>
            <c:dLbl>
              <c:idx val="1"/>
              <c:tx>
                <c:rich>
                  <a:bodyPr/>
                  <a:lstStyle/>
                  <a:p>
                    <a:r>
                      <a:rPr lang="en-US"/>
                      <a:t>0.02%</a:t>
                    </a:r>
                  </a:p>
                </c:rich>
              </c:tx>
              <c:dLblPos val="inEnd"/>
              <c:showLegendKey val="0"/>
              <c:showVal val="0"/>
              <c:showCatName val="0"/>
              <c:showSerName val="0"/>
              <c:showPercent val="1"/>
              <c:showBubbleSize val="0"/>
              <c:extLst>
                <c:ext xmlns:c15="http://schemas.microsoft.com/office/drawing/2012/chart" uri="{CE6537A1-D6FC-4f65-9D91-7224C49458BB}"/>
              </c:extLst>
            </c:dLbl>
            <c:dLbl>
              <c:idx val="4"/>
              <c:tx>
                <c:rich>
                  <a:bodyPr/>
                  <a:lstStyle/>
                  <a:p>
                    <a:r>
                      <a:rPr lang="en-US"/>
                      <a:t>7.5%</a:t>
                    </a:r>
                  </a:p>
                </c:rich>
              </c:tx>
              <c:dLblPos val="inEnd"/>
              <c:showLegendKey val="0"/>
              <c:showVal val="0"/>
              <c:showCatName val="0"/>
              <c:showSerName val="0"/>
              <c:showPercent val="1"/>
              <c:showBubbleSize val="0"/>
              <c:extLst>
                <c:ext xmlns:c15="http://schemas.microsoft.com/office/drawing/2012/chart" uri="{CE6537A1-D6FC-4f65-9D91-7224C49458BB}"/>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Produits Pétrollers</c:v>
                </c:pt>
                <c:pt idx="1">
                  <c:v>Charbon</c:v>
                </c:pt>
                <c:pt idx="2">
                  <c:v>Elecricité </c:v>
                </c:pt>
                <c:pt idx="3">
                  <c:v>Gaz Nature </c:v>
                </c:pt>
                <c:pt idx="4">
                  <c:v>GPL</c:v>
                </c:pt>
              </c:strCache>
            </c:strRef>
          </c:cat>
          <c:val>
            <c:numRef>
              <c:f>Feuil1!$B$2:$B$6</c:f>
              <c:numCache>
                <c:formatCode>General</c:formatCode>
                <c:ptCount val="5"/>
                <c:pt idx="0">
                  <c:v>48.8</c:v>
                </c:pt>
                <c:pt idx="1">
                  <c:v>0.2</c:v>
                </c:pt>
                <c:pt idx="2">
                  <c:v>12</c:v>
                </c:pt>
                <c:pt idx="3">
                  <c:v>32</c:v>
                </c:pt>
                <c:pt idx="4">
                  <c:v>7.5</c:v>
                </c:pt>
              </c:numCache>
            </c:numRef>
          </c:val>
        </c:ser>
        <c:dLbls>
          <c:dLblPos val="inEnd"/>
          <c:showLegendKey val="0"/>
          <c:showVal val="0"/>
          <c:showCatName val="0"/>
          <c:showSerName val="0"/>
          <c:showPercent val="1"/>
          <c:showBubbleSize val="0"/>
          <c:showLeaderLines val="1"/>
        </c:dLbls>
      </c:pie3DChart>
      <c:spPr>
        <a:noFill/>
        <a:ln>
          <a:noFill/>
        </a:ln>
        <a:effectLst/>
      </c:spPr>
    </c:plotArea>
    <c:legend>
      <c:legendPos val="b"/>
      <c:legendEntry>
        <c:idx val="0"/>
        <c:txPr>
          <a:bodyPr rot="0" spcFirstLastPara="1" vertOverflow="ellipsis" vert="horz" wrap="square" anchor="ctr" anchorCtr="1"/>
          <a:lstStyle/>
          <a:p>
            <a:pPr>
              <a:defRPr sz="1300" b="0" i="0" u="none" strike="noStrike" kern="1200" baseline="0">
                <a:solidFill>
                  <a:schemeClr val="bg1"/>
                </a:solidFill>
                <a:latin typeface="+mn-lt"/>
                <a:ea typeface="+mn-ea"/>
                <a:cs typeface="+mn-cs"/>
              </a:defRPr>
            </a:pPr>
            <a:endParaRPr lang="fr-FR"/>
          </a:p>
        </c:txPr>
      </c:legendEntry>
      <c:legendEntry>
        <c:idx val="1"/>
        <c:txPr>
          <a:bodyPr rot="0" spcFirstLastPara="1" vertOverflow="ellipsis" vert="horz" wrap="square" anchor="ctr" anchorCtr="1"/>
          <a:lstStyle/>
          <a:p>
            <a:pPr>
              <a:defRPr sz="1300" b="0" i="0" u="none" strike="noStrike" kern="1200" baseline="0">
                <a:solidFill>
                  <a:schemeClr val="bg1"/>
                </a:solidFill>
                <a:latin typeface="+mn-lt"/>
                <a:ea typeface="+mn-ea"/>
                <a:cs typeface="+mn-cs"/>
              </a:defRPr>
            </a:pPr>
            <a:endParaRPr lang="fr-FR"/>
          </a:p>
        </c:txPr>
      </c:legendEntry>
      <c:legendEntry>
        <c:idx val="2"/>
        <c:txPr>
          <a:bodyPr rot="0" spcFirstLastPara="1" vertOverflow="ellipsis" vert="horz" wrap="square" anchor="ctr" anchorCtr="1"/>
          <a:lstStyle/>
          <a:p>
            <a:pPr>
              <a:defRPr sz="1300" b="0" i="0" u="none" strike="noStrike" kern="1200" baseline="0">
                <a:solidFill>
                  <a:schemeClr val="bg1"/>
                </a:solidFill>
                <a:latin typeface="+mn-lt"/>
                <a:ea typeface="+mn-ea"/>
                <a:cs typeface="+mn-cs"/>
              </a:defRPr>
            </a:pPr>
            <a:endParaRPr lang="fr-FR"/>
          </a:p>
        </c:txPr>
      </c:legendEntry>
      <c:legendEntry>
        <c:idx val="3"/>
        <c:txPr>
          <a:bodyPr rot="0" spcFirstLastPara="1" vertOverflow="ellipsis" vert="horz" wrap="square" anchor="ctr" anchorCtr="1"/>
          <a:lstStyle/>
          <a:p>
            <a:pPr>
              <a:defRPr sz="1300" b="0" i="0" u="none" strike="noStrike" kern="1200" baseline="0">
                <a:solidFill>
                  <a:schemeClr val="bg1"/>
                </a:solidFill>
                <a:latin typeface="+mn-lt"/>
                <a:ea typeface="+mn-ea"/>
                <a:cs typeface="+mn-cs"/>
              </a:defRPr>
            </a:pPr>
            <a:endParaRPr lang="fr-FR"/>
          </a:p>
        </c:txPr>
      </c:legendEntry>
      <c:layout>
        <c:manualLayout>
          <c:xMode val="edge"/>
          <c:yMode val="edge"/>
          <c:x val="6.4711286089238845E-2"/>
          <c:y val="0.88884972622455172"/>
          <c:w val="0.8705772637795276"/>
          <c:h val="0.11115027377544823"/>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bg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Feuil1!$B$1</c:f>
              <c:strCache>
                <c:ptCount val="1"/>
                <c:pt idx="0">
                  <c:v>Colonne1</c:v>
                </c:pt>
              </c:strCache>
            </c:strRef>
          </c:tx>
          <c:dPt>
            <c:idx val="0"/>
            <c:bubble3D val="0"/>
            <c:spPr>
              <a:solidFill>
                <a:schemeClr val="accent2">
                  <a:lumMod val="75000"/>
                </a:schemeClr>
              </a:solidFill>
              <a:ln>
                <a:noFill/>
              </a:ln>
              <a:effectLst>
                <a:outerShdw blurRad="57150" dist="19050" dir="5400000" algn="ctr" rotWithShape="0">
                  <a:srgbClr val="000000">
                    <a:alpha val="63000"/>
                  </a:srgbClr>
                </a:outerShdw>
              </a:effectLst>
              <a:sp3d/>
            </c:spPr>
          </c:dPt>
          <c:dPt>
            <c:idx val="1"/>
            <c:bubble3D val="0"/>
            <c:spPr>
              <a:solidFill>
                <a:schemeClr val="accent1"/>
              </a:solidFill>
              <a:ln>
                <a:noFill/>
              </a:ln>
              <a:effectLst>
                <a:outerShdw blurRad="57150" dist="19050" dir="5400000" algn="ctr" rotWithShape="0">
                  <a:srgbClr val="000000">
                    <a:alpha val="63000"/>
                  </a:srgbClr>
                </a:outerShdw>
              </a:effectLst>
              <a:sp3d/>
            </c:spPr>
          </c:dPt>
          <c:dPt>
            <c:idx val="2"/>
            <c:bubble3D val="0"/>
            <c:spPr>
              <a:solidFill>
                <a:schemeClr val="accent6">
                  <a:lumMod val="60000"/>
                  <a:lumOff val="40000"/>
                </a:schemeClr>
              </a:solidFill>
              <a:ln>
                <a:noFill/>
              </a:ln>
              <a:effectLst>
                <a:outerShdw blurRad="57150" dist="19050" dir="5400000" algn="ctr" rotWithShape="0">
                  <a:srgbClr val="000000">
                    <a:alpha val="63000"/>
                  </a:srgbClr>
                </a:outerShdw>
              </a:effectLst>
              <a:sp3d/>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Lbls>
            <c:dLbl>
              <c:idx val="3"/>
              <c:tx>
                <c:rich>
                  <a:bodyPr/>
                  <a:lstStyle/>
                  <a:p>
                    <a:r>
                      <a:rPr lang="en-US"/>
                      <a:t>0.02%</a:t>
                    </a:r>
                  </a:p>
                </c:rich>
              </c:tx>
              <c:dLblPos val="inEnd"/>
              <c:showLegendKey val="0"/>
              <c:showVal val="0"/>
              <c:showCatName val="0"/>
              <c:showSerName val="0"/>
              <c:showPercent val="1"/>
              <c:showBubbleSize val="0"/>
              <c:extLst>
                <c:ext xmlns:c15="http://schemas.microsoft.com/office/drawing/2012/chart" uri="{CE6537A1-D6FC-4f65-9D91-7224C49458BB}"/>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Gaz naturel </c:v>
                </c:pt>
                <c:pt idx="1">
                  <c:v>Electricité</c:v>
                </c:pt>
                <c:pt idx="2">
                  <c:v>GPL </c:v>
                </c:pt>
                <c:pt idx="3">
                  <c:v>Fuel domestique</c:v>
                </c:pt>
              </c:strCache>
            </c:strRef>
          </c:cat>
          <c:val>
            <c:numRef>
              <c:f>Feuil1!$B$2:$B$5</c:f>
              <c:numCache>
                <c:formatCode>General</c:formatCode>
                <c:ptCount val="4"/>
                <c:pt idx="0">
                  <c:v>63</c:v>
                </c:pt>
                <c:pt idx="1">
                  <c:v>17</c:v>
                </c:pt>
                <c:pt idx="2">
                  <c:v>20</c:v>
                </c:pt>
                <c:pt idx="3">
                  <c:v>0.02</c:v>
                </c:pt>
              </c:numCache>
            </c:numRef>
          </c:val>
        </c:ser>
        <c:dLbls>
          <c:dLblPos val="inEnd"/>
          <c:showLegendKey val="0"/>
          <c:showVal val="0"/>
          <c:showCatName val="0"/>
          <c:showSerName val="0"/>
          <c:showPercent val="1"/>
          <c:showBubbleSize val="0"/>
          <c:showLeaderLines val="1"/>
        </c:dLbls>
      </c:pie3DChart>
      <c:spPr>
        <a:noFill/>
        <a:ln>
          <a:noFill/>
        </a:ln>
        <a:effectLst/>
      </c:spPr>
    </c:plotArea>
    <c:legend>
      <c:legendPos val="b"/>
      <c:legendEntry>
        <c:idx val="0"/>
        <c:txPr>
          <a:bodyPr rot="0" spcFirstLastPara="1" vertOverflow="ellipsis" vert="horz" wrap="square" anchor="ctr" anchorCtr="1"/>
          <a:lstStyle/>
          <a:p>
            <a:pPr>
              <a:defRPr sz="1300" b="0" i="0" u="none" strike="noStrike" kern="1200" baseline="0">
                <a:solidFill>
                  <a:schemeClr val="bg1"/>
                </a:solidFill>
                <a:latin typeface="+mn-lt"/>
                <a:ea typeface="+mn-ea"/>
                <a:cs typeface="+mn-cs"/>
              </a:defRPr>
            </a:pPr>
            <a:endParaRPr lang="fr-FR"/>
          </a:p>
        </c:txPr>
      </c:legendEntry>
      <c:legendEntry>
        <c:idx val="1"/>
        <c:txPr>
          <a:bodyPr rot="0" spcFirstLastPara="1" vertOverflow="ellipsis" vert="horz" wrap="square" anchor="ctr" anchorCtr="1"/>
          <a:lstStyle/>
          <a:p>
            <a:pPr>
              <a:defRPr sz="1300" b="0" i="0" u="none" strike="noStrike" kern="1200" baseline="0">
                <a:solidFill>
                  <a:schemeClr val="bg1"/>
                </a:solidFill>
                <a:latin typeface="+mn-lt"/>
                <a:ea typeface="+mn-ea"/>
                <a:cs typeface="+mn-cs"/>
              </a:defRPr>
            </a:pPr>
            <a:endParaRPr lang="fr-FR"/>
          </a:p>
        </c:txPr>
      </c:legendEntry>
      <c:legendEntry>
        <c:idx val="2"/>
        <c:txPr>
          <a:bodyPr rot="0" spcFirstLastPara="1" vertOverflow="ellipsis" vert="horz" wrap="square" anchor="ctr" anchorCtr="1"/>
          <a:lstStyle/>
          <a:p>
            <a:pPr>
              <a:defRPr sz="1300" b="0" i="0" u="none" strike="noStrike" kern="1200" baseline="0">
                <a:solidFill>
                  <a:schemeClr val="bg1"/>
                </a:solidFill>
                <a:latin typeface="+mn-lt"/>
                <a:ea typeface="+mn-ea"/>
                <a:cs typeface="+mn-cs"/>
              </a:defRPr>
            </a:pPr>
            <a:endParaRPr lang="fr-FR"/>
          </a:p>
        </c:txPr>
      </c:legendEntry>
      <c:legendEntry>
        <c:idx val="3"/>
        <c:txPr>
          <a:bodyPr rot="0" spcFirstLastPara="1" vertOverflow="ellipsis" vert="horz" wrap="square" anchor="ctr" anchorCtr="1"/>
          <a:lstStyle/>
          <a:p>
            <a:pPr>
              <a:defRPr sz="1300" b="0" i="0" u="none" strike="noStrike" kern="1200" baseline="0">
                <a:solidFill>
                  <a:schemeClr val="bg1"/>
                </a:solidFill>
                <a:latin typeface="+mn-lt"/>
                <a:ea typeface="+mn-ea"/>
                <a:cs typeface="+mn-cs"/>
              </a:defRPr>
            </a:pPr>
            <a:endParaRPr lang="fr-FR"/>
          </a:p>
        </c:txPr>
      </c:legendEntry>
      <c:layout>
        <c:manualLayout>
          <c:xMode val="edge"/>
          <c:yMode val="edge"/>
          <c:x val="0"/>
          <c:y val="0.79249107011687392"/>
          <c:w val="0.98516955546221419"/>
          <c:h val="0.2075089298831260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4779815108462256E-2"/>
          <c:y val="6.9589699728166796E-2"/>
          <c:w val="0.90522018489153777"/>
          <c:h val="0.79759858250215065"/>
        </c:manualLayout>
      </c:layout>
      <c:pie3DChart>
        <c:varyColors val="1"/>
        <c:ser>
          <c:idx val="0"/>
          <c:order val="0"/>
          <c:tx>
            <c:strRef>
              <c:f>Feuil1!$B$1</c:f>
              <c:strCache>
                <c:ptCount val="1"/>
                <c:pt idx="0">
                  <c:v>Ventes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fov="0">
                  <a:rot lat="0" lon="0" rev="0"/>
                </a:camera>
                <a:lightRig rig="soft" dir="tl">
                  <a:rot lat="0" lon="0" rev="20100000"/>
                </a:lightRig>
              </a:scene3d>
              <a:sp3d/>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fov="0">
                  <a:rot lat="0" lon="0" rev="0"/>
                </a:camera>
                <a:lightRig rig="soft" dir="tl">
                  <a:rot lat="0" lon="0" rev="20100000"/>
                </a:lightRig>
              </a:scene3d>
              <a:sp3d/>
            </c:spPr>
          </c:dPt>
          <c:dLbls>
            <c:dLbl>
              <c:idx val="0"/>
              <c:spPr>
                <a:solidFill>
                  <a:schemeClr val="tx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inEnd"/>
              <c:showLegendKey val="0"/>
              <c:showVal val="0"/>
              <c:showCatName val="0"/>
              <c:showSerName val="0"/>
              <c:showPercent val="1"/>
              <c:showBubbleSize val="0"/>
            </c:dLbl>
            <c:dLbl>
              <c:idx val="1"/>
              <c:spPr>
                <a:solidFill>
                  <a:schemeClr val="tx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inEnd"/>
              <c:showLegendKey val="0"/>
              <c:showVal val="0"/>
              <c:showCatName val="0"/>
              <c:showSerName val="0"/>
              <c:showPercent val="1"/>
              <c:showBubbleSize val="0"/>
            </c:dLbl>
            <c:spPr>
              <a:solidFill>
                <a:schemeClr val="tx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Logements collectifs</c:v>
                </c:pt>
                <c:pt idx="1">
                  <c:v>Logements individuels</c:v>
                </c:pt>
              </c:strCache>
            </c:strRef>
          </c:cat>
          <c:val>
            <c:numRef>
              <c:f>Feuil1!$B$2:$B$3</c:f>
              <c:numCache>
                <c:formatCode>General</c:formatCode>
                <c:ptCount val="2"/>
                <c:pt idx="0">
                  <c:v>5</c:v>
                </c:pt>
                <c:pt idx="1">
                  <c:v>95</c:v>
                </c:pt>
              </c:numCache>
            </c:numRef>
          </c:val>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Feuil1!$B$1</c:f>
              <c:strCache>
                <c:ptCount val="1"/>
                <c:pt idx="0">
                  <c:v>Ventes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2"/>
            <c:bubble3D val="0"/>
            <c:spPr>
              <a:solidFill>
                <a:schemeClr val="accent6">
                  <a:lumMod val="60000"/>
                  <a:lumOff val="40000"/>
                </a:schemeClr>
              </a:solidFill>
              <a:ln>
                <a:noFill/>
              </a:ln>
              <a:effectLst>
                <a:outerShdw blurRad="57150" dist="19050" dir="5400000" algn="ctr" rotWithShape="0">
                  <a:srgbClr val="000000">
                    <a:alpha val="63000"/>
                  </a:srgbClr>
                </a:outerShdw>
              </a:effectLst>
              <a:sp3d/>
            </c:spPr>
          </c:dPt>
          <c:dPt>
            <c:idx val="3"/>
            <c:bubble3D val="0"/>
            <c:spPr>
              <a:solidFill>
                <a:srgbClr val="7030A0"/>
              </a:solidFill>
              <a:ln>
                <a:noFill/>
              </a:ln>
              <a:effectLst>
                <a:outerShdw blurRad="57150" dist="19050" dir="5400000" algn="ctr" rotWithShape="0">
                  <a:srgbClr val="000000">
                    <a:alpha val="63000"/>
                  </a:srgbClr>
                </a:outerShdw>
              </a:effectLst>
              <a:sp3d/>
            </c:spPr>
          </c:dPt>
          <c:dPt>
            <c:idx val="4"/>
            <c:bubble3D val="0"/>
            <c:spPr>
              <a:solidFill>
                <a:schemeClr val="tx1"/>
              </a:solidFill>
              <a:ln>
                <a:noFill/>
              </a:ln>
              <a:effectLst>
                <a:outerShdw blurRad="57150" dist="19050" dir="5400000" algn="ctr" rotWithShape="0">
                  <a:srgbClr val="000000">
                    <a:alpha val="63000"/>
                  </a:srgbClr>
                </a:outerShdw>
              </a:effectLst>
              <a:sp3d/>
            </c:spPr>
          </c:dPt>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Electricité </c:v>
                </c:pt>
                <c:pt idx="1">
                  <c:v>Gaz naturel </c:v>
                </c:pt>
                <c:pt idx="2">
                  <c:v>GPL</c:v>
                </c:pt>
                <c:pt idx="3">
                  <c:v>Gazoil</c:v>
                </c:pt>
                <c:pt idx="4">
                  <c:v>Charbon</c:v>
                </c:pt>
              </c:strCache>
            </c:strRef>
          </c:cat>
          <c:val>
            <c:numRef>
              <c:f>Feuil1!$B$2:$B$6</c:f>
              <c:numCache>
                <c:formatCode>General</c:formatCode>
                <c:ptCount val="5"/>
                <c:pt idx="0">
                  <c:v>42</c:v>
                </c:pt>
                <c:pt idx="1">
                  <c:v>38</c:v>
                </c:pt>
                <c:pt idx="2">
                  <c:v>3</c:v>
                </c:pt>
                <c:pt idx="3">
                  <c:v>17</c:v>
                </c:pt>
                <c:pt idx="4">
                  <c:v>1</c:v>
                </c:pt>
              </c:numCache>
            </c:numRef>
          </c:val>
        </c:ser>
        <c:dLbls>
          <c:dLblPos val="inEnd"/>
          <c:showLegendKey val="0"/>
          <c:showVal val="0"/>
          <c:showCatName val="0"/>
          <c:showSerName val="0"/>
          <c:showPercent val="1"/>
          <c:showBubbleSize val="0"/>
          <c:showLeaderLines val="1"/>
        </c:dLbls>
      </c:pie3DChart>
      <c:spPr>
        <a:noFill/>
        <a:ln>
          <a:noFill/>
        </a:ln>
        <a:effectLst/>
      </c:spPr>
    </c:plotArea>
    <c:legend>
      <c:legendPos val="b"/>
      <c:legendEntry>
        <c:idx val="0"/>
        <c:txPr>
          <a:bodyPr rot="0" spcFirstLastPara="1" vertOverflow="ellipsis" vert="horz" wrap="square" anchor="ctr" anchorCtr="1"/>
          <a:lstStyle/>
          <a:p>
            <a:pPr>
              <a:defRPr lang="fr-FR" sz="1200" b="0" i="0" u="none" strike="noStrike" kern="1200" baseline="0">
                <a:solidFill>
                  <a:schemeClr val="bg1"/>
                </a:solidFill>
                <a:latin typeface="+mn-lt"/>
                <a:ea typeface="+mn-ea"/>
                <a:cs typeface="+mn-cs"/>
              </a:defRPr>
            </a:pPr>
            <a:endParaRPr lang="fr-FR"/>
          </a:p>
        </c:txPr>
      </c:legendEntry>
      <c:legendEntry>
        <c:idx val="1"/>
        <c:txPr>
          <a:bodyPr rot="0" spcFirstLastPara="1" vertOverflow="ellipsis" vert="horz" wrap="square" anchor="ctr" anchorCtr="1"/>
          <a:lstStyle/>
          <a:p>
            <a:pPr>
              <a:defRPr lang="fr-FR" sz="1200" b="0" i="0" u="none" strike="noStrike" kern="1200" baseline="0">
                <a:solidFill>
                  <a:schemeClr val="bg1"/>
                </a:solidFill>
                <a:latin typeface="+mn-lt"/>
                <a:ea typeface="+mn-ea"/>
                <a:cs typeface="+mn-cs"/>
              </a:defRPr>
            </a:pPr>
            <a:endParaRPr lang="fr-FR"/>
          </a:p>
        </c:txPr>
      </c:legendEntry>
      <c:legendEntry>
        <c:idx val="2"/>
        <c:txPr>
          <a:bodyPr rot="0" spcFirstLastPara="1" vertOverflow="ellipsis" vert="horz" wrap="square" anchor="ctr" anchorCtr="1"/>
          <a:lstStyle/>
          <a:p>
            <a:pPr>
              <a:defRPr lang="fr-FR" sz="1200" b="0" i="0" u="none" strike="noStrike" kern="1200" baseline="0">
                <a:solidFill>
                  <a:schemeClr val="bg1"/>
                </a:solidFill>
                <a:latin typeface="+mn-lt"/>
                <a:ea typeface="+mn-ea"/>
                <a:cs typeface="+mn-cs"/>
              </a:defRPr>
            </a:pPr>
            <a:endParaRPr lang="fr-FR"/>
          </a:p>
        </c:txPr>
      </c:legendEntry>
      <c:legendEntry>
        <c:idx val="3"/>
        <c:txPr>
          <a:bodyPr rot="0" spcFirstLastPara="1" vertOverflow="ellipsis" vert="horz" wrap="square" anchor="ctr" anchorCtr="1"/>
          <a:lstStyle/>
          <a:p>
            <a:pPr>
              <a:defRPr lang="fr-FR" sz="1200" b="0" i="0" u="none" strike="noStrike" kern="1200" baseline="0">
                <a:solidFill>
                  <a:schemeClr val="bg1"/>
                </a:solidFill>
                <a:latin typeface="+mn-lt"/>
                <a:ea typeface="+mn-ea"/>
                <a:cs typeface="+mn-cs"/>
              </a:defRPr>
            </a:pPr>
            <a:endParaRPr lang="fr-FR"/>
          </a:p>
        </c:txPr>
      </c:legendEntry>
      <c:legendEntry>
        <c:idx val="4"/>
        <c:txPr>
          <a:bodyPr rot="0" spcFirstLastPara="1" vertOverflow="ellipsis" vert="horz" wrap="square" anchor="ctr" anchorCtr="1"/>
          <a:lstStyle/>
          <a:p>
            <a:pPr>
              <a:defRPr lang="fr-FR" sz="1200" b="0" i="0" u="none" strike="noStrike" kern="1200" baseline="0">
                <a:solidFill>
                  <a:schemeClr val="bg1"/>
                </a:solidFill>
                <a:latin typeface="+mn-lt"/>
                <a:ea typeface="+mn-ea"/>
                <a:cs typeface="+mn-cs"/>
              </a:defRPr>
            </a:pPr>
            <a:endParaRPr lang="fr-FR"/>
          </a:p>
        </c:txPr>
      </c:legendEntry>
      <c:layout>
        <c:manualLayout>
          <c:xMode val="edge"/>
          <c:yMode val="edge"/>
          <c:x val="8.1569335083114605E-2"/>
          <c:y val="0.87130735240373436"/>
          <c:w val="0.80213910761154861"/>
          <c:h val="9.493737333466227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5462962962962962E-2"/>
          <c:y val="5.3842492402504424E-2"/>
          <c:w val="0.97453703703703709"/>
          <c:h val="0.63284006621431765"/>
        </c:manualLayout>
      </c:layout>
      <c:pie3DChart>
        <c:varyColors val="1"/>
        <c:ser>
          <c:idx val="0"/>
          <c:order val="0"/>
          <c:tx>
            <c:strRef>
              <c:f>Feuil1!$B$1</c:f>
              <c:strCache>
                <c:ptCount val="1"/>
                <c:pt idx="0">
                  <c:v>Ventes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Lbls>
            <c:dLbl>
              <c:idx val="0"/>
              <c:tx>
                <c:rich>
                  <a:bodyPr/>
                  <a:lstStyle/>
                  <a:p>
                    <a:r>
                      <a:rPr lang="en-US"/>
                      <a:t>24%</a:t>
                    </a:r>
                  </a:p>
                </c:rich>
              </c:tx>
              <c:dLblPos val="inEnd"/>
              <c:showLegendKey val="0"/>
              <c:showVal val="0"/>
              <c:showCatName val="0"/>
              <c:showSerName val="0"/>
              <c:showPercent val="1"/>
              <c:showBubbleSize val="0"/>
              <c:extLst>
                <c:ext xmlns:c15="http://schemas.microsoft.com/office/drawing/2012/chart" uri="{CE6537A1-D6FC-4f65-9D91-7224C49458BB}"/>
              </c:extLst>
            </c:dLbl>
            <c:dLbl>
              <c:idx val="1"/>
              <c:tx>
                <c:rich>
                  <a:bodyPr/>
                  <a:lstStyle/>
                  <a:p>
                    <a:r>
                      <a:rPr lang="en-US"/>
                      <a:t>18%</a:t>
                    </a:r>
                  </a:p>
                </c:rich>
              </c:tx>
              <c:dLblPos val="inEnd"/>
              <c:showLegendKey val="0"/>
              <c:showVal val="0"/>
              <c:showCatName val="0"/>
              <c:showSerName val="0"/>
              <c:showPercent val="1"/>
              <c:showBubbleSize val="0"/>
              <c:extLst>
                <c:ext xmlns:c15="http://schemas.microsoft.com/office/drawing/2012/chart" uri="{CE6537A1-D6FC-4f65-9D91-7224C49458BB}"/>
              </c:extLst>
            </c:dLbl>
            <c:dLbl>
              <c:idx val="2"/>
              <c:tx>
                <c:rich>
                  <a:bodyPr/>
                  <a:lstStyle/>
                  <a:p>
                    <a:r>
                      <a:rPr lang="en-US"/>
                      <a:t>12%</a:t>
                    </a:r>
                  </a:p>
                </c:rich>
              </c:tx>
              <c:dLblPos val="inEnd"/>
              <c:showLegendKey val="0"/>
              <c:showVal val="0"/>
              <c:showCatName val="0"/>
              <c:showSerName val="0"/>
              <c:showPercent val="1"/>
              <c:showBubbleSize val="0"/>
              <c:extLst>
                <c:ext xmlns:c15="http://schemas.microsoft.com/office/drawing/2012/chart" uri="{CE6537A1-D6FC-4f65-9D91-7224C49458BB}"/>
              </c:extLst>
            </c:dLbl>
            <c:dLbl>
              <c:idx val="3"/>
              <c:tx>
                <c:rich>
                  <a:bodyPr/>
                  <a:lstStyle/>
                  <a:p>
                    <a:r>
                      <a:rPr lang="en-US"/>
                      <a:t>16%</a:t>
                    </a:r>
                  </a:p>
                </c:rich>
              </c:tx>
              <c:dLblPos val="inEnd"/>
              <c:showLegendKey val="0"/>
              <c:showVal val="0"/>
              <c:showCatName val="0"/>
              <c:showSerName val="0"/>
              <c:showPercent val="1"/>
              <c:showBubbleSize val="0"/>
              <c:extLst>
                <c:ext xmlns:c15="http://schemas.microsoft.com/office/drawing/2012/chart" uri="{CE6537A1-D6FC-4f65-9D91-7224C49458BB}"/>
              </c:extLst>
            </c:dLbl>
            <c:dLbl>
              <c:idx val="4"/>
              <c:tx>
                <c:rich>
                  <a:bodyPr/>
                  <a:lstStyle/>
                  <a:p>
                    <a:r>
                      <a:rPr lang="en-US"/>
                      <a:t>3%</a:t>
                    </a:r>
                  </a:p>
                </c:rich>
              </c:tx>
              <c:dLblPos val="inEnd"/>
              <c:showLegendKey val="0"/>
              <c:showVal val="0"/>
              <c:showCatName val="0"/>
              <c:showSerName val="0"/>
              <c:showPercent val="1"/>
              <c:showBubbleSize val="0"/>
              <c:extLst>
                <c:ext xmlns:c15="http://schemas.microsoft.com/office/drawing/2012/chart" uri="{CE6537A1-D6FC-4f65-9D91-7224C49458BB}"/>
              </c:extLst>
            </c:dLbl>
            <c:dLbl>
              <c:idx val="5"/>
              <c:tx>
                <c:rich>
                  <a:bodyPr/>
                  <a:lstStyle/>
                  <a:p>
                    <a:r>
                      <a:rPr lang="en-US"/>
                      <a:t>8%</a:t>
                    </a:r>
                  </a:p>
                </c:rich>
              </c:tx>
              <c:dLblPos val="inEnd"/>
              <c:showLegendKey val="0"/>
              <c:showVal val="0"/>
              <c:showCatName val="0"/>
              <c:showSerName val="0"/>
              <c:showPercent val="1"/>
              <c:showBubbleSize val="0"/>
              <c:extLst>
                <c:ext xmlns:c15="http://schemas.microsoft.com/office/drawing/2012/chart" uri="{CE6537A1-D6FC-4f65-9D91-7224C49458BB}"/>
              </c:extLst>
            </c:dLbl>
            <c:dLbl>
              <c:idx val="6"/>
              <c:tx>
                <c:rich>
                  <a:bodyPr/>
                  <a:lstStyle/>
                  <a:p>
                    <a:r>
                      <a:rPr lang="en-US"/>
                      <a:t>6%</a:t>
                    </a:r>
                  </a:p>
                </c:rich>
              </c:tx>
              <c:dLblPos val="inEnd"/>
              <c:showLegendKey val="0"/>
              <c:showVal val="0"/>
              <c:showCatName val="0"/>
              <c:showSerName val="0"/>
              <c:showPercent val="1"/>
              <c:showBubbleSize val="0"/>
              <c:extLst>
                <c:ext xmlns:c15="http://schemas.microsoft.com/office/drawing/2012/chart" uri="{CE6537A1-D6FC-4f65-9D91-7224C49458BB}"/>
              </c:extLst>
            </c:dLbl>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Feuil1!$A$2:$A$8</c:f>
              <c:strCache>
                <c:ptCount val="7"/>
                <c:pt idx="0">
                  <c:v>Administration </c:v>
                </c:pt>
                <c:pt idx="1">
                  <c:v>bureaux privéx </c:v>
                </c:pt>
                <c:pt idx="2">
                  <c:v>Hopitaux </c:v>
                </c:pt>
                <c:pt idx="3">
                  <c:v>commerces</c:v>
                </c:pt>
                <c:pt idx="4">
                  <c:v>Hotels restaurants</c:v>
                </c:pt>
                <c:pt idx="5">
                  <c:v>Education</c:v>
                </c:pt>
                <c:pt idx="6">
                  <c:v>Eclairage public </c:v>
                </c:pt>
              </c:strCache>
            </c:strRef>
          </c:cat>
          <c:val>
            <c:numRef>
              <c:f>Feuil1!$B$2:$B$8</c:f>
              <c:numCache>
                <c:formatCode>General</c:formatCode>
                <c:ptCount val="7"/>
                <c:pt idx="0">
                  <c:v>24</c:v>
                </c:pt>
                <c:pt idx="1">
                  <c:v>14</c:v>
                </c:pt>
                <c:pt idx="2">
                  <c:v>12</c:v>
                </c:pt>
                <c:pt idx="3">
                  <c:v>16</c:v>
                </c:pt>
                <c:pt idx="4">
                  <c:v>3</c:v>
                </c:pt>
                <c:pt idx="5">
                  <c:v>8</c:v>
                </c:pt>
                <c:pt idx="6">
                  <c:v>6</c:v>
                </c:pt>
              </c:numCache>
            </c:numRef>
          </c:val>
        </c:ser>
        <c:dLbls>
          <c:dLblPos val="inEnd"/>
          <c:showLegendKey val="0"/>
          <c:showVal val="0"/>
          <c:showCatName val="0"/>
          <c:showSerName val="0"/>
          <c:showPercent val="1"/>
          <c:showBubbleSize val="0"/>
          <c:showLeaderLines val="1"/>
        </c:dLbls>
      </c:pie3DChart>
      <c:spPr>
        <a:noFill/>
        <a:ln>
          <a:noFill/>
        </a:ln>
        <a:effectLst/>
      </c:spPr>
    </c:plotArea>
    <c:legend>
      <c:legendPos val="b"/>
      <c:legendEntry>
        <c:idx val="0"/>
        <c:txPr>
          <a:bodyPr rot="0" spcFirstLastPara="1" vertOverflow="ellipsis" vert="horz" wrap="square" anchor="ctr" anchorCtr="1"/>
          <a:lstStyle/>
          <a:p>
            <a:pPr>
              <a:defRPr lang="fr-FR" sz="1200" b="0" i="0" u="none" strike="noStrike" kern="1200" baseline="0">
                <a:solidFill>
                  <a:schemeClr val="bg1"/>
                </a:solidFill>
                <a:latin typeface="+mn-lt"/>
                <a:ea typeface="+mn-ea"/>
                <a:cs typeface="+mn-cs"/>
              </a:defRPr>
            </a:pPr>
            <a:endParaRPr lang="fr-FR"/>
          </a:p>
        </c:txPr>
      </c:legendEntry>
      <c:legendEntry>
        <c:idx val="1"/>
        <c:txPr>
          <a:bodyPr rot="0" spcFirstLastPara="1" vertOverflow="ellipsis" vert="horz" wrap="square" anchor="ctr" anchorCtr="1"/>
          <a:lstStyle/>
          <a:p>
            <a:pPr>
              <a:defRPr lang="fr-FR" sz="1200" b="0" i="0" u="none" strike="noStrike" kern="1200" baseline="0">
                <a:solidFill>
                  <a:schemeClr val="bg1"/>
                </a:solidFill>
                <a:latin typeface="+mn-lt"/>
                <a:ea typeface="+mn-ea"/>
                <a:cs typeface="+mn-cs"/>
              </a:defRPr>
            </a:pPr>
            <a:endParaRPr lang="fr-FR"/>
          </a:p>
        </c:txPr>
      </c:legendEntry>
      <c:legendEntry>
        <c:idx val="2"/>
        <c:txPr>
          <a:bodyPr rot="0" spcFirstLastPara="1" vertOverflow="ellipsis" vert="horz" wrap="square" anchor="ctr" anchorCtr="1"/>
          <a:lstStyle/>
          <a:p>
            <a:pPr>
              <a:defRPr lang="fr-FR" sz="1200" b="0" i="0" u="none" strike="noStrike" kern="1200" baseline="0">
                <a:solidFill>
                  <a:schemeClr val="bg1"/>
                </a:solidFill>
                <a:latin typeface="+mn-lt"/>
                <a:ea typeface="+mn-ea"/>
                <a:cs typeface="+mn-cs"/>
              </a:defRPr>
            </a:pPr>
            <a:endParaRPr lang="fr-FR"/>
          </a:p>
        </c:txPr>
      </c:legendEntry>
      <c:legendEntry>
        <c:idx val="3"/>
        <c:txPr>
          <a:bodyPr rot="0" spcFirstLastPara="1" vertOverflow="ellipsis" vert="horz" wrap="square" anchor="ctr" anchorCtr="1"/>
          <a:lstStyle/>
          <a:p>
            <a:pPr>
              <a:defRPr lang="fr-FR" sz="1200" b="0" i="0" u="none" strike="noStrike" kern="1200" baseline="0">
                <a:solidFill>
                  <a:schemeClr val="bg1"/>
                </a:solidFill>
                <a:latin typeface="+mn-lt"/>
                <a:ea typeface="+mn-ea"/>
                <a:cs typeface="+mn-cs"/>
              </a:defRPr>
            </a:pPr>
            <a:endParaRPr lang="fr-FR"/>
          </a:p>
        </c:txPr>
      </c:legendEntry>
      <c:legendEntry>
        <c:idx val="4"/>
        <c:txPr>
          <a:bodyPr rot="0" spcFirstLastPara="1" vertOverflow="ellipsis" vert="horz" wrap="square" anchor="ctr" anchorCtr="1"/>
          <a:lstStyle/>
          <a:p>
            <a:pPr>
              <a:defRPr lang="fr-FR" sz="1200" b="0" i="0" u="none" strike="noStrike" kern="1200" baseline="0">
                <a:solidFill>
                  <a:schemeClr val="bg1"/>
                </a:solidFill>
                <a:latin typeface="+mn-lt"/>
                <a:ea typeface="+mn-ea"/>
                <a:cs typeface="+mn-cs"/>
              </a:defRPr>
            </a:pPr>
            <a:endParaRPr lang="fr-FR"/>
          </a:p>
        </c:txPr>
      </c:legendEntry>
      <c:legendEntry>
        <c:idx val="5"/>
        <c:txPr>
          <a:bodyPr rot="0" spcFirstLastPara="1" vertOverflow="ellipsis" vert="horz" wrap="square" anchor="ctr" anchorCtr="1"/>
          <a:lstStyle/>
          <a:p>
            <a:pPr>
              <a:defRPr lang="fr-FR" sz="1200" b="0" i="0" u="none" strike="noStrike" kern="1200" baseline="0">
                <a:solidFill>
                  <a:schemeClr val="bg1"/>
                </a:solidFill>
                <a:latin typeface="+mn-lt"/>
                <a:ea typeface="+mn-ea"/>
                <a:cs typeface="+mn-cs"/>
              </a:defRPr>
            </a:pPr>
            <a:endParaRPr lang="fr-FR"/>
          </a:p>
        </c:txPr>
      </c:legendEntry>
      <c:legendEntry>
        <c:idx val="6"/>
        <c:txPr>
          <a:bodyPr rot="0" spcFirstLastPara="1" vertOverflow="ellipsis" vert="horz" wrap="square" anchor="ctr" anchorCtr="1"/>
          <a:lstStyle/>
          <a:p>
            <a:pPr>
              <a:defRPr lang="fr-FR" sz="1200" b="0" i="0" u="none" strike="noStrike" kern="1200" baseline="0">
                <a:solidFill>
                  <a:schemeClr val="bg1"/>
                </a:solidFill>
                <a:latin typeface="+mn-lt"/>
                <a:ea typeface="+mn-ea"/>
                <a:cs typeface="+mn-cs"/>
              </a:defRPr>
            </a:pPr>
            <a:endParaRPr lang="fr-FR"/>
          </a:p>
        </c:txPr>
      </c:legendEntry>
      <c:layout>
        <c:manualLayout>
          <c:xMode val="edge"/>
          <c:yMode val="edge"/>
          <c:x val="8.2121245261009043E-2"/>
          <c:y val="0.79821347331583548"/>
          <c:w val="0.91446121318168549"/>
          <c:h val="0.20019947506561683"/>
        </c:manualLayout>
      </c:layout>
      <c:overlay val="0"/>
      <c:spPr>
        <a:noFill/>
        <a:ln>
          <a:noFill/>
        </a:ln>
        <a:effectLst/>
      </c:spPr>
      <c:txPr>
        <a:bodyPr rot="0" spcFirstLastPara="1" vertOverflow="ellipsis" vert="horz" wrap="square" anchor="ctr" anchorCtr="1"/>
        <a:lstStyle/>
        <a:p>
          <a:pPr>
            <a:defRPr lang="fr-FR" sz="1200" b="0" i="0" u="none" strike="noStrike" kern="1200" baseline="0">
              <a:solidFill>
                <a:schemeClr val="bg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D6E110-B093-48C8-9F84-9D5F299F7F8F}" type="doc">
      <dgm:prSet loTypeId="urn:microsoft.com/office/officeart/2005/8/layout/chevron2" loCatId="list" qsTypeId="urn:microsoft.com/office/officeart/2005/8/quickstyle/3d7" qsCatId="3D" csTypeId="urn:microsoft.com/office/officeart/2005/8/colors/accent3_1" csCatId="accent3" phldr="1"/>
      <dgm:spPr/>
      <dgm:t>
        <a:bodyPr/>
        <a:lstStyle/>
        <a:p>
          <a:endParaRPr lang="fr-FR"/>
        </a:p>
      </dgm:t>
    </dgm:pt>
    <dgm:pt modelId="{E1DB871E-42C2-4D59-9D23-7F1E9E41FAEF}">
      <dgm:prSet phldrT="[Texte]" custT="1"/>
      <dgm:spPr>
        <a:xfrm rot="5400000">
          <a:off x="-143682" y="146747"/>
          <a:ext cx="957881" cy="670516"/>
        </a:xfrm>
        <a:prstGeom prst="chevron">
          <a:avLst/>
        </a:prstGeom>
        <a:sp3d extrusionH="50600" prstMaterial="metal">
          <a:bevelT w="101600" h="80600" prst="relaxedInset"/>
          <a:bevelB w="80600" h="80600" prst="relaxedInset"/>
        </a:sp3d>
      </dgm:spPr>
      <dgm:t>
        <a:bodyPr/>
        <a:lstStyle/>
        <a:p>
          <a:r>
            <a:rPr lang="fr-FR" sz="2400" b="1" dirty="0" smtClean="0">
              <a:latin typeface="Candara"/>
              <a:ea typeface="+mn-ea"/>
              <a:cs typeface="+mn-cs"/>
            </a:rPr>
            <a:t>1</a:t>
          </a:r>
          <a:endParaRPr lang="fr-FR" sz="2400" b="1" dirty="0">
            <a:latin typeface="Candara"/>
            <a:ea typeface="+mn-ea"/>
            <a:cs typeface="+mn-cs"/>
          </a:endParaRPr>
        </a:p>
      </dgm:t>
    </dgm:pt>
    <dgm:pt modelId="{FFF955C0-506A-4B8C-9BA0-CD746FD2F853}" type="parTrans" cxnId="{DBD8FBBE-A248-4BFD-85EA-5846AA38CA83}">
      <dgm:prSet/>
      <dgm:spPr/>
      <dgm:t>
        <a:bodyPr/>
        <a:lstStyle/>
        <a:p>
          <a:endParaRPr lang="fr-FR"/>
        </a:p>
      </dgm:t>
    </dgm:pt>
    <dgm:pt modelId="{48DA20E6-3357-4CC9-A905-DB4C918D8F85}" type="sibTrans" cxnId="{DBD8FBBE-A248-4BFD-85EA-5846AA38CA83}">
      <dgm:prSet/>
      <dgm:spPr/>
      <dgm:t>
        <a:bodyPr/>
        <a:lstStyle/>
        <a:p>
          <a:endParaRPr lang="fr-FR"/>
        </a:p>
      </dgm:t>
    </dgm:pt>
    <dgm:pt modelId="{50FFC6D4-91F1-40DA-A9A0-E87DAB4E0318}">
      <dgm:prSet phldrT="[Texte]" custT="1"/>
      <dgm:spPr>
        <a:xfrm rot="5400000">
          <a:off x="3552175" y="-2878593"/>
          <a:ext cx="622950" cy="6386267"/>
        </a:xfrm>
        <a:prstGeom prst="round2SameRect">
          <a:avLst/>
        </a:prstGeom>
        <a:sp3d extrusionH="50600">
          <a:bevelT w="101600" h="80600"/>
          <a:bevelB w="80600" h="80600"/>
        </a:sp3d>
      </dgm:spPr>
      <dgm:t>
        <a:bodyPr/>
        <a:lstStyle/>
        <a:p>
          <a:r>
            <a:rPr lang="fr-FR" sz="2400" b="1" dirty="0" smtClean="0">
              <a:latin typeface="Arial" pitchFamily="34" charset="0"/>
              <a:ea typeface="+mn-ea"/>
              <a:cs typeface="Arial" pitchFamily="34" charset="0"/>
            </a:rPr>
            <a:t>Introduction </a:t>
          </a:r>
          <a:endParaRPr lang="fr-FR" sz="2400" b="1" dirty="0">
            <a:latin typeface="Arial" pitchFamily="34" charset="0"/>
            <a:ea typeface="+mn-ea"/>
            <a:cs typeface="Arial" pitchFamily="34" charset="0"/>
          </a:endParaRPr>
        </a:p>
      </dgm:t>
    </dgm:pt>
    <dgm:pt modelId="{EE27B045-F5C3-4196-BA47-CB8555ED80E7}" type="parTrans" cxnId="{925B6ED8-50F2-44BB-A33A-E9B0E9051698}">
      <dgm:prSet/>
      <dgm:spPr/>
      <dgm:t>
        <a:bodyPr/>
        <a:lstStyle/>
        <a:p>
          <a:endParaRPr lang="fr-FR"/>
        </a:p>
      </dgm:t>
    </dgm:pt>
    <dgm:pt modelId="{3B9FF556-C05D-4ACD-BD13-5E40F3483BD9}" type="sibTrans" cxnId="{925B6ED8-50F2-44BB-A33A-E9B0E9051698}">
      <dgm:prSet/>
      <dgm:spPr/>
      <dgm:t>
        <a:bodyPr/>
        <a:lstStyle/>
        <a:p>
          <a:endParaRPr lang="fr-FR"/>
        </a:p>
      </dgm:t>
    </dgm:pt>
    <dgm:pt modelId="{8B79F843-BF09-43BE-87A4-8E4D9643DAD9}">
      <dgm:prSet phldrT="[Texte]" custT="1"/>
      <dgm:spPr>
        <a:xfrm rot="5400000">
          <a:off x="-143682" y="985864"/>
          <a:ext cx="957881" cy="670516"/>
        </a:xfrm>
        <a:prstGeom prst="chevron">
          <a:avLst/>
        </a:prstGeom>
        <a:sp3d extrusionH="50600" prstMaterial="metal">
          <a:bevelT w="101600" h="80600" prst="relaxedInset"/>
          <a:bevelB w="80600" h="80600" prst="relaxedInset"/>
        </a:sp3d>
      </dgm:spPr>
      <dgm:t>
        <a:bodyPr/>
        <a:lstStyle/>
        <a:p>
          <a:r>
            <a:rPr lang="fr-FR" sz="3200" b="1" smtClean="0">
              <a:latin typeface="Candara"/>
              <a:ea typeface="+mn-ea"/>
              <a:cs typeface="+mn-cs"/>
            </a:rPr>
            <a:t>2</a:t>
          </a:r>
          <a:endParaRPr lang="fr-FR" sz="3200" b="1" dirty="0">
            <a:latin typeface="Candara"/>
            <a:ea typeface="+mn-ea"/>
            <a:cs typeface="+mn-cs"/>
          </a:endParaRPr>
        </a:p>
      </dgm:t>
    </dgm:pt>
    <dgm:pt modelId="{11B42BC8-7E4E-4D20-8F7E-41407DD73A09}" type="parTrans" cxnId="{ACFECDB0-07FA-4A18-94E9-C745EE61EAEC}">
      <dgm:prSet/>
      <dgm:spPr/>
      <dgm:t>
        <a:bodyPr/>
        <a:lstStyle/>
        <a:p>
          <a:endParaRPr lang="fr-FR"/>
        </a:p>
      </dgm:t>
    </dgm:pt>
    <dgm:pt modelId="{746DE077-8988-4C9E-83C6-8468300CF40A}" type="sibTrans" cxnId="{ACFECDB0-07FA-4A18-94E9-C745EE61EAEC}">
      <dgm:prSet/>
      <dgm:spPr/>
      <dgm:t>
        <a:bodyPr/>
        <a:lstStyle/>
        <a:p>
          <a:endParaRPr lang="fr-FR"/>
        </a:p>
      </dgm:t>
    </dgm:pt>
    <dgm:pt modelId="{F2D592E9-4DE2-4D98-9FC8-8B64FD6E76D9}">
      <dgm:prSet phldrT="[Texte]" custT="1"/>
      <dgm:spPr>
        <a:xfrm rot="5400000">
          <a:off x="3552339" y="-2039639"/>
          <a:ext cx="622622" cy="6386267"/>
        </a:xfrm>
        <a:prstGeom prst="round2SameRect">
          <a:avLst/>
        </a:prstGeom>
        <a:sp3d extrusionH="50600">
          <a:bevelT w="101600" h="80600"/>
          <a:bevelB w="80600" h="80600"/>
        </a:sp3d>
      </dgm:spPr>
      <dgm:t>
        <a:bodyPr/>
        <a:lstStyle/>
        <a:p>
          <a:r>
            <a:rPr lang="fr-FR" sz="2400" b="1" dirty="0" smtClean="0">
              <a:latin typeface="Arial" pitchFamily="34" charset="0"/>
              <a:ea typeface="+mn-ea"/>
              <a:cs typeface="Arial" pitchFamily="34" charset="0"/>
            </a:rPr>
            <a:t> Consommation énergétique en Algérie  </a:t>
          </a:r>
          <a:endParaRPr lang="fr-FR" sz="2400" b="1" dirty="0">
            <a:latin typeface="Arial" pitchFamily="34" charset="0"/>
            <a:ea typeface="+mn-ea"/>
            <a:cs typeface="Arial" pitchFamily="34" charset="0"/>
          </a:endParaRPr>
        </a:p>
      </dgm:t>
    </dgm:pt>
    <dgm:pt modelId="{46A42D97-D0F2-4BA3-83BC-83016A23797F}" type="parTrans" cxnId="{F860F9D1-F00D-4BCA-BBBD-A734FF2C8558}">
      <dgm:prSet/>
      <dgm:spPr/>
      <dgm:t>
        <a:bodyPr/>
        <a:lstStyle/>
        <a:p>
          <a:endParaRPr lang="fr-FR"/>
        </a:p>
      </dgm:t>
    </dgm:pt>
    <dgm:pt modelId="{D31DE34C-2D94-4064-8BE9-E8A5422ACB22}" type="sibTrans" cxnId="{F860F9D1-F00D-4BCA-BBBD-A734FF2C8558}">
      <dgm:prSet/>
      <dgm:spPr/>
      <dgm:t>
        <a:bodyPr/>
        <a:lstStyle/>
        <a:p>
          <a:endParaRPr lang="fr-FR"/>
        </a:p>
      </dgm:t>
    </dgm:pt>
    <dgm:pt modelId="{D939CDE8-BAA3-4BCF-897F-1EF304375375}">
      <dgm:prSet custT="1"/>
      <dgm:spPr>
        <a:xfrm rot="5400000">
          <a:off x="-143682" y="1799865"/>
          <a:ext cx="957881" cy="670516"/>
        </a:xfrm>
        <a:prstGeom prst="chevron">
          <a:avLst/>
        </a:prstGeom>
        <a:sp3d extrusionH="50600" prstMaterial="metal">
          <a:bevelT w="101600" h="80600" prst="relaxedInset"/>
          <a:bevelB w="80600" h="80600" prst="relaxedInset"/>
        </a:sp3d>
      </dgm:spPr>
      <dgm:t>
        <a:bodyPr/>
        <a:lstStyle/>
        <a:p>
          <a:r>
            <a:rPr lang="fr-FR" sz="2400" b="1" smtClean="0">
              <a:latin typeface="Candara"/>
              <a:ea typeface="+mn-ea"/>
              <a:cs typeface="+mn-cs"/>
            </a:rPr>
            <a:t>3</a:t>
          </a:r>
          <a:endParaRPr lang="fr-FR" sz="2400" b="1" dirty="0">
            <a:latin typeface="Candara"/>
            <a:ea typeface="+mn-ea"/>
            <a:cs typeface="+mn-cs"/>
          </a:endParaRPr>
        </a:p>
      </dgm:t>
    </dgm:pt>
    <dgm:pt modelId="{FCD062C9-5C21-4441-82E5-72BCB34F9B37}" type="parTrans" cxnId="{70B226EB-F219-46C8-9969-2F0D2F57F263}">
      <dgm:prSet/>
      <dgm:spPr/>
      <dgm:t>
        <a:bodyPr/>
        <a:lstStyle/>
        <a:p>
          <a:endParaRPr lang="fr-FR"/>
        </a:p>
      </dgm:t>
    </dgm:pt>
    <dgm:pt modelId="{E353ECFC-7B03-44A3-8608-6C96BE5A3561}" type="sibTrans" cxnId="{70B226EB-F219-46C8-9969-2F0D2F57F263}">
      <dgm:prSet/>
      <dgm:spPr/>
      <dgm:t>
        <a:bodyPr/>
        <a:lstStyle/>
        <a:p>
          <a:endParaRPr lang="fr-FR"/>
        </a:p>
      </dgm:t>
    </dgm:pt>
    <dgm:pt modelId="{EF94D620-194E-4C0F-855C-6CF30391C5B3}">
      <dgm:prSet custT="1"/>
      <dgm:spPr>
        <a:xfrm rot="5400000">
          <a:off x="3552339" y="-1200522"/>
          <a:ext cx="622622" cy="6386267"/>
        </a:xfrm>
        <a:prstGeom prst="round2SameRect">
          <a:avLst/>
        </a:prstGeom>
        <a:sp3d extrusionH="50600">
          <a:bevelT w="101600" h="80600"/>
          <a:bevelB w="80600" h="80600"/>
        </a:sp3d>
      </dgm:spPr>
      <dgm:t>
        <a:bodyPr/>
        <a:lstStyle/>
        <a:p>
          <a:r>
            <a:rPr lang="fr-FR" sz="2400" b="1" dirty="0" smtClean="0">
              <a:latin typeface="Arial" pitchFamily="34" charset="0"/>
              <a:ea typeface="+mn-ea"/>
              <a:cs typeface="Arial" pitchFamily="34" charset="0"/>
            </a:rPr>
            <a:t>Equations de bilan thermique dans l’habitat </a:t>
          </a:r>
          <a:endParaRPr lang="fr-FR" sz="2400" b="1" dirty="0">
            <a:latin typeface="Arial" pitchFamily="34" charset="0"/>
            <a:ea typeface="+mn-ea"/>
            <a:cs typeface="Arial" pitchFamily="34" charset="0"/>
          </a:endParaRPr>
        </a:p>
      </dgm:t>
    </dgm:pt>
    <dgm:pt modelId="{4937EAD3-E198-4FFE-9482-D5B74F2B1798}" type="parTrans" cxnId="{395D12B1-6455-4279-93F9-4D8D26BA1AFE}">
      <dgm:prSet/>
      <dgm:spPr/>
      <dgm:t>
        <a:bodyPr/>
        <a:lstStyle/>
        <a:p>
          <a:endParaRPr lang="fr-FR"/>
        </a:p>
      </dgm:t>
    </dgm:pt>
    <dgm:pt modelId="{58FEBFA8-592D-407C-BA01-C7EE93E3EBDE}" type="sibTrans" cxnId="{395D12B1-6455-4279-93F9-4D8D26BA1AFE}">
      <dgm:prSet/>
      <dgm:spPr/>
      <dgm:t>
        <a:bodyPr/>
        <a:lstStyle/>
        <a:p>
          <a:endParaRPr lang="fr-FR"/>
        </a:p>
      </dgm:t>
    </dgm:pt>
    <dgm:pt modelId="{B73E558D-1273-4AE3-9B00-C86651D49F52}">
      <dgm:prSet custT="1"/>
      <dgm:spPr>
        <a:xfrm rot="5400000">
          <a:off x="3496012" y="-367034"/>
          <a:ext cx="622622" cy="6386267"/>
        </a:xfrm>
        <a:prstGeom prst="round2SameRect">
          <a:avLst/>
        </a:prstGeom>
        <a:sp3d extrusionH="50600">
          <a:bevelT w="101600" h="80600"/>
          <a:bevelB w="80600" h="80600"/>
        </a:sp3d>
      </dgm:spPr>
      <dgm:t>
        <a:bodyPr/>
        <a:lstStyle/>
        <a:p>
          <a:r>
            <a:rPr lang="fr-FR" sz="2400" b="1" dirty="0" smtClean="0">
              <a:latin typeface="Arial" pitchFamily="34" charset="0"/>
              <a:ea typeface="+mn-ea"/>
              <a:cs typeface="Arial" pitchFamily="34" charset="0"/>
            </a:rPr>
            <a:t>Description de mur Trombe et cheminée solaire</a:t>
          </a:r>
          <a:endParaRPr lang="fr-FR" sz="2400" b="1" dirty="0">
            <a:latin typeface="Arial" pitchFamily="34" charset="0"/>
            <a:ea typeface="+mn-ea"/>
            <a:cs typeface="Arial" pitchFamily="34" charset="0"/>
          </a:endParaRPr>
        </a:p>
      </dgm:t>
    </dgm:pt>
    <dgm:pt modelId="{BEDBD1F7-56EF-4FA6-ADEF-0F04ADC8B8C6}" type="parTrans" cxnId="{0457D459-98E6-4644-BC32-4EFD43461A92}">
      <dgm:prSet/>
      <dgm:spPr/>
      <dgm:t>
        <a:bodyPr/>
        <a:lstStyle/>
        <a:p>
          <a:endParaRPr lang="fr-FR"/>
        </a:p>
      </dgm:t>
    </dgm:pt>
    <dgm:pt modelId="{CD8C2257-7F76-48CD-8AB4-9BA7DC8F7229}" type="sibTrans" cxnId="{0457D459-98E6-4644-BC32-4EFD43461A92}">
      <dgm:prSet/>
      <dgm:spPr/>
      <dgm:t>
        <a:bodyPr/>
        <a:lstStyle/>
        <a:p>
          <a:endParaRPr lang="fr-FR"/>
        </a:p>
      </dgm:t>
    </dgm:pt>
    <dgm:pt modelId="{7A52BFAE-75F4-4172-AF5F-C65163E9F869}">
      <dgm:prSet custT="1"/>
      <dgm:spPr>
        <a:xfrm rot="5400000">
          <a:off x="-143682" y="2664098"/>
          <a:ext cx="957881" cy="670516"/>
        </a:xfrm>
        <a:prstGeom prst="chevron">
          <a:avLst/>
        </a:prstGeom>
        <a:sp3d extrusionH="50600" prstMaterial="metal">
          <a:bevelT w="101600" h="80600" prst="relaxedInset"/>
          <a:bevelB w="80600" h="80600" prst="relaxedInset"/>
        </a:sp3d>
      </dgm:spPr>
      <dgm:t>
        <a:bodyPr/>
        <a:lstStyle/>
        <a:p>
          <a:r>
            <a:rPr lang="fr-FR" sz="2400" b="1" smtClean="0">
              <a:latin typeface="Candara"/>
              <a:ea typeface="+mn-ea"/>
              <a:cs typeface="+mn-cs"/>
            </a:rPr>
            <a:t>4</a:t>
          </a:r>
          <a:endParaRPr lang="fr-FR" sz="2400" b="1" dirty="0">
            <a:latin typeface="Candara"/>
            <a:ea typeface="+mn-ea"/>
            <a:cs typeface="+mn-cs"/>
          </a:endParaRPr>
        </a:p>
      </dgm:t>
    </dgm:pt>
    <dgm:pt modelId="{1DCB82B3-4DC3-40BA-BB5A-5C910124B943}" type="parTrans" cxnId="{5CFE7A44-BE83-4A0E-9CBF-D2AEE6D691C7}">
      <dgm:prSet/>
      <dgm:spPr/>
      <dgm:t>
        <a:bodyPr/>
        <a:lstStyle/>
        <a:p>
          <a:endParaRPr lang="fr-FR"/>
        </a:p>
      </dgm:t>
    </dgm:pt>
    <dgm:pt modelId="{D4E3E523-17E1-4935-A4AC-B416A90DC3EA}" type="sibTrans" cxnId="{5CFE7A44-BE83-4A0E-9CBF-D2AEE6D691C7}">
      <dgm:prSet/>
      <dgm:spPr/>
      <dgm:t>
        <a:bodyPr/>
        <a:lstStyle/>
        <a:p>
          <a:endParaRPr lang="fr-FR"/>
        </a:p>
      </dgm:t>
    </dgm:pt>
    <dgm:pt modelId="{0F3A5804-6FF0-4B83-A1FC-D2365150911B}">
      <dgm:prSet custT="1"/>
      <dgm:spPr>
        <a:xfrm rot="5400000">
          <a:off x="3552339" y="477711"/>
          <a:ext cx="622622" cy="6386267"/>
        </a:xfrm>
        <a:sp3d extrusionH="50600">
          <a:bevelT w="101600" h="80600"/>
          <a:bevelB w="80600" h="80600"/>
        </a:sp3d>
      </dgm:spPr>
      <dgm:t>
        <a:bodyPr/>
        <a:lstStyle/>
        <a:p>
          <a:r>
            <a:rPr lang="fr-FR" sz="2400" b="1" dirty="0" smtClean="0">
              <a:latin typeface="Arial" pitchFamily="34" charset="0"/>
              <a:ea typeface="+mn-ea"/>
              <a:cs typeface="Arial" pitchFamily="34" charset="0"/>
            </a:rPr>
            <a:t>Conclusion       </a:t>
          </a:r>
          <a:endParaRPr lang="fr-FR" sz="2400" b="1" dirty="0">
            <a:latin typeface="Arial" pitchFamily="34" charset="0"/>
            <a:ea typeface="+mn-ea"/>
            <a:cs typeface="Arial" pitchFamily="34" charset="0"/>
          </a:endParaRPr>
        </a:p>
      </dgm:t>
    </dgm:pt>
    <dgm:pt modelId="{81E18CA9-06B0-4179-86A4-23BDC082A935}" type="parTrans" cxnId="{85AC455A-5C4F-4573-819E-E09871213036}">
      <dgm:prSet/>
      <dgm:spPr/>
      <dgm:t>
        <a:bodyPr/>
        <a:lstStyle/>
        <a:p>
          <a:endParaRPr lang="fr-FR"/>
        </a:p>
      </dgm:t>
    </dgm:pt>
    <dgm:pt modelId="{7B8498E6-CD1C-4D29-9D52-CF969DFC49FF}" type="sibTrans" cxnId="{85AC455A-5C4F-4573-819E-E09871213036}">
      <dgm:prSet/>
      <dgm:spPr/>
      <dgm:t>
        <a:bodyPr/>
        <a:lstStyle/>
        <a:p>
          <a:endParaRPr lang="fr-FR"/>
        </a:p>
      </dgm:t>
    </dgm:pt>
    <dgm:pt modelId="{E2B0911D-8AAD-4328-B0EC-B6828C8344A1}">
      <dgm:prSet custT="1"/>
      <dgm:spPr>
        <a:xfrm rot="5400000">
          <a:off x="-143682" y="3503215"/>
          <a:ext cx="957881" cy="670516"/>
        </a:xfrm>
        <a:sp3d extrusionH="50600" prstMaterial="metal">
          <a:bevelT w="101600" h="80600" prst="relaxedInset"/>
          <a:bevelB w="80600" h="80600" prst="relaxedInset"/>
        </a:sp3d>
      </dgm:spPr>
      <dgm:t>
        <a:bodyPr/>
        <a:lstStyle/>
        <a:p>
          <a:r>
            <a:rPr lang="fr-FR" sz="2800" b="1" dirty="0" smtClean="0">
              <a:latin typeface="Candara"/>
              <a:ea typeface="+mn-ea"/>
              <a:cs typeface="+mn-cs"/>
            </a:rPr>
            <a:t>5</a:t>
          </a:r>
          <a:endParaRPr lang="fr-FR" sz="2800" b="1" dirty="0">
            <a:latin typeface="Candara"/>
            <a:ea typeface="+mn-ea"/>
            <a:cs typeface="+mn-cs"/>
          </a:endParaRPr>
        </a:p>
      </dgm:t>
    </dgm:pt>
    <dgm:pt modelId="{1852F161-AB22-4674-94BC-C6EB57721E71}" type="parTrans" cxnId="{C2CE5BFC-7B65-4BCB-BF3C-B3E65D517056}">
      <dgm:prSet/>
      <dgm:spPr/>
      <dgm:t>
        <a:bodyPr/>
        <a:lstStyle/>
        <a:p>
          <a:endParaRPr lang="en-US"/>
        </a:p>
      </dgm:t>
    </dgm:pt>
    <dgm:pt modelId="{7017D7FB-2259-4C58-B1B8-BB5C5AC89046}" type="sibTrans" cxnId="{C2CE5BFC-7B65-4BCB-BF3C-B3E65D517056}">
      <dgm:prSet/>
      <dgm:spPr/>
      <dgm:t>
        <a:bodyPr/>
        <a:lstStyle/>
        <a:p>
          <a:endParaRPr lang="en-US"/>
        </a:p>
      </dgm:t>
    </dgm:pt>
    <dgm:pt modelId="{B1D2DB7F-1E67-42BA-8F46-A38223AB4676}">
      <dgm:prSet custT="1"/>
      <dgm:spPr>
        <a:xfrm rot="5400000">
          <a:off x="-143682" y="3503215"/>
          <a:ext cx="957881" cy="670516"/>
        </a:xfrm>
        <a:sp3d extrusionH="50600" prstMaterial="metal">
          <a:bevelT w="101600" h="80600" prst="relaxedInset"/>
          <a:bevelB w="80600" h="80600" prst="relaxedInset"/>
        </a:sp3d>
      </dgm:spPr>
      <dgm:t>
        <a:bodyPr/>
        <a:lstStyle/>
        <a:p>
          <a:r>
            <a:rPr lang="fr-FR" sz="2800" b="1" dirty="0" smtClean="0">
              <a:latin typeface="Candara"/>
              <a:ea typeface="+mn-ea"/>
              <a:cs typeface="+mn-cs"/>
            </a:rPr>
            <a:t>6 </a:t>
          </a:r>
          <a:endParaRPr lang="fr-FR" sz="2800" b="1" dirty="0">
            <a:latin typeface="Candara"/>
            <a:ea typeface="+mn-ea"/>
            <a:cs typeface="+mn-cs"/>
          </a:endParaRPr>
        </a:p>
      </dgm:t>
    </dgm:pt>
    <dgm:pt modelId="{C5657951-3B39-47E9-BA4B-E0C93762E961}" type="parTrans" cxnId="{31637BD7-E7A9-4769-9A83-B48824AC413D}">
      <dgm:prSet/>
      <dgm:spPr/>
      <dgm:t>
        <a:bodyPr/>
        <a:lstStyle/>
        <a:p>
          <a:endParaRPr lang="en-US"/>
        </a:p>
      </dgm:t>
    </dgm:pt>
    <dgm:pt modelId="{CBA846B4-46DA-4186-933E-B6AEF723570A}" type="sibTrans" cxnId="{31637BD7-E7A9-4769-9A83-B48824AC413D}">
      <dgm:prSet/>
      <dgm:spPr/>
      <dgm:t>
        <a:bodyPr/>
        <a:lstStyle/>
        <a:p>
          <a:endParaRPr lang="en-US"/>
        </a:p>
      </dgm:t>
    </dgm:pt>
    <dgm:pt modelId="{71DFADCC-3430-4EDB-B167-99ADF54D8941}">
      <dgm:prSet custT="1"/>
      <dgm:spPr>
        <a:xfrm rot="5400000">
          <a:off x="-143682" y="3503215"/>
          <a:ext cx="957881" cy="670516"/>
        </a:xfrm>
        <a:sp3d extrusionH="50600" prstMaterial="metal">
          <a:bevelT w="101600" h="80600" prst="relaxedInset"/>
          <a:bevelB w="80600" h="80600" prst="relaxedInset"/>
        </a:sp3d>
      </dgm:spPr>
      <dgm:t>
        <a:bodyPr/>
        <a:lstStyle/>
        <a:p>
          <a:r>
            <a:rPr lang="fr-FR" sz="2800" b="1" dirty="0" smtClean="0">
              <a:latin typeface="Candara"/>
              <a:ea typeface="+mn-ea"/>
              <a:cs typeface="+mn-cs"/>
            </a:rPr>
            <a:t>7</a:t>
          </a:r>
          <a:endParaRPr lang="fr-FR" sz="2800" b="1" dirty="0">
            <a:latin typeface="Candara"/>
            <a:ea typeface="+mn-ea"/>
            <a:cs typeface="+mn-cs"/>
          </a:endParaRPr>
        </a:p>
      </dgm:t>
    </dgm:pt>
    <dgm:pt modelId="{220CFFF3-E58A-400A-8604-2AB75D936CA7}" type="parTrans" cxnId="{790E8C84-CC7C-4372-B2E1-FF2464825D51}">
      <dgm:prSet/>
      <dgm:spPr/>
      <dgm:t>
        <a:bodyPr/>
        <a:lstStyle/>
        <a:p>
          <a:endParaRPr lang="en-US"/>
        </a:p>
      </dgm:t>
    </dgm:pt>
    <dgm:pt modelId="{932D9CBE-3D12-422B-AC97-39320008CA3E}" type="sibTrans" cxnId="{790E8C84-CC7C-4372-B2E1-FF2464825D51}">
      <dgm:prSet/>
      <dgm:spPr/>
      <dgm:t>
        <a:bodyPr/>
        <a:lstStyle/>
        <a:p>
          <a:endParaRPr lang="en-US"/>
        </a:p>
      </dgm:t>
    </dgm:pt>
    <dgm:pt modelId="{A708E415-8698-4FA5-96B6-BFB476AF9387}">
      <dgm:prSet/>
      <dgm:spPr/>
      <dgm:t>
        <a:bodyPr/>
        <a:lstStyle/>
        <a:p>
          <a:r>
            <a:rPr lang="fr-FR" b="1" dirty="0" smtClean="0"/>
            <a:t>Bilan thermique dans la maison étudiée </a:t>
          </a:r>
          <a:endParaRPr lang="en-US" b="1" dirty="0"/>
        </a:p>
      </dgm:t>
    </dgm:pt>
    <dgm:pt modelId="{D477D4BC-79DE-4B2F-B108-32B28C39FA49}" type="parTrans" cxnId="{E4E21AA0-C458-4574-9FF2-C13CC94F61A1}">
      <dgm:prSet/>
      <dgm:spPr/>
      <dgm:t>
        <a:bodyPr/>
        <a:lstStyle/>
        <a:p>
          <a:endParaRPr lang="en-US"/>
        </a:p>
      </dgm:t>
    </dgm:pt>
    <dgm:pt modelId="{08B71A04-3392-4F63-B948-2A283E738D13}" type="sibTrans" cxnId="{E4E21AA0-C458-4574-9FF2-C13CC94F61A1}">
      <dgm:prSet/>
      <dgm:spPr/>
      <dgm:t>
        <a:bodyPr/>
        <a:lstStyle/>
        <a:p>
          <a:endParaRPr lang="en-US"/>
        </a:p>
      </dgm:t>
    </dgm:pt>
    <dgm:pt modelId="{884DA8B5-BF09-47B8-96CA-2A8C6E814614}">
      <dgm:prSet/>
      <dgm:spPr/>
      <dgm:t>
        <a:bodyPr/>
        <a:lstStyle/>
        <a:p>
          <a:r>
            <a:rPr lang="fr-FR" b="1" smtClean="0">
              <a:latin typeface="Arial" pitchFamily="34" charset="0"/>
              <a:ea typeface="+mn-ea"/>
              <a:cs typeface="Arial" pitchFamily="34" charset="0"/>
            </a:rPr>
            <a:t>Simulation et interprétations des résultats </a:t>
          </a:r>
          <a:endParaRPr lang="en-US"/>
        </a:p>
      </dgm:t>
    </dgm:pt>
    <dgm:pt modelId="{4D47A7AD-AA88-488D-BC5F-A869C9CE2839}" type="parTrans" cxnId="{497F305C-0DDF-4EE7-B0CC-11236064A14E}">
      <dgm:prSet/>
      <dgm:spPr/>
      <dgm:t>
        <a:bodyPr/>
        <a:lstStyle/>
        <a:p>
          <a:endParaRPr lang="en-US"/>
        </a:p>
      </dgm:t>
    </dgm:pt>
    <dgm:pt modelId="{4FBE7346-6AED-4071-8902-854CE01A3E27}" type="sibTrans" cxnId="{497F305C-0DDF-4EE7-B0CC-11236064A14E}">
      <dgm:prSet/>
      <dgm:spPr/>
      <dgm:t>
        <a:bodyPr/>
        <a:lstStyle/>
        <a:p>
          <a:endParaRPr lang="en-US"/>
        </a:p>
      </dgm:t>
    </dgm:pt>
    <dgm:pt modelId="{F48129B1-B773-4751-B77B-320C311A9C40}" type="pres">
      <dgm:prSet presAssocID="{54D6E110-B093-48C8-9F84-9D5F299F7F8F}" presName="linearFlow" presStyleCnt="0">
        <dgm:presLayoutVars>
          <dgm:dir/>
          <dgm:animLvl val="lvl"/>
          <dgm:resizeHandles val="exact"/>
        </dgm:presLayoutVars>
      </dgm:prSet>
      <dgm:spPr/>
      <dgm:t>
        <a:bodyPr/>
        <a:lstStyle/>
        <a:p>
          <a:endParaRPr lang="fr-FR"/>
        </a:p>
      </dgm:t>
    </dgm:pt>
    <dgm:pt modelId="{F44827C2-525D-43C5-B499-8B30AE4101B8}" type="pres">
      <dgm:prSet presAssocID="{E1DB871E-42C2-4D59-9D23-7F1E9E41FAEF}" presName="composite" presStyleCnt="0"/>
      <dgm:spPr/>
      <dgm:t>
        <a:bodyPr/>
        <a:lstStyle/>
        <a:p>
          <a:endParaRPr lang="fr-FR"/>
        </a:p>
      </dgm:t>
    </dgm:pt>
    <dgm:pt modelId="{C4BCD53C-AF6B-4319-BD15-C54C857E9136}" type="pres">
      <dgm:prSet presAssocID="{E1DB871E-42C2-4D59-9D23-7F1E9E41FAEF}" presName="parentText" presStyleLbl="alignNode1" presStyleIdx="0" presStyleCnt="7">
        <dgm:presLayoutVars>
          <dgm:chMax val="1"/>
          <dgm:bulletEnabled val="1"/>
        </dgm:presLayoutVars>
      </dgm:prSet>
      <dgm:spPr/>
      <dgm:t>
        <a:bodyPr/>
        <a:lstStyle/>
        <a:p>
          <a:endParaRPr lang="fr-FR"/>
        </a:p>
      </dgm:t>
    </dgm:pt>
    <dgm:pt modelId="{841152AC-EDCD-438B-917D-C3642156C547}" type="pres">
      <dgm:prSet presAssocID="{E1DB871E-42C2-4D59-9D23-7F1E9E41FAEF}" presName="descendantText" presStyleLbl="alignAcc1" presStyleIdx="0" presStyleCnt="7">
        <dgm:presLayoutVars>
          <dgm:bulletEnabled val="1"/>
        </dgm:presLayoutVars>
      </dgm:prSet>
      <dgm:spPr/>
      <dgm:t>
        <a:bodyPr/>
        <a:lstStyle/>
        <a:p>
          <a:endParaRPr lang="fr-FR"/>
        </a:p>
      </dgm:t>
    </dgm:pt>
    <dgm:pt modelId="{B1C26B16-5FA7-4A75-A663-FE9F977804C3}" type="pres">
      <dgm:prSet presAssocID="{48DA20E6-3357-4CC9-A905-DB4C918D8F85}" presName="sp" presStyleCnt="0"/>
      <dgm:spPr/>
      <dgm:t>
        <a:bodyPr/>
        <a:lstStyle/>
        <a:p>
          <a:endParaRPr lang="fr-FR"/>
        </a:p>
      </dgm:t>
    </dgm:pt>
    <dgm:pt modelId="{3350D670-CA30-4606-AFC8-38312AB13634}" type="pres">
      <dgm:prSet presAssocID="{8B79F843-BF09-43BE-87A4-8E4D9643DAD9}" presName="composite" presStyleCnt="0"/>
      <dgm:spPr/>
      <dgm:t>
        <a:bodyPr/>
        <a:lstStyle/>
        <a:p>
          <a:endParaRPr lang="fr-FR"/>
        </a:p>
      </dgm:t>
    </dgm:pt>
    <dgm:pt modelId="{2C611259-CA2B-4539-9768-F49453E8901D}" type="pres">
      <dgm:prSet presAssocID="{8B79F843-BF09-43BE-87A4-8E4D9643DAD9}" presName="parentText" presStyleLbl="alignNode1" presStyleIdx="1" presStyleCnt="7">
        <dgm:presLayoutVars>
          <dgm:chMax val="1"/>
          <dgm:bulletEnabled val="1"/>
        </dgm:presLayoutVars>
      </dgm:prSet>
      <dgm:spPr/>
      <dgm:t>
        <a:bodyPr/>
        <a:lstStyle/>
        <a:p>
          <a:endParaRPr lang="fr-FR"/>
        </a:p>
      </dgm:t>
    </dgm:pt>
    <dgm:pt modelId="{D33E1B2A-D9D9-4043-94A3-65355F487680}" type="pres">
      <dgm:prSet presAssocID="{8B79F843-BF09-43BE-87A4-8E4D9643DAD9}" presName="descendantText" presStyleLbl="alignAcc1" presStyleIdx="1" presStyleCnt="7">
        <dgm:presLayoutVars>
          <dgm:bulletEnabled val="1"/>
        </dgm:presLayoutVars>
      </dgm:prSet>
      <dgm:spPr/>
      <dgm:t>
        <a:bodyPr/>
        <a:lstStyle/>
        <a:p>
          <a:endParaRPr lang="fr-FR"/>
        </a:p>
      </dgm:t>
    </dgm:pt>
    <dgm:pt modelId="{3DC188ED-5163-4EF9-B7DA-EB6AE2364107}" type="pres">
      <dgm:prSet presAssocID="{746DE077-8988-4C9E-83C6-8468300CF40A}" presName="sp" presStyleCnt="0"/>
      <dgm:spPr/>
      <dgm:t>
        <a:bodyPr/>
        <a:lstStyle/>
        <a:p>
          <a:endParaRPr lang="fr-FR"/>
        </a:p>
      </dgm:t>
    </dgm:pt>
    <dgm:pt modelId="{26D86DCD-E00C-467A-B494-D371B43915FF}" type="pres">
      <dgm:prSet presAssocID="{D939CDE8-BAA3-4BCF-897F-1EF304375375}" presName="composite" presStyleCnt="0"/>
      <dgm:spPr/>
      <dgm:t>
        <a:bodyPr/>
        <a:lstStyle/>
        <a:p>
          <a:endParaRPr lang="fr-FR"/>
        </a:p>
      </dgm:t>
    </dgm:pt>
    <dgm:pt modelId="{D32433CB-BABD-40AD-9A3B-417B8DCDFA7B}" type="pres">
      <dgm:prSet presAssocID="{D939CDE8-BAA3-4BCF-897F-1EF304375375}" presName="parentText" presStyleLbl="alignNode1" presStyleIdx="2" presStyleCnt="7" custLinFactNeighborX="0" custLinFactNeighborY="-2622">
        <dgm:presLayoutVars>
          <dgm:chMax val="1"/>
          <dgm:bulletEnabled val="1"/>
        </dgm:presLayoutVars>
      </dgm:prSet>
      <dgm:spPr/>
      <dgm:t>
        <a:bodyPr/>
        <a:lstStyle/>
        <a:p>
          <a:endParaRPr lang="fr-FR"/>
        </a:p>
      </dgm:t>
    </dgm:pt>
    <dgm:pt modelId="{79CDA01F-9129-49AF-9B21-143DF0CA6AE8}" type="pres">
      <dgm:prSet presAssocID="{D939CDE8-BAA3-4BCF-897F-1EF304375375}" presName="descendantText" presStyleLbl="alignAcc1" presStyleIdx="2" presStyleCnt="7">
        <dgm:presLayoutVars>
          <dgm:bulletEnabled val="1"/>
        </dgm:presLayoutVars>
      </dgm:prSet>
      <dgm:spPr/>
      <dgm:t>
        <a:bodyPr/>
        <a:lstStyle/>
        <a:p>
          <a:endParaRPr lang="fr-FR"/>
        </a:p>
      </dgm:t>
    </dgm:pt>
    <dgm:pt modelId="{1FAE4C72-C8A0-4132-A6C8-8B5C9549A355}" type="pres">
      <dgm:prSet presAssocID="{E353ECFC-7B03-44A3-8608-6C96BE5A3561}" presName="sp" presStyleCnt="0"/>
      <dgm:spPr/>
      <dgm:t>
        <a:bodyPr/>
        <a:lstStyle/>
        <a:p>
          <a:endParaRPr lang="fr-FR"/>
        </a:p>
      </dgm:t>
    </dgm:pt>
    <dgm:pt modelId="{62C5BE20-9CD9-468E-B943-117C98832C42}" type="pres">
      <dgm:prSet presAssocID="{7A52BFAE-75F4-4172-AF5F-C65163E9F869}" presName="composite" presStyleCnt="0"/>
      <dgm:spPr/>
      <dgm:t>
        <a:bodyPr/>
        <a:lstStyle/>
        <a:p>
          <a:endParaRPr lang="fr-FR"/>
        </a:p>
      </dgm:t>
    </dgm:pt>
    <dgm:pt modelId="{EAC3477C-B15C-4737-B804-ED4CCA3E0E02}" type="pres">
      <dgm:prSet presAssocID="{7A52BFAE-75F4-4172-AF5F-C65163E9F869}" presName="parentText" presStyleLbl="alignNode1" presStyleIdx="3" presStyleCnt="7">
        <dgm:presLayoutVars>
          <dgm:chMax val="1"/>
          <dgm:bulletEnabled val="1"/>
        </dgm:presLayoutVars>
      </dgm:prSet>
      <dgm:spPr/>
      <dgm:t>
        <a:bodyPr/>
        <a:lstStyle/>
        <a:p>
          <a:endParaRPr lang="fr-FR"/>
        </a:p>
      </dgm:t>
    </dgm:pt>
    <dgm:pt modelId="{3EF44103-6B22-4925-A69E-380426363FD4}" type="pres">
      <dgm:prSet presAssocID="{7A52BFAE-75F4-4172-AF5F-C65163E9F869}" presName="descendantText" presStyleLbl="alignAcc1" presStyleIdx="3" presStyleCnt="7" custLinFactNeighborX="-882" custLinFactNeighborY="-904">
        <dgm:presLayoutVars>
          <dgm:bulletEnabled val="1"/>
        </dgm:presLayoutVars>
      </dgm:prSet>
      <dgm:spPr/>
      <dgm:t>
        <a:bodyPr/>
        <a:lstStyle/>
        <a:p>
          <a:endParaRPr lang="fr-FR"/>
        </a:p>
      </dgm:t>
    </dgm:pt>
    <dgm:pt modelId="{D3325C58-DB6E-415C-87AA-8329CBAE2FF5}" type="pres">
      <dgm:prSet presAssocID="{D4E3E523-17E1-4935-A4AC-B416A90DC3EA}" presName="sp" presStyleCnt="0"/>
      <dgm:spPr/>
      <dgm:t>
        <a:bodyPr/>
        <a:lstStyle/>
        <a:p>
          <a:endParaRPr lang="fr-FR"/>
        </a:p>
      </dgm:t>
    </dgm:pt>
    <dgm:pt modelId="{28981C4C-35BF-4EAC-B742-627196D6D48D}" type="pres">
      <dgm:prSet presAssocID="{E2B0911D-8AAD-4328-B0EC-B6828C8344A1}" presName="composite" presStyleCnt="0"/>
      <dgm:spPr/>
    </dgm:pt>
    <dgm:pt modelId="{058B7C7C-5F60-4CD5-A29E-1B265A12D204}" type="pres">
      <dgm:prSet presAssocID="{E2B0911D-8AAD-4328-B0EC-B6828C8344A1}" presName="parentText" presStyleLbl="alignNode1" presStyleIdx="4" presStyleCnt="7">
        <dgm:presLayoutVars>
          <dgm:chMax val="1"/>
          <dgm:bulletEnabled val="1"/>
        </dgm:presLayoutVars>
      </dgm:prSet>
      <dgm:spPr>
        <a:prstGeom prst="chevron">
          <a:avLst/>
        </a:prstGeom>
      </dgm:spPr>
      <dgm:t>
        <a:bodyPr/>
        <a:lstStyle/>
        <a:p>
          <a:endParaRPr lang="en-US"/>
        </a:p>
      </dgm:t>
    </dgm:pt>
    <dgm:pt modelId="{BEBD6328-BB16-4951-B428-FDC8CF595BE7}" type="pres">
      <dgm:prSet presAssocID="{E2B0911D-8AAD-4328-B0EC-B6828C8344A1}" presName="descendantText" presStyleLbl="alignAcc1" presStyleIdx="4" presStyleCnt="7">
        <dgm:presLayoutVars>
          <dgm:bulletEnabled val="1"/>
        </dgm:presLayoutVars>
      </dgm:prSet>
      <dgm:spPr/>
      <dgm:t>
        <a:bodyPr/>
        <a:lstStyle/>
        <a:p>
          <a:endParaRPr lang="en-US"/>
        </a:p>
      </dgm:t>
    </dgm:pt>
    <dgm:pt modelId="{70DA858B-95FC-4A29-B72E-9B9F63BDD134}" type="pres">
      <dgm:prSet presAssocID="{7017D7FB-2259-4C58-B1B8-BB5C5AC89046}" presName="sp" presStyleCnt="0"/>
      <dgm:spPr/>
    </dgm:pt>
    <dgm:pt modelId="{C046AFF4-6EA1-4943-A976-5068F56394FF}" type="pres">
      <dgm:prSet presAssocID="{B1D2DB7F-1E67-42BA-8F46-A38223AB4676}" presName="composite" presStyleCnt="0"/>
      <dgm:spPr/>
    </dgm:pt>
    <dgm:pt modelId="{F862B4CC-3F2D-4F8E-ADB0-BEF2765B2745}" type="pres">
      <dgm:prSet presAssocID="{B1D2DB7F-1E67-42BA-8F46-A38223AB4676}" presName="parentText" presStyleLbl="alignNode1" presStyleIdx="5" presStyleCnt="7">
        <dgm:presLayoutVars>
          <dgm:chMax val="1"/>
          <dgm:bulletEnabled val="1"/>
        </dgm:presLayoutVars>
      </dgm:prSet>
      <dgm:spPr>
        <a:prstGeom prst="chevron">
          <a:avLst/>
        </a:prstGeom>
      </dgm:spPr>
      <dgm:t>
        <a:bodyPr/>
        <a:lstStyle/>
        <a:p>
          <a:endParaRPr lang="en-US"/>
        </a:p>
      </dgm:t>
    </dgm:pt>
    <dgm:pt modelId="{E64F3E1B-9A71-4271-9469-13478E09483A}" type="pres">
      <dgm:prSet presAssocID="{B1D2DB7F-1E67-42BA-8F46-A38223AB4676}" presName="descendantText" presStyleLbl="alignAcc1" presStyleIdx="5" presStyleCnt="7">
        <dgm:presLayoutVars>
          <dgm:bulletEnabled val="1"/>
        </dgm:presLayoutVars>
      </dgm:prSet>
      <dgm:spPr/>
      <dgm:t>
        <a:bodyPr/>
        <a:lstStyle/>
        <a:p>
          <a:endParaRPr lang="en-US"/>
        </a:p>
      </dgm:t>
    </dgm:pt>
    <dgm:pt modelId="{5797E436-FB52-4A2E-A712-0B4F1B09F9A2}" type="pres">
      <dgm:prSet presAssocID="{CBA846B4-46DA-4186-933E-B6AEF723570A}" presName="sp" presStyleCnt="0"/>
      <dgm:spPr/>
    </dgm:pt>
    <dgm:pt modelId="{43C2EDBD-F896-4B21-BA01-8D9EDF8116BB}" type="pres">
      <dgm:prSet presAssocID="{71DFADCC-3430-4EDB-B167-99ADF54D8941}" presName="composite" presStyleCnt="0"/>
      <dgm:spPr/>
    </dgm:pt>
    <dgm:pt modelId="{1728E133-37DF-47B3-97E2-24CA7A28B682}" type="pres">
      <dgm:prSet presAssocID="{71DFADCC-3430-4EDB-B167-99ADF54D8941}" presName="parentText" presStyleLbl="alignNode1" presStyleIdx="6" presStyleCnt="7">
        <dgm:presLayoutVars>
          <dgm:chMax val="1"/>
          <dgm:bulletEnabled val="1"/>
        </dgm:presLayoutVars>
      </dgm:prSet>
      <dgm:spPr>
        <a:prstGeom prst="chevron">
          <a:avLst/>
        </a:prstGeom>
      </dgm:spPr>
      <dgm:t>
        <a:bodyPr/>
        <a:lstStyle/>
        <a:p>
          <a:endParaRPr lang="en-US"/>
        </a:p>
      </dgm:t>
    </dgm:pt>
    <dgm:pt modelId="{B045077F-0E5B-49E2-ACEE-12F4A838F58E}" type="pres">
      <dgm:prSet presAssocID="{71DFADCC-3430-4EDB-B167-99ADF54D8941}" presName="descendantText" presStyleLbl="alignAcc1" presStyleIdx="6" presStyleCnt="7">
        <dgm:presLayoutVars>
          <dgm:bulletEnabled val="1"/>
        </dgm:presLayoutVars>
      </dgm:prSet>
      <dgm:spPr>
        <a:prstGeom prst="round2SameRect">
          <a:avLst/>
        </a:prstGeom>
      </dgm:spPr>
      <dgm:t>
        <a:bodyPr/>
        <a:lstStyle/>
        <a:p>
          <a:endParaRPr lang="en-US"/>
        </a:p>
      </dgm:t>
    </dgm:pt>
  </dgm:ptLst>
  <dgm:cxnLst>
    <dgm:cxn modelId="{9F674EFB-E56B-4BB6-9436-BC362EC9615D}" type="presOf" srcId="{E1DB871E-42C2-4D59-9D23-7F1E9E41FAEF}" destId="{C4BCD53C-AF6B-4319-BD15-C54C857E9136}" srcOrd="0" destOrd="0" presId="urn:microsoft.com/office/officeart/2005/8/layout/chevron2"/>
    <dgm:cxn modelId="{790E8C84-CC7C-4372-B2E1-FF2464825D51}" srcId="{54D6E110-B093-48C8-9F84-9D5F299F7F8F}" destId="{71DFADCC-3430-4EDB-B167-99ADF54D8941}" srcOrd="6" destOrd="0" parTransId="{220CFFF3-E58A-400A-8604-2AB75D936CA7}" sibTransId="{932D9CBE-3D12-422B-AC97-39320008CA3E}"/>
    <dgm:cxn modelId="{FEC2471D-9351-4625-AC54-D5576D7B187D}" type="presOf" srcId="{50FFC6D4-91F1-40DA-A9A0-E87DAB4E0318}" destId="{841152AC-EDCD-438B-917D-C3642156C547}" srcOrd="0" destOrd="0" presId="urn:microsoft.com/office/officeart/2005/8/layout/chevron2"/>
    <dgm:cxn modelId="{0EADFC7B-3135-4723-9BFA-60737F5B4CC1}" type="presOf" srcId="{A708E415-8698-4FA5-96B6-BFB476AF9387}" destId="{BEBD6328-BB16-4951-B428-FDC8CF595BE7}" srcOrd="0" destOrd="0" presId="urn:microsoft.com/office/officeart/2005/8/layout/chevron2"/>
    <dgm:cxn modelId="{5FBEEA7E-95C0-465F-BC7B-C31E7E64D339}" type="presOf" srcId="{D939CDE8-BAA3-4BCF-897F-1EF304375375}" destId="{D32433CB-BABD-40AD-9A3B-417B8DCDFA7B}" srcOrd="0" destOrd="0" presId="urn:microsoft.com/office/officeart/2005/8/layout/chevron2"/>
    <dgm:cxn modelId="{F1FC01D6-5DC8-4788-B7E4-D79F90BF0B92}" type="presOf" srcId="{8B79F843-BF09-43BE-87A4-8E4D9643DAD9}" destId="{2C611259-CA2B-4539-9768-F49453E8901D}" srcOrd="0" destOrd="0" presId="urn:microsoft.com/office/officeart/2005/8/layout/chevron2"/>
    <dgm:cxn modelId="{86257B75-ABF2-4CCD-8D89-1AD5EA2F8DC9}" type="presOf" srcId="{E2B0911D-8AAD-4328-B0EC-B6828C8344A1}" destId="{058B7C7C-5F60-4CD5-A29E-1B265A12D204}" srcOrd="0" destOrd="0" presId="urn:microsoft.com/office/officeart/2005/8/layout/chevron2"/>
    <dgm:cxn modelId="{AD9C0132-96A3-4E9B-8D9C-4F593935422B}" type="presOf" srcId="{7A52BFAE-75F4-4172-AF5F-C65163E9F869}" destId="{EAC3477C-B15C-4737-B804-ED4CCA3E0E02}" srcOrd="0" destOrd="0" presId="urn:microsoft.com/office/officeart/2005/8/layout/chevron2"/>
    <dgm:cxn modelId="{FB849DB4-C0D8-453F-A015-E15FF6EA99C8}" type="presOf" srcId="{B1D2DB7F-1E67-42BA-8F46-A38223AB4676}" destId="{F862B4CC-3F2D-4F8E-ADB0-BEF2765B2745}" srcOrd="0" destOrd="0" presId="urn:microsoft.com/office/officeart/2005/8/layout/chevron2"/>
    <dgm:cxn modelId="{02D07049-D1E7-4889-AC2F-5623AE2088CD}" type="presOf" srcId="{0F3A5804-6FF0-4B83-A1FC-D2365150911B}" destId="{B045077F-0E5B-49E2-ACEE-12F4A838F58E}" srcOrd="0" destOrd="0" presId="urn:microsoft.com/office/officeart/2005/8/layout/chevron2"/>
    <dgm:cxn modelId="{BF9E46E5-FAE8-47A0-A7B2-56633AA273F0}" type="presOf" srcId="{F2D592E9-4DE2-4D98-9FC8-8B64FD6E76D9}" destId="{D33E1B2A-D9D9-4043-94A3-65355F487680}" srcOrd="0" destOrd="0" presId="urn:microsoft.com/office/officeart/2005/8/layout/chevron2"/>
    <dgm:cxn modelId="{70B226EB-F219-46C8-9969-2F0D2F57F263}" srcId="{54D6E110-B093-48C8-9F84-9D5F299F7F8F}" destId="{D939CDE8-BAA3-4BCF-897F-1EF304375375}" srcOrd="2" destOrd="0" parTransId="{FCD062C9-5C21-4441-82E5-72BCB34F9B37}" sibTransId="{E353ECFC-7B03-44A3-8608-6C96BE5A3561}"/>
    <dgm:cxn modelId="{497F305C-0DDF-4EE7-B0CC-11236064A14E}" srcId="{B1D2DB7F-1E67-42BA-8F46-A38223AB4676}" destId="{884DA8B5-BF09-47B8-96CA-2A8C6E814614}" srcOrd="0" destOrd="0" parTransId="{4D47A7AD-AA88-488D-BC5F-A869C9CE2839}" sibTransId="{4FBE7346-6AED-4071-8902-854CE01A3E27}"/>
    <dgm:cxn modelId="{F860F9D1-F00D-4BCA-BBBD-A734FF2C8558}" srcId="{8B79F843-BF09-43BE-87A4-8E4D9643DAD9}" destId="{F2D592E9-4DE2-4D98-9FC8-8B64FD6E76D9}" srcOrd="0" destOrd="0" parTransId="{46A42D97-D0F2-4BA3-83BC-83016A23797F}" sibTransId="{D31DE34C-2D94-4064-8BE9-E8A5422ACB22}"/>
    <dgm:cxn modelId="{7BE39B22-2E25-4089-A648-7CBDE518416E}" type="presOf" srcId="{54D6E110-B093-48C8-9F84-9D5F299F7F8F}" destId="{F48129B1-B773-4751-B77B-320C311A9C40}" srcOrd="0" destOrd="0" presId="urn:microsoft.com/office/officeart/2005/8/layout/chevron2"/>
    <dgm:cxn modelId="{4EC6756E-C0C0-447D-ABB0-BF97BA52F39B}" type="presOf" srcId="{EF94D620-194E-4C0F-855C-6CF30391C5B3}" destId="{79CDA01F-9129-49AF-9B21-143DF0CA6AE8}" srcOrd="0" destOrd="0" presId="urn:microsoft.com/office/officeart/2005/8/layout/chevron2"/>
    <dgm:cxn modelId="{0457D459-98E6-4644-BC32-4EFD43461A92}" srcId="{7A52BFAE-75F4-4172-AF5F-C65163E9F869}" destId="{B73E558D-1273-4AE3-9B00-C86651D49F52}" srcOrd="0" destOrd="0" parTransId="{BEDBD1F7-56EF-4FA6-ADEF-0F04ADC8B8C6}" sibTransId="{CD8C2257-7F76-48CD-8AB4-9BA7DC8F7229}"/>
    <dgm:cxn modelId="{4F75B2A9-FD6C-4BB5-A23C-63DFFCDD723D}" type="presOf" srcId="{71DFADCC-3430-4EDB-B167-99ADF54D8941}" destId="{1728E133-37DF-47B3-97E2-24CA7A28B682}" srcOrd="0" destOrd="0" presId="urn:microsoft.com/office/officeart/2005/8/layout/chevron2"/>
    <dgm:cxn modelId="{A69D0182-A3F9-4FBD-83E7-09DA936FD26C}" type="presOf" srcId="{884DA8B5-BF09-47B8-96CA-2A8C6E814614}" destId="{E64F3E1B-9A71-4271-9469-13478E09483A}" srcOrd="0" destOrd="0" presId="urn:microsoft.com/office/officeart/2005/8/layout/chevron2"/>
    <dgm:cxn modelId="{DBD8FBBE-A248-4BFD-85EA-5846AA38CA83}" srcId="{54D6E110-B093-48C8-9F84-9D5F299F7F8F}" destId="{E1DB871E-42C2-4D59-9D23-7F1E9E41FAEF}" srcOrd="0" destOrd="0" parTransId="{FFF955C0-506A-4B8C-9BA0-CD746FD2F853}" sibTransId="{48DA20E6-3357-4CC9-A905-DB4C918D8F85}"/>
    <dgm:cxn modelId="{31637BD7-E7A9-4769-9A83-B48824AC413D}" srcId="{54D6E110-B093-48C8-9F84-9D5F299F7F8F}" destId="{B1D2DB7F-1E67-42BA-8F46-A38223AB4676}" srcOrd="5" destOrd="0" parTransId="{C5657951-3B39-47E9-BA4B-E0C93762E961}" sibTransId="{CBA846B4-46DA-4186-933E-B6AEF723570A}"/>
    <dgm:cxn modelId="{5CFE7A44-BE83-4A0E-9CBF-D2AEE6D691C7}" srcId="{54D6E110-B093-48C8-9F84-9D5F299F7F8F}" destId="{7A52BFAE-75F4-4172-AF5F-C65163E9F869}" srcOrd="3" destOrd="0" parTransId="{1DCB82B3-4DC3-40BA-BB5A-5C910124B943}" sibTransId="{D4E3E523-17E1-4935-A4AC-B416A90DC3EA}"/>
    <dgm:cxn modelId="{925B6ED8-50F2-44BB-A33A-E9B0E9051698}" srcId="{E1DB871E-42C2-4D59-9D23-7F1E9E41FAEF}" destId="{50FFC6D4-91F1-40DA-A9A0-E87DAB4E0318}" srcOrd="0" destOrd="0" parTransId="{EE27B045-F5C3-4196-BA47-CB8555ED80E7}" sibTransId="{3B9FF556-C05D-4ACD-BD13-5E40F3483BD9}"/>
    <dgm:cxn modelId="{DD17810B-897A-4FFE-AEC0-BCBFDD89B9C9}" type="presOf" srcId="{B73E558D-1273-4AE3-9B00-C86651D49F52}" destId="{3EF44103-6B22-4925-A69E-380426363FD4}" srcOrd="0" destOrd="0" presId="urn:microsoft.com/office/officeart/2005/8/layout/chevron2"/>
    <dgm:cxn modelId="{E4E21AA0-C458-4574-9FF2-C13CC94F61A1}" srcId="{E2B0911D-8AAD-4328-B0EC-B6828C8344A1}" destId="{A708E415-8698-4FA5-96B6-BFB476AF9387}" srcOrd="0" destOrd="0" parTransId="{D477D4BC-79DE-4B2F-B108-32B28C39FA49}" sibTransId="{08B71A04-3392-4F63-B948-2A283E738D13}"/>
    <dgm:cxn modelId="{C2CE5BFC-7B65-4BCB-BF3C-B3E65D517056}" srcId="{54D6E110-B093-48C8-9F84-9D5F299F7F8F}" destId="{E2B0911D-8AAD-4328-B0EC-B6828C8344A1}" srcOrd="4" destOrd="0" parTransId="{1852F161-AB22-4674-94BC-C6EB57721E71}" sibTransId="{7017D7FB-2259-4C58-B1B8-BB5C5AC89046}"/>
    <dgm:cxn modelId="{ACFECDB0-07FA-4A18-94E9-C745EE61EAEC}" srcId="{54D6E110-B093-48C8-9F84-9D5F299F7F8F}" destId="{8B79F843-BF09-43BE-87A4-8E4D9643DAD9}" srcOrd="1" destOrd="0" parTransId="{11B42BC8-7E4E-4D20-8F7E-41407DD73A09}" sibTransId="{746DE077-8988-4C9E-83C6-8468300CF40A}"/>
    <dgm:cxn modelId="{395D12B1-6455-4279-93F9-4D8D26BA1AFE}" srcId="{D939CDE8-BAA3-4BCF-897F-1EF304375375}" destId="{EF94D620-194E-4C0F-855C-6CF30391C5B3}" srcOrd="0" destOrd="0" parTransId="{4937EAD3-E198-4FFE-9482-D5B74F2B1798}" sibTransId="{58FEBFA8-592D-407C-BA01-C7EE93E3EBDE}"/>
    <dgm:cxn modelId="{85AC455A-5C4F-4573-819E-E09871213036}" srcId="{71DFADCC-3430-4EDB-B167-99ADF54D8941}" destId="{0F3A5804-6FF0-4B83-A1FC-D2365150911B}" srcOrd="0" destOrd="0" parTransId="{81E18CA9-06B0-4179-86A4-23BDC082A935}" sibTransId="{7B8498E6-CD1C-4D29-9D52-CF969DFC49FF}"/>
    <dgm:cxn modelId="{AB3FFB7E-C353-4FA3-A318-76C8C03EF217}" type="presParOf" srcId="{F48129B1-B773-4751-B77B-320C311A9C40}" destId="{F44827C2-525D-43C5-B499-8B30AE4101B8}" srcOrd="0" destOrd="0" presId="urn:microsoft.com/office/officeart/2005/8/layout/chevron2"/>
    <dgm:cxn modelId="{5578A0B0-3C02-4602-B743-831E7537C854}" type="presParOf" srcId="{F44827C2-525D-43C5-B499-8B30AE4101B8}" destId="{C4BCD53C-AF6B-4319-BD15-C54C857E9136}" srcOrd="0" destOrd="0" presId="urn:microsoft.com/office/officeart/2005/8/layout/chevron2"/>
    <dgm:cxn modelId="{4FA20CC5-D952-46B6-84D6-40AB339C38BE}" type="presParOf" srcId="{F44827C2-525D-43C5-B499-8B30AE4101B8}" destId="{841152AC-EDCD-438B-917D-C3642156C547}" srcOrd="1" destOrd="0" presId="urn:microsoft.com/office/officeart/2005/8/layout/chevron2"/>
    <dgm:cxn modelId="{F4266A64-BCAD-43ED-90EE-D1D97B295C73}" type="presParOf" srcId="{F48129B1-B773-4751-B77B-320C311A9C40}" destId="{B1C26B16-5FA7-4A75-A663-FE9F977804C3}" srcOrd="1" destOrd="0" presId="urn:microsoft.com/office/officeart/2005/8/layout/chevron2"/>
    <dgm:cxn modelId="{DB3A2006-02DC-44F6-9643-822CF050C476}" type="presParOf" srcId="{F48129B1-B773-4751-B77B-320C311A9C40}" destId="{3350D670-CA30-4606-AFC8-38312AB13634}" srcOrd="2" destOrd="0" presId="urn:microsoft.com/office/officeart/2005/8/layout/chevron2"/>
    <dgm:cxn modelId="{D895BB7D-8B04-4DDC-B403-75B014DFB9E7}" type="presParOf" srcId="{3350D670-CA30-4606-AFC8-38312AB13634}" destId="{2C611259-CA2B-4539-9768-F49453E8901D}" srcOrd="0" destOrd="0" presId="urn:microsoft.com/office/officeart/2005/8/layout/chevron2"/>
    <dgm:cxn modelId="{5D16D2C9-7F85-4940-9460-5DA43E497F6E}" type="presParOf" srcId="{3350D670-CA30-4606-AFC8-38312AB13634}" destId="{D33E1B2A-D9D9-4043-94A3-65355F487680}" srcOrd="1" destOrd="0" presId="urn:microsoft.com/office/officeart/2005/8/layout/chevron2"/>
    <dgm:cxn modelId="{2CA9D264-8442-4EAE-971F-42776899F98E}" type="presParOf" srcId="{F48129B1-B773-4751-B77B-320C311A9C40}" destId="{3DC188ED-5163-4EF9-B7DA-EB6AE2364107}" srcOrd="3" destOrd="0" presId="urn:microsoft.com/office/officeart/2005/8/layout/chevron2"/>
    <dgm:cxn modelId="{7644A1DC-7814-4017-A6C9-35E2BD96A07B}" type="presParOf" srcId="{F48129B1-B773-4751-B77B-320C311A9C40}" destId="{26D86DCD-E00C-467A-B494-D371B43915FF}" srcOrd="4" destOrd="0" presId="urn:microsoft.com/office/officeart/2005/8/layout/chevron2"/>
    <dgm:cxn modelId="{FF96A7B8-0645-4F34-9970-D91C032B7DB8}" type="presParOf" srcId="{26D86DCD-E00C-467A-B494-D371B43915FF}" destId="{D32433CB-BABD-40AD-9A3B-417B8DCDFA7B}" srcOrd="0" destOrd="0" presId="urn:microsoft.com/office/officeart/2005/8/layout/chevron2"/>
    <dgm:cxn modelId="{D90A99A9-243F-4245-B350-FCBA96D82885}" type="presParOf" srcId="{26D86DCD-E00C-467A-B494-D371B43915FF}" destId="{79CDA01F-9129-49AF-9B21-143DF0CA6AE8}" srcOrd="1" destOrd="0" presId="urn:microsoft.com/office/officeart/2005/8/layout/chevron2"/>
    <dgm:cxn modelId="{B80FB309-58CA-4279-BCB5-8E496FE5FCCB}" type="presParOf" srcId="{F48129B1-B773-4751-B77B-320C311A9C40}" destId="{1FAE4C72-C8A0-4132-A6C8-8B5C9549A355}" srcOrd="5" destOrd="0" presId="urn:microsoft.com/office/officeart/2005/8/layout/chevron2"/>
    <dgm:cxn modelId="{4AF26277-507B-43A3-BBEC-6435617C1F0A}" type="presParOf" srcId="{F48129B1-B773-4751-B77B-320C311A9C40}" destId="{62C5BE20-9CD9-468E-B943-117C98832C42}" srcOrd="6" destOrd="0" presId="urn:microsoft.com/office/officeart/2005/8/layout/chevron2"/>
    <dgm:cxn modelId="{E50EE7B5-B32E-4E44-95EC-95E5CA9B1CEC}" type="presParOf" srcId="{62C5BE20-9CD9-468E-B943-117C98832C42}" destId="{EAC3477C-B15C-4737-B804-ED4CCA3E0E02}" srcOrd="0" destOrd="0" presId="urn:microsoft.com/office/officeart/2005/8/layout/chevron2"/>
    <dgm:cxn modelId="{6314E06A-4D69-4DE7-AE28-EF945E1C9D0E}" type="presParOf" srcId="{62C5BE20-9CD9-468E-B943-117C98832C42}" destId="{3EF44103-6B22-4925-A69E-380426363FD4}" srcOrd="1" destOrd="0" presId="urn:microsoft.com/office/officeart/2005/8/layout/chevron2"/>
    <dgm:cxn modelId="{8ED20F02-445F-41F9-8797-46A5DEA196E3}" type="presParOf" srcId="{F48129B1-B773-4751-B77B-320C311A9C40}" destId="{D3325C58-DB6E-415C-87AA-8329CBAE2FF5}" srcOrd="7" destOrd="0" presId="urn:microsoft.com/office/officeart/2005/8/layout/chevron2"/>
    <dgm:cxn modelId="{2D0E91E0-35CF-45AA-BB84-29CF04956E49}" type="presParOf" srcId="{F48129B1-B773-4751-B77B-320C311A9C40}" destId="{28981C4C-35BF-4EAC-B742-627196D6D48D}" srcOrd="8" destOrd="0" presId="urn:microsoft.com/office/officeart/2005/8/layout/chevron2"/>
    <dgm:cxn modelId="{C694ED7D-4136-492F-98A9-C3FF1C7016C6}" type="presParOf" srcId="{28981C4C-35BF-4EAC-B742-627196D6D48D}" destId="{058B7C7C-5F60-4CD5-A29E-1B265A12D204}" srcOrd="0" destOrd="0" presId="urn:microsoft.com/office/officeart/2005/8/layout/chevron2"/>
    <dgm:cxn modelId="{D732C70A-4C61-4D16-8524-3F6C6373BBD3}" type="presParOf" srcId="{28981C4C-35BF-4EAC-B742-627196D6D48D}" destId="{BEBD6328-BB16-4951-B428-FDC8CF595BE7}" srcOrd="1" destOrd="0" presId="urn:microsoft.com/office/officeart/2005/8/layout/chevron2"/>
    <dgm:cxn modelId="{31482705-29D4-47E8-B5BB-E4BF40450437}" type="presParOf" srcId="{F48129B1-B773-4751-B77B-320C311A9C40}" destId="{70DA858B-95FC-4A29-B72E-9B9F63BDD134}" srcOrd="9" destOrd="0" presId="urn:microsoft.com/office/officeart/2005/8/layout/chevron2"/>
    <dgm:cxn modelId="{B2ED5D0C-0676-4019-ABF5-0948530CE4E9}" type="presParOf" srcId="{F48129B1-B773-4751-B77B-320C311A9C40}" destId="{C046AFF4-6EA1-4943-A976-5068F56394FF}" srcOrd="10" destOrd="0" presId="urn:microsoft.com/office/officeart/2005/8/layout/chevron2"/>
    <dgm:cxn modelId="{9BDA4AE9-0E22-40D9-B910-B4D486258A71}" type="presParOf" srcId="{C046AFF4-6EA1-4943-A976-5068F56394FF}" destId="{F862B4CC-3F2D-4F8E-ADB0-BEF2765B2745}" srcOrd="0" destOrd="0" presId="urn:microsoft.com/office/officeart/2005/8/layout/chevron2"/>
    <dgm:cxn modelId="{033F57F0-C466-45D6-B98D-3F0756B72BC9}" type="presParOf" srcId="{C046AFF4-6EA1-4943-A976-5068F56394FF}" destId="{E64F3E1B-9A71-4271-9469-13478E09483A}" srcOrd="1" destOrd="0" presId="urn:microsoft.com/office/officeart/2005/8/layout/chevron2"/>
    <dgm:cxn modelId="{DC0A47B7-6534-4FA8-87DC-46F0C51102B3}" type="presParOf" srcId="{F48129B1-B773-4751-B77B-320C311A9C40}" destId="{5797E436-FB52-4A2E-A712-0B4F1B09F9A2}" srcOrd="11" destOrd="0" presId="urn:microsoft.com/office/officeart/2005/8/layout/chevron2"/>
    <dgm:cxn modelId="{A7C9690B-5B3D-428C-B995-0A9700E9E74F}" type="presParOf" srcId="{F48129B1-B773-4751-B77B-320C311A9C40}" destId="{43C2EDBD-F896-4B21-BA01-8D9EDF8116BB}" srcOrd="12" destOrd="0" presId="urn:microsoft.com/office/officeart/2005/8/layout/chevron2"/>
    <dgm:cxn modelId="{A11113ED-295A-4A9A-BF56-2F29CC88B6C5}" type="presParOf" srcId="{43C2EDBD-F896-4B21-BA01-8D9EDF8116BB}" destId="{1728E133-37DF-47B3-97E2-24CA7A28B682}" srcOrd="0" destOrd="0" presId="urn:microsoft.com/office/officeart/2005/8/layout/chevron2"/>
    <dgm:cxn modelId="{88E3514F-94AC-4183-86D5-C52BF16C858C}" type="presParOf" srcId="{43C2EDBD-F896-4B21-BA01-8D9EDF8116BB}" destId="{B045077F-0E5B-49E2-ACEE-12F4A838F58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50817-900F-411B-94A2-30518F130BA2}" type="datetimeFigureOut">
              <a:rPr lang="fr-FR" smtClean="0"/>
              <a:t>02/06/2016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3CCFE-5B57-4B7B-9CF2-F906727D78D0}" type="slidenum">
              <a:rPr lang="fr-FR" smtClean="0"/>
              <a:t>‹N°›</a:t>
            </a:fld>
            <a:endParaRPr lang="fr-FR"/>
          </a:p>
        </p:txBody>
      </p:sp>
    </p:spTree>
    <p:extLst>
      <p:ext uri="{BB962C8B-B14F-4D97-AF65-F5344CB8AC3E}">
        <p14:creationId xmlns:p14="http://schemas.microsoft.com/office/powerpoint/2010/main" val="490586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6DC3CCFE-5B57-4B7B-9CF2-F906727D78D0}" type="slidenum">
              <a:rPr lang="fr-FR" smtClean="0"/>
              <a:t>1</a:t>
            </a:fld>
            <a:endParaRPr lang="fr-FR"/>
          </a:p>
        </p:txBody>
      </p:sp>
    </p:spTree>
    <p:extLst>
      <p:ext uri="{BB962C8B-B14F-4D97-AF65-F5344CB8AC3E}">
        <p14:creationId xmlns:p14="http://schemas.microsoft.com/office/powerpoint/2010/main" val="705087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Est donnée par la relation suivante </a:t>
            </a:r>
          </a:p>
          <a:p>
            <a:endParaRPr lang="fr-FR" dirty="0"/>
          </a:p>
        </p:txBody>
      </p:sp>
      <p:sp>
        <p:nvSpPr>
          <p:cNvPr id="4" name="Espace réservé du numéro de diapositive 3"/>
          <p:cNvSpPr>
            <a:spLocks noGrp="1"/>
          </p:cNvSpPr>
          <p:nvPr>
            <p:ph type="sldNum" sz="quarter" idx="10"/>
          </p:nvPr>
        </p:nvSpPr>
        <p:spPr/>
        <p:txBody>
          <a:bodyPr/>
          <a:lstStyle/>
          <a:p>
            <a:fld id="{6DC3CCFE-5B57-4B7B-9CF2-F906727D78D0}" type="slidenum">
              <a:rPr lang="fr-FR" smtClean="0"/>
              <a:t>16</a:t>
            </a:fld>
            <a:endParaRPr lang="fr-FR"/>
          </a:p>
        </p:txBody>
      </p:sp>
    </p:spTree>
    <p:extLst>
      <p:ext uri="{BB962C8B-B14F-4D97-AF65-F5344CB8AC3E}">
        <p14:creationId xmlns:p14="http://schemas.microsoft.com/office/powerpoint/2010/main" val="1935858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Bibliothèque universitaire</a:t>
            </a:r>
            <a:r>
              <a:rPr lang="fr-FR" baseline="0" dirty="0" smtClean="0"/>
              <a:t> de </a:t>
            </a:r>
            <a:r>
              <a:rPr lang="fr-FR" baseline="0" dirty="0" err="1" smtClean="0"/>
              <a:t>Versaille</a:t>
            </a:r>
            <a:r>
              <a:rPr lang="fr-FR" baseline="0" dirty="0" smtClean="0"/>
              <a:t> ;  département des Yvelines ,région ile de France</a:t>
            </a:r>
            <a:endParaRPr lang="en-US" dirty="0"/>
          </a:p>
        </p:txBody>
      </p:sp>
      <p:sp>
        <p:nvSpPr>
          <p:cNvPr id="4" name="Espace réservé du numéro de diapositive 3"/>
          <p:cNvSpPr>
            <a:spLocks noGrp="1"/>
          </p:cNvSpPr>
          <p:nvPr>
            <p:ph type="sldNum" sz="quarter" idx="10"/>
          </p:nvPr>
        </p:nvSpPr>
        <p:spPr/>
        <p:txBody>
          <a:bodyPr/>
          <a:lstStyle/>
          <a:p>
            <a:fld id="{6DC3CCFE-5B57-4B7B-9CF2-F906727D78D0}" type="slidenum">
              <a:rPr lang="fr-FR" smtClean="0">
                <a:solidFill>
                  <a:prstClr val="black"/>
                </a:solidFill>
              </a:rPr>
              <a:pPr/>
              <a:t>18</a:t>
            </a:fld>
            <a:endParaRPr lang="fr-FR">
              <a:solidFill>
                <a:prstClr val="black"/>
              </a:solidFill>
            </a:endParaRPr>
          </a:p>
        </p:txBody>
      </p:sp>
    </p:spTree>
    <p:extLst>
      <p:ext uri="{BB962C8B-B14F-4D97-AF65-F5344CB8AC3E}">
        <p14:creationId xmlns:p14="http://schemas.microsoft.com/office/powerpoint/2010/main" val="1802497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smtClean="0">
                <a:solidFill>
                  <a:schemeClr val="tx1"/>
                </a:solidFill>
                <a:effectLst/>
                <a:latin typeface="+mn-lt"/>
                <a:ea typeface="+mn-ea"/>
                <a:cs typeface="+mn-cs"/>
              </a:rPr>
              <a:t>La circulation de l’air procure une sensation de confort chez les personnes via les mécanismes de convention et d’évaporation à la surface du corps. Les limites pour le confort sont une température de 26°C pour une vitesse d’air de 0.25 m/s (27.7°C pour une vitesse de 0.8 m/s et 29.4°C pour un écoulement d’air à 1 m/s).</a:t>
            </a:r>
            <a:endParaRPr lang="en-US" sz="1200" kern="1200" smtClean="0">
              <a:solidFill>
                <a:schemeClr val="tx1"/>
              </a:solidFill>
              <a:effectLst/>
              <a:latin typeface="+mn-lt"/>
              <a:ea typeface="+mn-ea"/>
              <a:cs typeface="+mn-cs"/>
            </a:endParaRPr>
          </a:p>
          <a:p>
            <a:endParaRPr lang="en-US"/>
          </a:p>
        </p:txBody>
      </p:sp>
      <p:sp>
        <p:nvSpPr>
          <p:cNvPr id="4" name="Espace réservé du numéro de diapositive 3"/>
          <p:cNvSpPr>
            <a:spLocks noGrp="1"/>
          </p:cNvSpPr>
          <p:nvPr>
            <p:ph type="sldNum" sz="quarter" idx="10"/>
          </p:nvPr>
        </p:nvSpPr>
        <p:spPr/>
        <p:txBody>
          <a:bodyPr/>
          <a:lstStyle/>
          <a:p>
            <a:fld id="{BAF4E48F-155D-4AA5-938A-0D0841A6D40C}" type="slidenum">
              <a:rPr lang="en-US" smtClean="0"/>
              <a:t>21</a:t>
            </a:fld>
            <a:endParaRPr lang="en-US"/>
          </a:p>
        </p:txBody>
      </p:sp>
    </p:spTree>
    <p:extLst>
      <p:ext uri="{BB962C8B-B14F-4D97-AF65-F5344CB8AC3E}">
        <p14:creationId xmlns:p14="http://schemas.microsoft.com/office/powerpoint/2010/main" val="4123559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L’architecture et la disposition de la maison lui permettent de mieux capter le rayonnement solaire puisque les pièces à vivre sont orientées au sud et les chambres sont situées vers l’est. Ce principe de l’architecture bioclimatique est exigé pour la conception écologique.</a:t>
            </a:r>
          </a:p>
          <a:p>
            <a:r>
              <a:rPr lang="fr-FR" sz="1200" kern="1200" dirty="0" smtClean="0">
                <a:solidFill>
                  <a:schemeClr val="tx1"/>
                </a:solidFill>
                <a:effectLst/>
                <a:latin typeface="+mn-lt"/>
                <a:ea typeface="+mn-ea"/>
                <a:cs typeface="+mn-cs"/>
              </a:rPr>
              <a:t>L’architecture de la maison est bien développée pour adapter au système de chauffage et climatisation par mur de trombe et cheminée solaire et aussi respect les normes de l’architecture bioclimatique. </a:t>
            </a:r>
          </a:p>
          <a:p>
            <a:endParaRPr lang="fr-FR" dirty="0"/>
          </a:p>
        </p:txBody>
      </p:sp>
      <p:sp>
        <p:nvSpPr>
          <p:cNvPr id="4" name="Espace réservé du numéro de diapositive 3"/>
          <p:cNvSpPr>
            <a:spLocks noGrp="1"/>
          </p:cNvSpPr>
          <p:nvPr>
            <p:ph type="sldNum" sz="quarter" idx="10"/>
          </p:nvPr>
        </p:nvSpPr>
        <p:spPr/>
        <p:txBody>
          <a:bodyPr/>
          <a:lstStyle/>
          <a:p>
            <a:fld id="{6DC3CCFE-5B57-4B7B-9CF2-F906727D78D0}" type="slidenum">
              <a:rPr lang="fr-FR" smtClean="0"/>
              <a:t>25</a:t>
            </a:fld>
            <a:endParaRPr lang="fr-FR"/>
          </a:p>
        </p:txBody>
      </p:sp>
    </p:spTree>
    <p:extLst>
      <p:ext uri="{BB962C8B-B14F-4D97-AF65-F5344CB8AC3E}">
        <p14:creationId xmlns:p14="http://schemas.microsoft.com/office/powerpoint/2010/main" val="2362632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On a</a:t>
            </a:r>
            <a:r>
              <a:rPr lang="fr-FR" sz="1200" i="1" kern="1200" dirty="0" smtClean="0">
                <a:solidFill>
                  <a:schemeClr val="tx1"/>
                </a:solidFill>
                <a:effectLst/>
                <a:latin typeface="+mn-lt"/>
                <a:ea typeface="+mn-ea"/>
                <a:cs typeface="+mn-cs"/>
              </a:rPr>
              <a:t> réalisé </a:t>
            </a:r>
            <a:r>
              <a:rPr lang="fr-FR" sz="1200" kern="1200" dirty="0" smtClean="0">
                <a:solidFill>
                  <a:schemeClr val="tx1"/>
                </a:solidFill>
                <a:effectLst/>
                <a:latin typeface="+mn-lt"/>
                <a:ea typeface="+mn-ea"/>
                <a:cs typeface="+mn-cs"/>
              </a:rPr>
              <a:t>notre</a:t>
            </a:r>
            <a:r>
              <a:rPr lang="fr-FR" sz="1200" i="1" kern="1200" dirty="0" smtClean="0">
                <a:solidFill>
                  <a:schemeClr val="tx1"/>
                </a:solidFill>
                <a:effectLst/>
                <a:latin typeface="+mn-lt"/>
                <a:ea typeface="+mn-ea"/>
                <a:cs typeface="+mn-cs"/>
              </a:rPr>
              <a:t> plan architectural avec AutoCAD pour le 2D et ARCHICAD pour le 3D.</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6DC3CCFE-5B57-4B7B-9CF2-F906727D78D0}" type="slidenum">
              <a:rPr lang="fr-FR" smtClean="0"/>
              <a:t>26</a:t>
            </a:fld>
            <a:endParaRPr lang="fr-FR"/>
          </a:p>
        </p:txBody>
      </p:sp>
    </p:spTree>
    <p:extLst>
      <p:ext uri="{BB962C8B-B14F-4D97-AF65-F5344CB8AC3E}">
        <p14:creationId xmlns:p14="http://schemas.microsoft.com/office/powerpoint/2010/main" val="3024163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92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7DAAD1-30B5-4939-8CDD-A8E990A38115}" type="slidenum">
              <a:rPr lang="fr-FR">
                <a:solidFill>
                  <a:prstClr val="black"/>
                </a:solidFill>
              </a:rPr>
              <a:pPr>
                <a:spcBef>
                  <a:spcPct val="0"/>
                </a:spcBef>
              </a:pPr>
              <a:t>27</a:t>
            </a:fld>
            <a:endParaRPr lang="fr-FR">
              <a:solidFill>
                <a:prstClr val="black"/>
              </a:solidFill>
            </a:endParaRPr>
          </a:p>
        </p:txBody>
      </p:sp>
    </p:spTree>
    <p:extLst>
      <p:ext uri="{BB962C8B-B14F-4D97-AF65-F5344CB8AC3E}">
        <p14:creationId xmlns:p14="http://schemas.microsoft.com/office/powerpoint/2010/main" val="455811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DC3CCFE-5B57-4B7B-9CF2-F906727D78D0}" type="slidenum">
              <a:rPr lang="fr-FR" smtClean="0"/>
              <a:t>28</a:t>
            </a:fld>
            <a:endParaRPr lang="fr-FR"/>
          </a:p>
        </p:txBody>
      </p:sp>
    </p:spTree>
    <p:extLst>
      <p:ext uri="{BB962C8B-B14F-4D97-AF65-F5344CB8AC3E}">
        <p14:creationId xmlns:p14="http://schemas.microsoft.com/office/powerpoint/2010/main" val="2735090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smtClean="0">
                <a:solidFill>
                  <a:schemeClr val="tx1"/>
                </a:solidFill>
                <a:effectLst/>
                <a:latin typeface="+mn-lt"/>
                <a:ea typeface="+mn-ea"/>
                <a:cs typeface="+mn-cs"/>
              </a:rPr>
              <a:t>Et pour le but d’élimination des apports solaire pour la période d’été, On utilise </a:t>
            </a:r>
            <a:endParaRPr lang="en-US" sz="1200" kern="1200" smtClean="0">
              <a:solidFill>
                <a:schemeClr val="tx1"/>
              </a:solidFill>
              <a:effectLst/>
              <a:latin typeface="+mn-lt"/>
              <a:ea typeface="+mn-ea"/>
              <a:cs typeface="+mn-cs"/>
            </a:endParaRPr>
          </a:p>
          <a:p>
            <a:r>
              <a:rPr lang="fr-FR" sz="1200" kern="1200" smtClean="0">
                <a:solidFill>
                  <a:schemeClr val="tx1"/>
                </a:solidFill>
                <a:effectLst/>
                <a:latin typeface="+mn-lt"/>
                <a:ea typeface="+mn-ea"/>
                <a:cs typeface="+mn-cs"/>
              </a:rPr>
              <a:t>des stores isolant et réfléchissants, et donc on estime que les apports solaire pour l’été est nulle.   </a:t>
            </a:r>
            <a:endParaRPr lang="en-US" sz="1200" kern="1200" smtClean="0">
              <a:solidFill>
                <a:schemeClr val="tx1"/>
              </a:solidFill>
              <a:effectLst/>
              <a:latin typeface="+mn-lt"/>
              <a:ea typeface="+mn-ea"/>
              <a:cs typeface="+mn-cs"/>
            </a:endParaRPr>
          </a:p>
          <a:p>
            <a:endParaRPr lang="en-US"/>
          </a:p>
        </p:txBody>
      </p:sp>
      <p:sp>
        <p:nvSpPr>
          <p:cNvPr id="4" name="Espace réservé du numéro de diapositive 3"/>
          <p:cNvSpPr>
            <a:spLocks noGrp="1"/>
          </p:cNvSpPr>
          <p:nvPr>
            <p:ph type="sldNum" sz="quarter" idx="10"/>
          </p:nvPr>
        </p:nvSpPr>
        <p:spPr/>
        <p:txBody>
          <a:bodyPr/>
          <a:lstStyle/>
          <a:p>
            <a:fld id="{BAF4E48F-155D-4AA5-938A-0D0841A6D40C}" type="slidenum">
              <a:rPr lang="en-US" smtClean="0"/>
              <a:t>35</a:t>
            </a:fld>
            <a:endParaRPr lang="en-US"/>
          </a:p>
        </p:txBody>
      </p:sp>
    </p:spTree>
    <p:extLst>
      <p:ext uri="{BB962C8B-B14F-4D97-AF65-F5344CB8AC3E}">
        <p14:creationId xmlns:p14="http://schemas.microsoft.com/office/powerpoint/2010/main" val="1767061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smtClean="0">
                <a:solidFill>
                  <a:schemeClr val="tx1"/>
                </a:solidFill>
                <a:effectLst/>
                <a:latin typeface="+mn-lt"/>
                <a:ea typeface="+mn-ea"/>
                <a:cs typeface="+mn-cs"/>
              </a:rPr>
              <a:t>On remarque que pour les deux mois de mai et octobre le besoin net est négative </a:t>
            </a:r>
            <a:endParaRPr lang="en-US" sz="1200" kern="1200" smtClean="0">
              <a:solidFill>
                <a:schemeClr val="tx1"/>
              </a:solidFill>
              <a:effectLst/>
              <a:latin typeface="+mn-lt"/>
              <a:ea typeface="+mn-ea"/>
              <a:cs typeface="+mn-cs"/>
            </a:endParaRPr>
          </a:p>
          <a:p>
            <a:r>
              <a:rPr lang="fr-FR" sz="1200" kern="1200" smtClean="0">
                <a:solidFill>
                  <a:schemeClr val="tx1"/>
                </a:solidFill>
                <a:effectLst/>
                <a:latin typeface="+mn-lt"/>
                <a:ea typeface="+mn-ea"/>
                <a:cs typeface="+mn-cs"/>
              </a:rPr>
              <a:t>Cela signifier que la somme des apports est supérieur que le besoin brut .</a:t>
            </a:r>
            <a:endParaRPr lang="en-US" sz="1200" kern="1200" smtClean="0">
              <a:solidFill>
                <a:schemeClr val="tx1"/>
              </a:solidFill>
              <a:effectLst/>
              <a:latin typeface="+mn-lt"/>
              <a:ea typeface="+mn-ea"/>
              <a:cs typeface="+mn-cs"/>
            </a:endParaRPr>
          </a:p>
          <a:p>
            <a:r>
              <a:rPr lang="fr-FR" sz="1200" kern="1200" smtClean="0">
                <a:solidFill>
                  <a:schemeClr val="tx1"/>
                </a:solidFill>
                <a:effectLst/>
                <a:latin typeface="+mn-lt"/>
                <a:ea typeface="+mn-ea"/>
                <a:cs typeface="+mn-cs"/>
              </a:rPr>
              <a:t>Comme solution pour ce problème on peut éliminer l’excès d’apports de l’apport solaire .</a:t>
            </a:r>
            <a:endParaRPr lang="en-US" sz="1200" kern="1200" smtClean="0">
              <a:solidFill>
                <a:schemeClr val="tx1"/>
              </a:solidFill>
              <a:effectLst/>
              <a:latin typeface="+mn-lt"/>
              <a:ea typeface="+mn-ea"/>
              <a:cs typeface="+mn-cs"/>
            </a:endParaRPr>
          </a:p>
          <a:p>
            <a:endParaRPr lang="en-US"/>
          </a:p>
        </p:txBody>
      </p:sp>
      <p:sp>
        <p:nvSpPr>
          <p:cNvPr id="4" name="Espace réservé du numéro de diapositive 3"/>
          <p:cNvSpPr>
            <a:spLocks noGrp="1"/>
          </p:cNvSpPr>
          <p:nvPr>
            <p:ph type="sldNum" sz="quarter" idx="10"/>
          </p:nvPr>
        </p:nvSpPr>
        <p:spPr/>
        <p:txBody>
          <a:bodyPr/>
          <a:lstStyle/>
          <a:p>
            <a:fld id="{BAF4E48F-155D-4AA5-938A-0D0841A6D40C}" type="slidenum">
              <a:rPr lang="en-US" smtClean="0"/>
              <a:t>37</a:t>
            </a:fld>
            <a:endParaRPr lang="en-US"/>
          </a:p>
        </p:txBody>
      </p:sp>
    </p:spTree>
    <p:extLst>
      <p:ext uri="{BB962C8B-B14F-4D97-AF65-F5344CB8AC3E}">
        <p14:creationId xmlns:p14="http://schemas.microsoft.com/office/powerpoint/2010/main" val="3522584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L’étude du mure trombe et de la cheminée solaire sera faite par le moyen de la simulation numérique se basant sur le solveur Fluent pour étudier qualitativement l’aspect dynamique et thermique du mur trombe et de la cheminée solaire,</a:t>
            </a:r>
            <a:endParaRPr lang="en-US"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6DC3CCFE-5B57-4B7B-9CF2-F906727D78D0}" type="slidenum">
              <a:rPr lang="fr-FR" smtClean="0"/>
              <a:t>38</a:t>
            </a:fld>
            <a:endParaRPr lang="fr-FR"/>
          </a:p>
        </p:txBody>
      </p:sp>
    </p:spTree>
    <p:extLst>
      <p:ext uri="{BB962C8B-B14F-4D97-AF65-F5344CB8AC3E}">
        <p14:creationId xmlns:p14="http://schemas.microsoft.com/office/powerpoint/2010/main" val="1776485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DC3CCFE-5B57-4B7B-9CF2-F906727D78D0}" type="slidenum">
              <a:rPr lang="fr-FR" smtClean="0"/>
              <a:t>2</a:t>
            </a:fld>
            <a:endParaRPr lang="fr-FR"/>
          </a:p>
        </p:txBody>
      </p:sp>
    </p:spTree>
    <p:extLst>
      <p:ext uri="{BB962C8B-B14F-4D97-AF65-F5344CB8AC3E}">
        <p14:creationId xmlns:p14="http://schemas.microsoft.com/office/powerpoint/2010/main" val="593971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smtClean="0"/>
          </a:p>
          <a:p>
            <a:endParaRPr lang="fr-FR" dirty="0"/>
          </a:p>
        </p:txBody>
      </p:sp>
      <p:sp>
        <p:nvSpPr>
          <p:cNvPr id="4" name="Espace réservé du numéro de diapositive 3"/>
          <p:cNvSpPr>
            <a:spLocks noGrp="1"/>
          </p:cNvSpPr>
          <p:nvPr>
            <p:ph type="sldNum" sz="quarter" idx="10"/>
          </p:nvPr>
        </p:nvSpPr>
        <p:spPr/>
        <p:txBody>
          <a:bodyPr/>
          <a:lstStyle/>
          <a:p>
            <a:fld id="{6DC3CCFE-5B57-4B7B-9CF2-F906727D78D0}" type="slidenum">
              <a:rPr lang="fr-FR" smtClean="0"/>
              <a:t>42</a:t>
            </a:fld>
            <a:endParaRPr lang="fr-FR"/>
          </a:p>
        </p:txBody>
      </p:sp>
    </p:spTree>
    <p:extLst>
      <p:ext uri="{BB962C8B-B14F-4D97-AF65-F5344CB8AC3E}">
        <p14:creationId xmlns:p14="http://schemas.microsoft.com/office/powerpoint/2010/main" val="1640069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a:lnSpc>
                <a:spcPct val="107000"/>
              </a:lnSpc>
              <a:spcBef>
                <a:spcPts val="0"/>
              </a:spcBef>
              <a:spcAft>
                <a:spcPts val="800"/>
              </a:spcAft>
            </a:pPr>
            <a:r>
              <a:rPr lang="fr-FR" sz="1200" dirty="0" smtClean="0">
                <a:effectLst/>
                <a:latin typeface="Times New Roman" panose="02020603050405020304" pitchFamily="18" charset="0"/>
                <a:ea typeface="Calibri" panose="020F0502020204030204" pitchFamily="34" charset="0"/>
                <a:cs typeface="Times New Roman" panose="02020603050405020304" pitchFamily="18" charset="0"/>
              </a:rPr>
              <a:t>De nombreux résultats sont obtenu en faisant varie la quantité  de flux de chaleur et la vitesse </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200" dirty="0" smtClean="0">
                <a:effectLst/>
                <a:latin typeface="Times New Roman" panose="02020603050405020304" pitchFamily="18" charset="0"/>
                <a:ea typeface="Calibri" panose="020F0502020204030204" pitchFamily="34" charset="0"/>
                <a:cs typeface="Times New Roman" panose="02020603050405020304" pitchFamily="18" charset="0"/>
              </a:rPr>
              <a:t>on a choisis 3 flux pour 3 vitesse diffèrent : </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200" dirty="0" smtClean="0">
                <a:effectLst/>
                <a:latin typeface="Times New Roman" panose="02020603050405020304" pitchFamily="18" charset="0"/>
                <a:ea typeface="Calibri" panose="020F0502020204030204" pitchFamily="34" charset="0"/>
                <a:cs typeface="Times New Roman" panose="02020603050405020304" pitchFamily="18" charset="0"/>
              </a:rPr>
              <a:t>les flux sont : 50 – 100 – 150     [w/m²]</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200" dirty="0" smtClean="0">
                <a:effectLst/>
                <a:latin typeface="Times New Roman" panose="02020603050405020304" pitchFamily="18" charset="0"/>
                <a:ea typeface="Calibri" panose="020F0502020204030204" pitchFamily="34" charset="0"/>
                <a:cs typeface="Times New Roman" panose="02020603050405020304" pitchFamily="18" charset="0"/>
              </a:rPr>
              <a:t>et les vitesse sont : 0.1 – 0.5 –  1 [m/s]</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10"/>
          </p:nvPr>
        </p:nvSpPr>
        <p:spPr/>
        <p:txBody>
          <a:bodyPr/>
          <a:lstStyle/>
          <a:p>
            <a:fld id="{6DC3CCFE-5B57-4B7B-9CF2-F906727D78D0}" type="slidenum">
              <a:rPr lang="fr-FR" smtClean="0"/>
              <a:t>43</a:t>
            </a:fld>
            <a:endParaRPr lang="fr-FR"/>
          </a:p>
        </p:txBody>
      </p:sp>
    </p:spTree>
    <p:extLst>
      <p:ext uri="{BB962C8B-B14F-4D97-AF65-F5344CB8AC3E}">
        <p14:creationId xmlns:p14="http://schemas.microsoft.com/office/powerpoint/2010/main" val="766321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On constate que la vitesse augmente dans la lame d’air pour le mur trombe a cause de flux solaire et on remarque une diminution au niveau de la sortie pour attendre presque la même valeur d’entrée de mur trombe.</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Pour la salle, on constate une vitesse nulle a l’intérieur de salle sauf  les zones en contact avec les parois, </a:t>
            </a:r>
            <a:endParaRPr lang="en-US"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6DC3CCFE-5B57-4B7B-9CF2-F906727D78D0}" type="slidenum">
              <a:rPr lang="fr-FR" smtClean="0"/>
              <a:t>44</a:t>
            </a:fld>
            <a:endParaRPr lang="fr-FR"/>
          </a:p>
        </p:txBody>
      </p:sp>
    </p:spTree>
    <p:extLst>
      <p:ext uri="{BB962C8B-B14F-4D97-AF65-F5344CB8AC3E}">
        <p14:creationId xmlns:p14="http://schemas.microsoft.com/office/powerpoint/2010/main" val="3059500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La vitesse prend sa valeur maximal au niveau de la sortie de mur trombe et l’entrée de la salle, et la vitesse et uniforme pour tout la salle.</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5rt6 représentent la vitesse transversale On constate une augmentation au niveau de la lame d’air de mur trombe, et vitesse uniforme au niveau de la salle avec une vitesse minimale sur la zone en contact avec le mur trombe au niveau de la salle.</a:t>
            </a:r>
            <a:endParaRPr lang="en-US"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6DC3CCFE-5B57-4B7B-9CF2-F906727D78D0}" type="slidenum">
              <a:rPr lang="fr-FR" smtClean="0"/>
              <a:t>45</a:t>
            </a:fld>
            <a:endParaRPr lang="fr-FR"/>
          </a:p>
        </p:txBody>
      </p:sp>
    </p:spTree>
    <p:extLst>
      <p:ext uri="{BB962C8B-B14F-4D97-AF65-F5344CB8AC3E}">
        <p14:creationId xmlns:p14="http://schemas.microsoft.com/office/powerpoint/2010/main" val="2097961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On constate une augmentation de valeur de ligne de courant longitudinalement.</a:t>
            </a:r>
            <a:endParaRPr lang="en-US"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6DC3CCFE-5B57-4B7B-9CF2-F906727D78D0}" type="slidenum">
              <a:rPr lang="fr-FR" smtClean="0"/>
              <a:t>46</a:t>
            </a:fld>
            <a:endParaRPr lang="fr-FR"/>
          </a:p>
        </p:txBody>
      </p:sp>
    </p:spTree>
    <p:extLst>
      <p:ext uri="{BB962C8B-B14F-4D97-AF65-F5344CB8AC3E}">
        <p14:creationId xmlns:p14="http://schemas.microsoft.com/office/powerpoint/2010/main" val="2534324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a:lnSpc>
                <a:spcPct val="107000"/>
              </a:lnSpc>
              <a:spcBef>
                <a:spcPts val="0"/>
              </a:spcBef>
              <a:spcAft>
                <a:spcPts val="800"/>
              </a:spcAft>
            </a:pPr>
            <a:r>
              <a:rPr lang="fr-FR" sz="1200" dirty="0" smtClean="0">
                <a:effectLst/>
                <a:latin typeface="Times New Roman" panose="02020603050405020304" pitchFamily="18" charset="0"/>
                <a:ea typeface="Calibri" panose="020F0502020204030204" pitchFamily="34" charset="0"/>
                <a:cs typeface="Times New Roman" panose="02020603050405020304" pitchFamily="18" charset="0"/>
              </a:rPr>
              <a:t>mur trombe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O</a:t>
            </a:r>
            <a:r>
              <a:rPr lang="fr-FR" sz="1200" dirty="0" smtClean="0">
                <a:effectLst/>
                <a:latin typeface="Times New Roman" panose="02020603050405020304" pitchFamily="18" charset="0"/>
                <a:ea typeface="Calibri" panose="020F0502020204030204" pitchFamily="34" charset="0"/>
                <a:cs typeface="Times New Roman" panose="02020603050405020304" pitchFamily="18" charset="0"/>
              </a:rPr>
              <a:t>n constate un augmentation de température de bas vers haut au niveau de la lame d’air pour prendre sa valeur maximale au niveau de la sortie </a:t>
            </a:r>
          </a:p>
          <a:p>
            <a:r>
              <a:rPr lang="fr-FR" sz="1200" kern="1200" dirty="0" smtClean="0">
                <a:solidFill>
                  <a:schemeClr val="tx1"/>
                </a:solidFill>
                <a:effectLst/>
                <a:latin typeface="+mn-lt"/>
                <a:ea typeface="+mn-ea"/>
                <a:cs typeface="+mn-cs"/>
              </a:rPr>
              <a:t>La figure 5 représente le conteur de température au niveau de la salle.</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On constate une diminution de température de l’entrée vers la fin de la salle avec une valeur moyenne de température dans la salle de 293 k</a:t>
            </a:r>
            <a:endParaRPr lang="en-US" sz="1200" kern="1200" dirty="0" smtClean="0">
              <a:solidFill>
                <a:schemeClr val="tx1"/>
              </a:solidFill>
              <a:effectLst/>
              <a:latin typeface="+mn-lt"/>
              <a:ea typeface="+mn-ea"/>
              <a:cs typeface="+mn-cs"/>
            </a:endParaRPr>
          </a:p>
          <a:p>
            <a:pPr marL="0" marR="0">
              <a:lnSpc>
                <a:spcPct val="107000"/>
              </a:lnSpc>
              <a:spcBef>
                <a:spcPts val="0"/>
              </a:spcBef>
              <a:spcAft>
                <a:spcPts val="800"/>
              </a:spcAft>
            </a:pP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10"/>
          </p:nvPr>
        </p:nvSpPr>
        <p:spPr/>
        <p:txBody>
          <a:bodyPr/>
          <a:lstStyle/>
          <a:p>
            <a:fld id="{6DC3CCFE-5B57-4B7B-9CF2-F906727D78D0}" type="slidenum">
              <a:rPr lang="fr-FR" smtClean="0"/>
              <a:t>47</a:t>
            </a:fld>
            <a:endParaRPr lang="fr-FR"/>
          </a:p>
        </p:txBody>
      </p:sp>
    </p:spTree>
    <p:extLst>
      <p:ext uri="{BB962C8B-B14F-4D97-AF65-F5344CB8AC3E}">
        <p14:creationId xmlns:p14="http://schemas.microsoft.com/office/powerpoint/2010/main" val="2736990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On constate une valeur maximale au niveau de l’entrée et une valeur uniforme pour les autres zones pour le mur trombe et la salle.</a:t>
            </a:r>
            <a:endParaRPr lang="en-US"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6DC3CCFE-5B57-4B7B-9CF2-F906727D78D0}" type="slidenum">
              <a:rPr lang="fr-FR" smtClean="0"/>
              <a:t>48</a:t>
            </a:fld>
            <a:endParaRPr lang="fr-FR"/>
          </a:p>
        </p:txBody>
      </p:sp>
    </p:spTree>
    <p:extLst>
      <p:ext uri="{BB962C8B-B14F-4D97-AF65-F5344CB8AC3E}">
        <p14:creationId xmlns:p14="http://schemas.microsoft.com/office/powerpoint/2010/main" val="2719974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a:lnSpc>
                <a:spcPct val="107000"/>
              </a:lnSpc>
              <a:spcBef>
                <a:spcPts val="0"/>
              </a:spcBef>
              <a:spcAft>
                <a:spcPts val="800"/>
              </a:spcAft>
            </a:pPr>
            <a:r>
              <a:rPr lang="fr-FR" sz="1200" dirty="0" smtClean="0">
                <a:effectLst/>
                <a:latin typeface="Times New Roman" panose="02020603050405020304" pitchFamily="18" charset="0"/>
                <a:ea typeface="Calibri" panose="020F0502020204030204" pitchFamily="34" charset="0"/>
                <a:cs typeface="Times New Roman" panose="02020603050405020304" pitchFamily="18" charset="0"/>
              </a:rPr>
              <a:t>On constate une valeur maximale au niveau de l’entrée et une valeur minimale sur la zone en contact avec les parois. </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6DC3CCFE-5B57-4B7B-9CF2-F906727D78D0}" type="slidenum">
              <a:rPr lang="fr-FR" smtClean="0"/>
              <a:t>49</a:t>
            </a:fld>
            <a:endParaRPr lang="fr-FR"/>
          </a:p>
        </p:txBody>
      </p:sp>
    </p:spTree>
    <p:extLst>
      <p:ext uri="{BB962C8B-B14F-4D97-AF65-F5344CB8AC3E}">
        <p14:creationId xmlns:p14="http://schemas.microsoft.com/office/powerpoint/2010/main" val="1988271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remarque que Le taux de est uniforme et</a:t>
            </a:r>
            <a:r>
              <a:rPr lang="fr-FR" baseline="0" dirty="0" smtClean="0"/>
              <a:t> prendre sa valeur maximal a l’entrée </a:t>
            </a:r>
            <a:endParaRPr lang="fr-FR" dirty="0"/>
          </a:p>
        </p:txBody>
      </p:sp>
      <p:sp>
        <p:nvSpPr>
          <p:cNvPr id="4" name="Espace réservé du numéro de diapositive 3"/>
          <p:cNvSpPr>
            <a:spLocks noGrp="1"/>
          </p:cNvSpPr>
          <p:nvPr>
            <p:ph type="sldNum" sz="quarter" idx="10"/>
          </p:nvPr>
        </p:nvSpPr>
        <p:spPr/>
        <p:txBody>
          <a:bodyPr/>
          <a:lstStyle/>
          <a:p>
            <a:fld id="{6DC3CCFE-5B57-4B7B-9CF2-F906727D78D0}" type="slidenum">
              <a:rPr lang="fr-FR" smtClean="0"/>
              <a:t>50</a:t>
            </a:fld>
            <a:endParaRPr lang="fr-FR"/>
          </a:p>
        </p:txBody>
      </p:sp>
    </p:spTree>
    <p:extLst>
      <p:ext uri="{BB962C8B-B14F-4D97-AF65-F5344CB8AC3E}">
        <p14:creationId xmlns:p14="http://schemas.microsoft.com/office/powerpoint/2010/main" val="10492183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la géométrie étudiée avec toutes les mesures de cheminée solaire, donc on profit de mur trombe pour chauffe la lame d’air et on a ajouté un partie incliné avec le comble.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6DC3CCFE-5B57-4B7B-9CF2-F906727D78D0}" type="slidenum">
              <a:rPr lang="fr-FR" smtClean="0"/>
              <a:t>52</a:t>
            </a:fld>
            <a:endParaRPr lang="fr-FR"/>
          </a:p>
        </p:txBody>
      </p:sp>
    </p:spTree>
    <p:extLst>
      <p:ext uri="{BB962C8B-B14F-4D97-AF65-F5344CB8AC3E}">
        <p14:creationId xmlns:p14="http://schemas.microsoft.com/office/powerpoint/2010/main" val="1694896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36525" indent="0" algn="just">
              <a:lnSpc>
                <a:spcPct val="150000"/>
              </a:lnSpc>
              <a:buNone/>
            </a:pPr>
            <a:r>
              <a:rPr lang="fr-FR" sz="1200" dirty="0" smtClean="0"/>
              <a:t>Pour ce faire, on a proposé un plan architectural d’un habitat dans le site de Tlemcen, basé sur la norme de la bioclimatique où on a introduit un mur trombe pour le chauffage et une cheminée solaire pour la climatisation. Un bilan thermique sur cette maison a été dressé par la suite;;Pour déterminée l’intérêt de notre système de chauffage et climatisation on a fait une simulation numérique pour les deux systèmes par le code Fluent.  </a:t>
            </a:r>
          </a:p>
          <a:p>
            <a:pPr marL="136525" indent="0" algn="just">
              <a:lnSpc>
                <a:spcPct val="150000"/>
              </a:lnSpc>
              <a:buNone/>
            </a:pPr>
            <a:endParaRPr lang="fr-FR" dirty="0"/>
          </a:p>
        </p:txBody>
      </p:sp>
      <p:sp>
        <p:nvSpPr>
          <p:cNvPr id="4" name="Espace réservé du numéro de diapositive 3"/>
          <p:cNvSpPr>
            <a:spLocks noGrp="1"/>
          </p:cNvSpPr>
          <p:nvPr>
            <p:ph type="sldNum" sz="quarter" idx="10"/>
          </p:nvPr>
        </p:nvSpPr>
        <p:spPr/>
        <p:txBody>
          <a:bodyPr/>
          <a:lstStyle/>
          <a:p>
            <a:fld id="{6DC3CCFE-5B57-4B7B-9CF2-F906727D78D0}" type="slidenum">
              <a:rPr lang="fr-FR" smtClean="0">
                <a:solidFill>
                  <a:prstClr val="black"/>
                </a:solidFill>
              </a:rPr>
              <a:pPr/>
              <a:t>4</a:t>
            </a:fld>
            <a:endParaRPr lang="fr-FR">
              <a:solidFill>
                <a:prstClr val="black"/>
              </a:solidFill>
            </a:endParaRPr>
          </a:p>
        </p:txBody>
      </p:sp>
    </p:spTree>
    <p:extLst>
      <p:ext uri="{BB962C8B-B14F-4D97-AF65-F5344CB8AC3E}">
        <p14:creationId xmlns:p14="http://schemas.microsoft.com/office/powerpoint/2010/main" val="16487933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a:t>
            </a:r>
            <a:r>
              <a:rPr lang="fr-FR" baseline="0" dirty="0" smtClean="0"/>
              <a:t> valeurs maximal situe au niveau de la zone de l’inclinaison de cheminée et aussi de coin entre le plancher haut et le mur trombe</a:t>
            </a:r>
            <a:endParaRPr lang="fr-FR" dirty="0"/>
          </a:p>
        </p:txBody>
      </p:sp>
      <p:sp>
        <p:nvSpPr>
          <p:cNvPr id="4" name="Espace réservé du numéro de diapositive 3"/>
          <p:cNvSpPr>
            <a:spLocks noGrp="1"/>
          </p:cNvSpPr>
          <p:nvPr>
            <p:ph type="sldNum" sz="quarter" idx="10"/>
          </p:nvPr>
        </p:nvSpPr>
        <p:spPr/>
        <p:txBody>
          <a:bodyPr/>
          <a:lstStyle/>
          <a:p>
            <a:fld id="{6DC3CCFE-5B57-4B7B-9CF2-F906727D78D0}" type="slidenum">
              <a:rPr lang="fr-FR" smtClean="0"/>
              <a:t>54</a:t>
            </a:fld>
            <a:endParaRPr lang="fr-FR"/>
          </a:p>
        </p:txBody>
      </p:sp>
    </p:spTree>
    <p:extLst>
      <p:ext uri="{BB962C8B-B14F-4D97-AF65-F5344CB8AC3E}">
        <p14:creationId xmlns:p14="http://schemas.microsoft.com/office/powerpoint/2010/main" val="18140718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Une valeur maximale au niveau de la zone inclinée de cheminée et les valeurs minimale pour les zones en contact avec les deux planchers  </a:t>
            </a:r>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Une vitesse presque uniforme pour la salle </a:t>
            </a:r>
            <a:endParaRPr lang="en-US"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6DC3CCFE-5B57-4B7B-9CF2-F906727D78D0}" type="slidenum">
              <a:rPr lang="fr-FR" smtClean="0"/>
              <a:t>55</a:t>
            </a:fld>
            <a:endParaRPr lang="fr-FR"/>
          </a:p>
        </p:txBody>
      </p:sp>
    </p:spTree>
    <p:extLst>
      <p:ext uri="{BB962C8B-B14F-4D97-AF65-F5344CB8AC3E}">
        <p14:creationId xmlns:p14="http://schemas.microsoft.com/office/powerpoint/2010/main" val="602666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Une valeur presque uniforme</a:t>
            </a:r>
            <a:r>
              <a:rPr lang="fr-FR" baseline="0" dirty="0" smtClean="0"/>
              <a:t> pour la salle et maximal au niveau de la lame d’air de cheminée solaire </a:t>
            </a:r>
            <a:endParaRPr lang="fr-FR" dirty="0"/>
          </a:p>
        </p:txBody>
      </p:sp>
      <p:sp>
        <p:nvSpPr>
          <p:cNvPr id="4" name="Espace réservé du numéro de diapositive 3"/>
          <p:cNvSpPr>
            <a:spLocks noGrp="1"/>
          </p:cNvSpPr>
          <p:nvPr>
            <p:ph type="sldNum" sz="quarter" idx="10"/>
          </p:nvPr>
        </p:nvSpPr>
        <p:spPr/>
        <p:txBody>
          <a:bodyPr/>
          <a:lstStyle/>
          <a:p>
            <a:fld id="{6DC3CCFE-5B57-4B7B-9CF2-F906727D78D0}" type="slidenum">
              <a:rPr lang="fr-FR" smtClean="0"/>
              <a:t>56</a:t>
            </a:fld>
            <a:endParaRPr lang="fr-FR"/>
          </a:p>
        </p:txBody>
      </p:sp>
    </p:spTree>
    <p:extLst>
      <p:ext uri="{BB962C8B-B14F-4D97-AF65-F5344CB8AC3E}">
        <p14:creationId xmlns:p14="http://schemas.microsoft.com/office/powerpoint/2010/main" val="26296901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On remarque deux zones contradictoires au niveau de la salle , la 1</a:t>
            </a:r>
            <a:r>
              <a:rPr lang="fr-FR" baseline="30000" dirty="0" smtClean="0"/>
              <a:t>er</a:t>
            </a:r>
            <a:r>
              <a:rPr lang="fr-FR" dirty="0" smtClean="0"/>
              <a:t> a l'entrée avec valeur minimal et la deuxième au-dessous de la 1</a:t>
            </a:r>
            <a:r>
              <a:rPr lang="fr-FR" baseline="30000" dirty="0" smtClean="0"/>
              <a:t>er</a:t>
            </a:r>
            <a:r>
              <a:rPr lang="fr-FR" dirty="0" smtClean="0"/>
              <a:t> zone avec valeurs maximales</a:t>
            </a:r>
            <a:endParaRPr lang="en-US" dirty="0" smtClean="0"/>
          </a:p>
          <a:p>
            <a:endParaRPr lang="fr-FR" dirty="0"/>
          </a:p>
        </p:txBody>
      </p:sp>
      <p:sp>
        <p:nvSpPr>
          <p:cNvPr id="4" name="Espace réservé du numéro de diapositive 3"/>
          <p:cNvSpPr>
            <a:spLocks noGrp="1"/>
          </p:cNvSpPr>
          <p:nvPr>
            <p:ph type="sldNum" sz="quarter" idx="10"/>
          </p:nvPr>
        </p:nvSpPr>
        <p:spPr/>
        <p:txBody>
          <a:bodyPr/>
          <a:lstStyle/>
          <a:p>
            <a:fld id="{6DC3CCFE-5B57-4B7B-9CF2-F906727D78D0}" type="slidenum">
              <a:rPr lang="fr-FR" smtClean="0"/>
              <a:t>57</a:t>
            </a:fld>
            <a:endParaRPr lang="fr-FR"/>
          </a:p>
        </p:txBody>
      </p:sp>
    </p:spTree>
    <p:extLst>
      <p:ext uri="{BB962C8B-B14F-4D97-AF65-F5344CB8AC3E}">
        <p14:creationId xmlns:p14="http://schemas.microsoft.com/office/powerpoint/2010/main" val="3306668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On constate une température uniforme au niveau de la salle </a:t>
            </a:r>
            <a:r>
              <a:rPr lang="en-US"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La température prend sa valeur maximale au niveau de la partie inclinée de cheminée solaire.</a:t>
            </a:r>
            <a:endParaRPr lang="en-US"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6DC3CCFE-5B57-4B7B-9CF2-F906727D78D0}" type="slidenum">
              <a:rPr lang="fr-FR" smtClean="0"/>
              <a:t>58</a:t>
            </a:fld>
            <a:endParaRPr lang="fr-FR"/>
          </a:p>
        </p:txBody>
      </p:sp>
    </p:spTree>
    <p:extLst>
      <p:ext uri="{BB962C8B-B14F-4D97-AF65-F5344CB8AC3E}">
        <p14:creationId xmlns:p14="http://schemas.microsoft.com/office/powerpoint/2010/main" val="26868567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La turbulence est uniforme pour la salle avec des valeurs minimale</a:t>
            </a:r>
            <a:endParaRPr lang="en-US"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6DC3CCFE-5B57-4B7B-9CF2-F906727D78D0}" type="slidenum">
              <a:rPr lang="fr-FR" smtClean="0"/>
              <a:t>59</a:t>
            </a:fld>
            <a:endParaRPr lang="fr-FR"/>
          </a:p>
        </p:txBody>
      </p:sp>
    </p:spTree>
    <p:extLst>
      <p:ext uri="{BB962C8B-B14F-4D97-AF65-F5344CB8AC3E}">
        <p14:creationId xmlns:p14="http://schemas.microsoft.com/office/powerpoint/2010/main" val="12261224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effectLst/>
                <a:latin typeface="Times New Roman" panose="02020603050405020304" pitchFamily="18" charset="0"/>
                <a:ea typeface="Calibri" panose="020F0502020204030204" pitchFamily="34" charset="0"/>
                <a:cs typeface="Times New Roman" panose="02020603050405020304" pitchFamily="18" charset="0"/>
              </a:rPr>
              <a:t>Les valeurs maximales pour la zone d’entrée et la zone la zone ci-dessus de la zone d’entrée </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10"/>
          </p:nvPr>
        </p:nvSpPr>
        <p:spPr/>
        <p:txBody>
          <a:bodyPr/>
          <a:lstStyle/>
          <a:p>
            <a:fld id="{6DC3CCFE-5B57-4B7B-9CF2-F906727D78D0}" type="slidenum">
              <a:rPr lang="fr-FR" smtClean="0"/>
              <a:t>60</a:t>
            </a:fld>
            <a:endParaRPr lang="fr-FR"/>
          </a:p>
        </p:txBody>
      </p:sp>
    </p:spTree>
    <p:extLst>
      <p:ext uri="{BB962C8B-B14F-4D97-AF65-F5344CB8AC3E}">
        <p14:creationId xmlns:p14="http://schemas.microsoft.com/office/powerpoint/2010/main" val="41857334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 taux d’dissipation epsilon est presque uniforme pour tout la salle avec des valeurs minimales.</a:t>
            </a:r>
            <a:endParaRPr lang="en-US"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6DC3CCFE-5B57-4B7B-9CF2-F906727D78D0}" type="slidenum">
              <a:rPr lang="fr-FR" smtClean="0"/>
              <a:t>61</a:t>
            </a:fld>
            <a:endParaRPr lang="fr-FR"/>
          </a:p>
        </p:txBody>
      </p:sp>
    </p:spTree>
    <p:extLst>
      <p:ext uri="{BB962C8B-B14F-4D97-AF65-F5344CB8AC3E}">
        <p14:creationId xmlns:p14="http://schemas.microsoft.com/office/powerpoint/2010/main" val="205332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DC3CCFE-5B57-4B7B-9CF2-F906727D78D0}" type="slidenum">
              <a:rPr lang="fr-FR" smtClean="0"/>
              <a:t>6</a:t>
            </a:fld>
            <a:endParaRPr lang="fr-FR"/>
          </a:p>
        </p:txBody>
      </p:sp>
    </p:spTree>
    <p:extLst>
      <p:ext uri="{BB962C8B-B14F-4D97-AF65-F5344CB8AC3E}">
        <p14:creationId xmlns:p14="http://schemas.microsoft.com/office/powerpoint/2010/main" val="636174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u="none" dirty="0" smtClean="0">
                <a:latin typeface="Times New Roman" panose="02020603050405020304" pitchFamily="18" charset="0"/>
              </a:rPr>
              <a:t>Géothermie : Circuit de  captage horizontal</a:t>
            </a:r>
            <a:r>
              <a:rPr lang="fr-FR" u="none" baseline="0" dirty="0" smtClean="0">
                <a:latin typeface="Times New Roman" panose="02020603050405020304" pitchFamily="18" charset="0"/>
              </a:rPr>
              <a:t>  ;</a:t>
            </a:r>
            <a:endParaRPr lang="fr-FR" u="none" dirty="0" smtClean="0">
              <a:latin typeface="Times New Roman" panose="02020603050405020304" pitchFamily="18" charset="0"/>
            </a:endParaRPr>
          </a:p>
          <a:p>
            <a:endParaRPr lang="fr-FR" dirty="0"/>
          </a:p>
        </p:txBody>
      </p:sp>
      <p:sp>
        <p:nvSpPr>
          <p:cNvPr id="4" name="Espace réservé du numéro de diapositive 3"/>
          <p:cNvSpPr>
            <a:spLocks noGrp="1"/>
          </p:cNvSpPr>
          <p:nvPr>
            <p:ph type="sldNum" sz="quarter" idx="10"/>
          </p:nvPr>
        </p:nvSpPr>
        <p:spPr/>
        <p:txBody>
          <a:bodyPr/>
          <a:lstStyle/>
          <a:p>
            <a:fld id="{6DC3CCFE-5B57-4B7B-9CF2-F906727D78D0}" type="slidenum">
              <a:rPr lang="fr-FR" smtClean="0"/>
              <a:t>7</a:t>
            </a:fld>
            <a:endParaRPr lang="fr-FR"/>
          </a:p>
        </p:txBody>
      </p:sp>
    </p:spTree>
    <p:extLst>
      <p:ext uri="{BB962C8B-B14F-4D97-AF65-F5344CB8AC3E}">
        <p14:creationId xmlns:p14="http://schemas.microsoft.com/office/powerpoint/2010/main" val="3824020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Est calculé par la relation suivante:</a:t>
            </a:r>
            <a:endParaRPr lang="fr-FR" dirty="0"/>
          </a:p>
        </p:txBody>
      </p:sp>
      <p:sp>
        <p:nvSpPr>
          <p:cNvPr id="4" name="Espace réservé du numéro de diapositive 3"/>
          <p:cNvSpPr>
            <a:spLocks noGrp="1"/>
          </p:cNvSpPr>
          <p:nvPr>
            <p:ph type="sldNum" sz="quarter" idx="10"/>
          </p:nvPr>
        </p:nvSpPr>
        <p:spPr/>
        <p:txBody>
          <a:bodyPr/>
          <a:lstStyle/>
          <a:p>
            <a:fld id="{6DC3CCFE-5B57-4B7B-9CF2-F906727D78D0}" type="slidenum">
              <a:rPr lang="fr-FR" smtClean="0"/>
              <a:t>10</a:t>
            </a:fld>
            <a:endParaRPr lang="fr-FR"/>
          </a:p>
        </p:txBody>
      </p:sp>
    </p:spTree>
    <p:extLst>
      <p:ext uri="{BB962C8B-B14F-4D97-AF65-F5344CB8AC3E}">
        <p14:creationId xmlns:p14="http://schemas.microsoft.com/office/powerpoint/2010/main" val="2269563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Est donnée par la relation suivante </a:t>
            </a:r>
          </a:p>
          <a:p>
            <a:endParaRPr lang="fr-FR" dirty="0"/>
          </a:p>
        </p:txBody>
      </p:sp>
      <p:sp>
        <p:nvSpPr>
          <p:cNvPr id="4" name="Espace réservé du numéro de diapositive 3"/>
          <p:cNvSpPr>
            <a:spLocks noGrp="1"/>
          </p:cNvSpPr>
          <p:nvPr>
            <p:ph type="sldNum" sz="quarter" idx="10"/>
          </p:nvPr>
        </p:nvSpPr>
        <p:spPr/>
        <p:txBody>
          <a:bodyPr/>
          <a:lstStyle/>
          <a:p>
            <a:fld id="{6DC3CCFE-5B57-4B7B-9CF2-F906727D78D0}" type="slidenum">
              <a:rPr lang="fr-FR" smtClean="0"/>
              <a:t>13</a:t>
            </a:fld>
            <a:endParaRPr lang="fr-FR"/>
          </a:p>
        </p:txBody>
      </p:sp>
    </p:spTree>
    <p:extLst>
      <p:ext uri="{BB962C8B-B14F-4D97-AF65-F5344CB8AC3E}">
        <p14:creationId xmlns:p14="http://schemas.microsoft.com/office/powerpoint/2010/main" val="932454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Est donnée par la relation suivante </a:t>
            </a:r>
            <a:endParaRPr lang="fr-FR" dirty="0"/>
          </a:p>
        </p:txBody>
      </p:sp>
      <p:sp>
        <p:nvSpPr>
          <p:cNvPr id="4" name="Espace réservé du numéro de diapositive 3"/>
          <p:cNvSpPr>
            <a:spLocks noGrp="1"/>
          </p:cNvSpPr>
          <p:nvPr>
            <p:ph type="sldNum" sz="quarter" idx="10"/>
          </p:nvPr>
        </p:nvSpPr>
        <p:spPr/>
        <p:txBody>
          <a:bodyPr/>
          <a:lstStyle/>
          <a:p>
            <a:fld id="{6DC3CCFE-5B57-4B7B-9CF2-F906727D78D0}" type="slidenum">
              <a:rPr lang="fr-FR" smtClean="0"/>
              <a:t>14</a:t>
            </a:fld>
            <a:endParaRPr lang="fr-FR"/>
          </a:p>
        </p:txBody>
      </p:sp>
    </p:spTree>
    <p:extLst>
      <p:ext uri="{BB962C8B-B14F-4D97-AF65-F5344CB8AC3E}">
        <p14:creationId xmlns:p14="http://schemas.microsoft.com/office/powerpoint/2010/main" val="73820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DC3CCFE-5B57-4B7B-9CF2-F906727D78D0}" type="slidenum">
              <a:rPr lang="fr-FR" smtClean="0"/>
              <a:t>15</a:t>
            </a:fld>
            <a:endParaRPr lang="fr-FR"/>
          </a:p>
        </p:txBody>
      </p:sp>
    </p:spTree>
    <p:extLst>
      <p:ext uri="{BB962C8B-B14F-4D97-AF65-F5344CB8AC3E}">
        <p14:creationId xmlns:p14="http://schemas.microsoft.com/office/powerpoint/2010/main" val="2301310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248A856-3BF1-494A-88D9-5908DDD75365}" type="datetimeFigureOut">
              <a:rPr lang="fr-FR" smtClean="0"/>
              <a:t>02/06/2016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786570-18EB-4BC1-B6B0-0A9E672ED1B7}" type="slidenum">
              <a:rPr lang="fr-FR" smtClean="0"/>
              <a:t>‹N°›</a:t>
            </a:fld>
            <a:endParaRPr lang="fr-FR"/>
          </a:p>
        </p:txBody>
      </p:sp>
    </p:spTree>
    <p:extLst>
      <p:ext uri="{BB962C8B-B14F-4D97-AF65-F5344CB8AC3E}">
        <p14:creationId xmlns:p14="http://schemas.microsoft.com/office/powerpoint/2010/main" val="2392050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248A856-3BF1-494A-88D9-5908DDD75365}" type="datetimeFigureOut">
              <a:rPr lang="fr-FR" smtClean="0"/>
              <a:t>02/06/2016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786570-18EB-4BC1-B6B0-0A9E672ED1B7}" type="slidenum">
              <a:rPr lang="fr-FR" smtClean="0"/>
              <a:t>‹N°›</a:t>
            </a:fld>
            <a:endParaRPr lang="fr-FR"/>
          </a:p>
        </p:txBody>
      </p:sp>
    </p:spTree>
    <p:extLst>
      <p:ext uri="{BB962C8B-B14F-4D97-AF65-F5344CB8AC3E}">
        <p14:creationId xmlns:p14="http://schemas.microsoft.com/office/powerpoint/2010/main" val="105247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248A856-3BF1-494A-88D9-5908DDD75365}" type="datetimeFigureOut">
              <a:rPr lang="fr-FR" smtClean="0"/>
              <a:t>02/06/2016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786570-18EB-4BC1-B6B0-0A9E672ED1B7}" type="slidenum">
              <a:rPr lang="fr-FR" smtClean="0"/>
              <a:t>‹N°›</a:t>
            </a:fld>
            <a:endParaRPr lang="fr-FR"/>
          </a:p>
        </p:txBody>
      </p:sp>
    </p:spTree>
    <p:extLst>
      <p:ext uri="{BB962C8B-B14F-4D97-AF65-F5344CB8AC3E}">
        <p14:creationId xmlns:p14="http://schemas.microsoft.com/office/powerpoint/2010/main" val="1659109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562707" y="1371600"/>
            <a:ext cx="109728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fr-FR" smtClean="0"/>
              <a:t>Cliquez pour modifier le style du titre</a:t>
            </a:r>
            <a:endParaRPr lang="en-US"/>
          </a:p>
        </p:txBody>
      </p:sp>
      <p:sp>
        <p:nvSpPr>
          <p:cNvPr id="9" name="Sous-titr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4" name="Espace réservé de la date 13"/>
          <p:cNvSpPr>
            <a:spLocks noGrp="1"/>
          </p:cNvSpPr>
          <p:nvPr>
            <p:ph type="dt" sz="half" idx="10"/>
          </p:nvPr>
        </p:nvSpPr>
        <p:spPr/>
        <p:txBody>
          <a:bodyPr/>
          <a:lstStyle>
            <a:lvl1pPr>
              <a:defRPr/>
            </a:lvl1pPr>
          </a:lstStyle>
          <a:p>
            <a:pPr>
              <a:defRPr/>
            </a:pPr>
            <a:fld id="{5369C904-0241-42EC-AE30-788350BAE019}" type="datetimeFigureOut">
              <a:rPr lang="fr-FR">
                <a:solidFill>
                  <a:prstClr val="white">
                    <a:shade val="50000"/>
                  </a:prstClr>
                </a:solidFill>
              </a:rPr>
              <a:pPr>
                <a:defRPr/>
              </a:pPr>
              <a:t>02/06/2016</a:t>
            </a:fld>
            <a:endParaRPr lang="fr-FR">
              <a:solidFill>
                <a:prstClr val="white">
                  <a:shade val="50000"/>
                </a:prstClr>
              </a:solidFill>
            </a:endParaRPr>
          </a:p>
        </p:txBody>
      </p:sp>
      <p:sp>
        <p:nvSpPr>
          <p:cNvPr id="5" name="Espace réservé du pied de page 2"/>
          <p:cNvSpPr>
            <a:spLocks noGrp="1"/>
          </p:cNvSpPr>
          <p:nvPr>
            <p:ph type="ftr" sz="quarter" idx="11"/>
          </p:nvPr>
        </p:nvSpPr>
        <p:spPr/>
        <p:txBody>
          <a:bodyPr/>
          <a:lstStyle>
            <a:lvl1pPr>
              <a:defRPr/>
            </a:lvl1pPr>
          </a:lstStyle>
          <a:p>
            <a:pPr>
              <a:defRPr/>
            </a:pPr>
            <a:endParaRPr lang="fr-FR">
              <a:solidFill>
                <a:prstClr val="white">
                  <a:shade val="50000"/>
                </a:prstClr>
              </a:solidFill>
            </a:endParaRPr>
          </a:p>
        </p:txBody>
      </p:sp>
      <p:sp>
        <p:nvSpPr>
          <p:cNvPr id="6" name="Espace réservé du numéro de diapositive 22"/>
          <p:cNvSpPr>
            <a:spLocks noGrp="1"/>
          </p:cNvSpPr>
          <p:nvPr>
            <p:ph type="sldNum" sz="quarter" idx="12"/>
          </p:nvPr>
        </p:nvSpPr>
        <p:spPr/>
        <p:txBody>
          <a:bodyPr/>
          <a:lstStyle>
            <a:lvl1pPr>
              <a:defRPr/>
            </a:lvl1pPr>
          </a:lstStyle>
          <a:p>
            <a:pPr>
              <a:defRPr/>
            </a:pPr>
            <a:fld id="{E572B7D6-A6AF-4331-BF06-B604AC3CB9C1}" type="slidenum">
              <a:rPr lang="fr-FR"/>
              <a:pPr>
                <a:defRPr/>
              </a:pPr>
              <a:t>‹N°›</a:t>
            </a:fld>
            <a:endParaRPr lang="fr-FR"/>
          </a:p>
        </p:txBody>
      </p:sp>
    </p:spTree>
    <p:extLst>
      <p:ext uri="{BB962C8B-B14F-4D97-AF65-F5344CB8AC3E}">
        <p14:creationId xmlns:p14="http://schemas.microsoft.com/office/powerpoint/2010/main" val="3176290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919287B8-C99E-4A5F-9718-D5C6164881E1}" type="datetimeFigureOut">
              <a:rPr lang="fr-FR">
                <a:solidFill>
                  <a:prstClr val="white">
                    <a:shade val="50000"/>
                  </a:prstClr>
                </a:solidFill>
              </a:rPr>
              <a:pPr>
                <a:defRPr/>
              </a:pPr>
              <a:t>02/06/2016</a:t>
            </a:fld>
            <a:endParaRPr lang="fr-FR">
              <a:solidFill>
                <a:prstClr val="white">
                  <a:shade val="50000"/>
                </a:prstClr>
              </a:solidFill>
            </a:endParaRPr>
          </a:p>
        </p:txBody>
      </p:sp>
      <p:sp>
        <p:nvSpPr>
          <p:cNvPr id="5" name="Espace réservé du pied de page 2"/>
          <p:cNvSpPr>
            <a:spLocks noGrp="1"/>
          </p:cNvSpPr>
          <p:nvPr>
            <p:ph type="ftr" sz="quarter" idx="11"/>
          </p:nvPr>
        </p:nvSpPr>
        <p:spPr/>
        <p:txBody>
          <a:bodyPr/>
          <a:lstStyle>
            <a:lvl1pPr>
              <a:defRPr/>
            </a:lvl1pPr>
          </a:lstStyle>
          <a:p>
            <a:pPr>
              <a:defRPr/>
            </a:pPr>
            <a:endParaRPr lang="fr-FR">
              <a:solidFill>
                <a:prstClr val="white">
                  <a:shade val="50000"/>
                </a:prstClr>
              </a:solidFill>
            </a:endParaRPr>
          </a:p>
        </p:txBody>
      </p:sp>
      <p:sp>
        <p:nvSpPr>
          <p:cNvPr id="6" name="Espace réservé du numéro de diapositive 22"/>
          <p:cNvSpPr>
            <a:spLocks noGrp="1"/>
          </p:cNvSpPr>
          <p:nvPr>
            <p:ph type="sldNum" sz="quarter" idx="12"/>
          </p:nvPr>
        </p:nvSpPr>
        <p:spPr/>
        <p:txBody>
          <a:bodyPr/>
          <a:lstStyle>
            <a:lvl1pPr>
              <a:defRPr/>
            </a:lvl1pPr>
          </a:lstStyle>
          <a:p>
            <a:pPr>
              <a:defRPr/>
            </a:pPr>
            <a:fld id="{4F72321C-67A7-4EE5-83C5-AD0AB31223F3}" type="slidenum">
              <a:rPr lang="fr-FR"/>
              <a:pPr>
                <a:defRPr/>
              </a:pPr>
              <a:t>‹N°›</a:t>
            </a:fld>
            <a:endParaRPr lang="fr-FR"/>
          </a:p>
        </p:txBody>
      </p:sp>
    </p:spTree>
    <p:extLst>
      <p:ext uri="{BB962C8B-B14F-4D97-AF65-F5344CB8AC3E}">
        <p14:creationId xmlns:p14="http://schemas.microsoft.com/office/powerpoint/2010/main" val="1491473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133600" y="609600"/>
            <a:ext cx="94488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2133600" y="2507786"/>
            <a:ext cx="94488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ACC418EB-CE0F-4A7E-B699-09A923A30481}" type="datetimeFigureOut">
              <a:rPr lang="fr-FR">
                <a:solidFill>
                  <a:prstClr val="white">
                    <a:shade val="50000"/>
                  </a:prstClr>
                </a:solidFill>
              </a:rPr>
              <a:pPr>
                <a:defRPr/>
              </a:pPr>
              <a:t>02/06/2016</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lvl1pPr>
              <a:defRPr smtClean="0"/>
            </a:lvl1pPr>
          </a:lstStyle>
          <a:p>
            <a:pPr>
              <a:defRPr/>
            </a:pPr>
            <a:fld id="{AE503341-D99E-421B-88BD-BABF7320B254}" type="slidenum">
              <a:rPr lang="fr-FR"/>
              <a:pPr>
                <a:defRPr/>
              </a:pPr>
              <a:t>‹N°›</a:t>
            </a:fld>
            <a:endParaRPr lang="fr-FR"/>
          </a:p>
        </p:txBody>
      </p:sp>
    </p:spTree>
    <p:extLst>
      <p:ext uri="{BB962C8B-B14F-4D97-AF65-F5344CB8AC3E}">
        <p14:creationId xmlns:p14="http://schemas.microsoft.com/office/powerpoint/2010/main" val="142641420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pPr>
              <a:defRPr/>
            </a:pPr>
            <a:fld id="{8817B5B3-AEE0-4E16-80B9-23F4F427256F}" type="datetimeFigureOut">
              <a:rPr lang="fr-FR">
                <a:solidFill>
                  <a:prstClr val="white">
                    <a:shade val="50000"/>
                  </a:prstClr>
                </a:solidFill>
              </a:rPr>
              <a:pPr>
                <a:defRPr/>
              </a:pPr>
              <a:t>02/06/2016</a:t>
            </a:fld>
            <a:endParaRPr lang="fr-FR">
              <a:solidFill>
                <a:prstClr val="white">
                  <a:shade val="50000"/>
                </a:prstClr>
              </a:solidFill>
            </a:endParaRPr>
          </a:p>
        </p:txBody>
      </p:sp>
      <p:sp>
        <p:nvSpPr>
          <p:cNvPr id="6" name="Espace réservé du pied de page 2"/>
          <p:cNvSpPr>
            <a:spLocks noGrp="1"/>
          </p:cNvSpPr>
          <p:nvPr>
            <p:ph type="ftr" sz="quarter" idx="11"/>
          </p:nvPr>
        </p:nvSpPr>
        <p:spPr/>
        <p:txBody>
          <a:bodyPr/>
          <a:lstStyle>
            <a:lvl1pPr>
              <a:defRPr/>
            </a:lvl1pPr>
          </a:lstStyle>
          <a:p>
            <a:pPr>
              <a:defRPr/>
            </a:pPr>
            <a:endParaRPr lang="fr-FR">
              <a:solidFill>
                <a:prstClr val="white">
                  <a:shade val="50000"/>
                </a:prstClr>
              </a:solidFill>
            </a:endParaRPr>
          </a:p>
        </p:txBody>
      </p:sp>
      <p:sp>
        <p:nvSpPr>
          <p:cNvPr id="7" name="Espace réservé du numéro de diapositive 22"/>
          <p:cNvSpPr>
            <a:spLocks noGrp="1"/>
          </p:cNvSpPr>
          <p:nvPr>
            <p:ph type="sldNum" sz="quarter" idx="12"/>
          </p:nvPr>
        </p:nvSpPr>
        <p:spPr/>
        <p:txBody>
          <a:bodyPr/>
          <a:lstStyle>
            <a:lvl1pPr>
              <a:defRPr/>
            </a:lvl1pPr>
          </a:lstStyle>
          <a:p>
            <a:pPr>
              <a:defRPr/>
            </a:pPr>
            <a:fld id="{4E6E268D-981A-481A-B33F-464D3C78676D}" type="slidenum">
              <a:rPr lang="fr-FR"/>
              <a:pPr>
                <a:defRPr/>
              </a:pPr>
              <a:t>‹N°›</a:t>
            </a:fld>
            <a:endParaRPr lang="fr-FR"/>
          </a:p>
        </p:txBody>
      </p:sp>
    </p:spTree>
    <p:extLst>
      <p:ext uri="{BB962C8B-B14F-4D97-AF65-F5344CB8AC3E}">
        <p14:creationId xmlns:p14="http://schemas.microsoft.com/office/powerpoint/2010/main" val="2234876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9728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5" name="Espace réservé du contenu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13"/>
          <p:cNvSpPr>
            <a:spLocks noGrp="1"/>
          </p:cNvSpPr>
          <p:nvPr>
            <p:ph type="dt" sz="half" idx="10"/>
          </p:nvPr>
        </p:nvSpPr>
        <p:spPr/>
        <p:txBody>
          <a:bodyPr/>
          <a:lstStyle>
            <a:lvl1pPr>
              <a:defRPr/>
            </a:lvl1pPr>
          </a:lstStyle>
          <a:p>
            <a:pPr>
              <a:defRPr/>
            </a:pPr>
            <a:fld id="{C8576948-8936-416A-901F-CCFEC1DF8C1B}" type="datetimeFigureOut">
              <a:rPr lang="fr-FR">
                <a:solidFill>
                  <a:prstClr val="white">
                    <a:shade val="50000"/>
                  </a:prstClr>
                </a:solidFill>
              </a:rPr>
              <a:pPr>
                <a:defRPr/>
              </a:pPr>
              <a:t>02/06/2016</a:t>
            </a:fld>
            <a:endParaRPr lang="fr-FR">
              <a:solidFill>
                <a:prstClr val="white">
                  <a:shade val="50000"/>
                </a:prstClr>
              </a:solidFill>
            </a:endParaRPr>
          </a:p>
        </p:txBody>
      </p:sp>
      <p:sp>
        <p:nvSpPr>
          <p:cNvPr id="8" name="Espace réservé du pied de page 2"/>
          <p:cNvSpPr>
            <a:spLocks noGrp="1"/>
          </p:cNvSpPr>
          <p:nvPr>
            <p:ph type="ftr" sz="quarter" idx="11"/>
          </p:nvPr>
        </p:nvSpPr>
        <p:spPr/>
        <p:txBody>
          <a:bodyPr/>
          <a:lstStyle>
            <a:lvl1pPr>
              <a:defRPr/>
            </a:lvl1pPr>
          </a:lstStyle>
          <a:p>
            <a:pPr>
              <a:defRPr/>
            </a:pPr>
            <a:endParaRPr lang="fr-FR">
              <a:solidFill>
                <a:prstClr val="white">
                  <a:shade val="50000"/>
                </a:prstClr>
              </a:solidFill>
            </a:endParaRPr>
          </a:p>
        </p:txBody>
      </p:sp>
      <p:sp>
        <p:nvSpPr>
          <p:cNvPr id="9" name="Espace réservé du numéro de diapositive 22"/>
          <p:cNvSpPr>
            <a:spLocks noGrp="1"/>
          </p:cNvSpPr>
          <p:nvPr>
            <p:ph type="sldNum" sz="quarter" idx="12"/>
          </p:nvPr>
        </p:nvSpPr>
        <p:spPr/>
        <p:txBody>
          <a:bodyPr/>
          <a:lstStyle>
            <a:lvl1pPr>
              <a:defRPr/>
            </a:lvl1pPr>
          </a:lstStyle>
          <a:p>
            <a:pPr>
              <a:defRPr/>
            </a:pPr>
            <a:fld id="{CA2161E4-B3F1-4861-9801-ACF63AD035A6}" type="slidenum">
              <a:rPr lang="fr-FR"/>
              <a:pPr>
                <a:defRPr/>
              </a:pPr>
              <a:t>‹N°›</a:t>
            </a:fld>
            <a:endParaRPr lang="fr-FR"/>
          </a:p>
        </p:txBody>
      </p:sp>
    </p:spTree>
    <p:extLst>
      <p:ext uri="{BB962C8B-B14F-4D97-AF65-F5344CB8AC3E}">
        <p14:creationId xmlns:p14="http://schemas.microsoft.com/office/powerpoint/2010/main" val="2464919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13"/>
          <p:cNvSpPr>
            <a:spLocks noGrp="1"/>
          </p:cNvSpPr>
          <p:nvPr>
            <p:ph type="dt" sz="half" idx="10"/>
          </p:nvPr>
        </p:nvSpPr>
        <p:spPr/>
        <p:txBody>
          <a:bodyPr/>
          <a:lstStyle>
            <a:lvl1pPr>
              <a:defRPr/>
            </a:lvl1pPr>
          </a:lstStyle>
          <a:p>
            <a:pPr>
              <a:defRPr/>
            </a:pPr>
            <a:fld id="{D01AE443-666E-4756-9CBB-823973D5A716}" type="datetimeFigureOut">
              <a:rPr lang="fr-FR">
                <a:solidFill>
                  <a:prstClr val="white">
                    <a:shade val="50000"/>
                  </a:prstClr>
                </a:solidFill>
              </a:rPr>
              <a:pPr>
                <a:defRPr/>
              </a:pPr>
              <a:t>02/06/2016</a:t>
            </a:fld>
            <a:endParaRPr lang="fr-FR">
              <a:solidFill>
                <a:prstClr val="white">
                  <a:shade val="50000"/>
                </a:prstClr>
              </a:solidFill>
            </a:endParaRPr>
          </a:p>
        </p:txBody>
      </p:sp>
      <p:sp>
        <p:nvSpPr>
          <p:cNvPr id="4" name="Espace réservé du pied de page 2"/>
          <p:cNvSpPr>
            <a:spLocks noGrp="1"/>
          </p:cNvSpPr>
          <p:nvPr>
            <p:ph type="ftr" sz="quarter" idx="11"/>
          </p:nvPr>
        </p:nvSpPr>
        <p:spPr/>
        <p:txBody>
          <a:bodyPr/>
          <a:lstStyle>
            <a:lvl1pPr>
              <a:defRPr/>
            </a:lvl1pPr>
          </a:lstStyle>
          <a:p>
            <a:pPr>
              <a:defRPr/>
            </a:pPr>
            <a:endParaRPr lang="fr-FR">
              <a:solidFill>
                <a:prstClr val="white">
                  <a:shade val="50000"/>
                </a:prstClr>
              </a:solidFill>
            </a:endParaRPr>
          </a:p>
        </p:txBody>
      </p:sp>
      <p:sp>
        <p:nvSpPr>
          <p:cNvPr id="5" name="Espace réservé du numéro de diapositive 22"/>
          <p:cNvSpPr>
            <a:spLocks noGrp="1"/>
          </p:cNvSpPr>
          <p:nvPr>
            <p:ph type="sldNum" sz="quarter" idx="12"/>
          </p:nvPr>
        </p:nvSpPr>
        <p:spPr/>
        <p:txBody>
          <a:bodyPr/>
          <a:lstStyle>
            <a:lvl1pPr>
              <a:defRPr/>
            </a:lvl1pPr>
          </a:lstStyle>
          <a:p>
            <a:pPr>
              <a:defRPr/>
            </a:pPr>
            <a:fld id="{B07545A0-C2F6-475C-823E-BA46137C80F8}" type="slidenum">
              <a:rPr lang="fr-FR"/>
              <a:pPr>
                <a:defRPr/>
              </a:pPr>
              <a:t>‹N°›</a:t>
            </a:fld>
            <a:endParaRPr lang="fr-FR"/>
          </a:p>
        </p:txBody>
      </p:sp>
    </p:spTree>
    <p:extLst>
      <p:ext uri="{BB962C8B-B14F-4D97-AF65-F5344CB8AC3E}">
        <p14:creationId xmlns:p14="http://schemas.microsoft.com/office/powerpoint/2010/main" val="1990575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a:defRPr/>
            </a:pPr>
            <a:fld id="{FD10B287-C6C2-4663-8DA1-C9A0A2A5B92C}" type="datetimeFigureOut">
              <a:rPr lang="fr-FR">
                <a:solidFill>
                  <a:prstClr val="white">
                    <a:shade val="50000"/>
                  </a:prstClr>
                </a:solidFill>
              </a:rPr>
              <a:pPr>
                <a:defRPr/>
              </a:pPr>
              <a:t>02/06/2016</a:t>
            </a:fld>
            <a:endParaRPr lang="fr-FR">
              <a:solidFill>
                <a:prstClr val="white">
                  <a:shade val="50000"/>
                </a:prstClr>
              </a:solidFill>
            </a:endParaRPr>
          </a:p>
        </p:txBody>
      </p:sp>
      <p:sp>
        <p:nvSpPr>
          <p:cNvPr id="3" name="Espace réservé du pied de page 2"/>
          <p:cNvSpPr>
            <a:spLocks noGrp="1"/>
          </p:cNvSpPr>
          <p:nvPr>
            <p:ph type="ftr" sz="quarter" idx="11"/>
          </p:nvPr>
        </p:nvSpPr>
        <p:spPr/>
        <p:txBody>
          <a:bodyPr/>
          <a:lstStyle>
            <a:lvl1pPr>
              <a:defRPr/>
            </a:lvl1pPr>
          </a:lstStyle>
          <a:p>
            <a:pPr>
              <a:defRPr/>
            </a:pPr>
            <a:endParaRPr lang="fr-FR">
              <a:solidFill>
                <a:prstClr val="white">
                  <a:shade val="50000"/>
                </a:prstClr>
              </a:solidFill>
            </a:endParaRPr>
          </a:p>
        </p:txBody>
      </p:sp>
      <p:sp>
        <p:nvSpPr>
          <p:cNvPr id="4" name="Espace réservé du numéro de diapositive 22"/>
          <p:cNvSpPr>
            <a:spLocks noGrp="1"/>
          </p:cNvSpPr>
          <p:nvPr>
            <p:ph type="sldNum" sz="quarter" idx="12"/>
          </p:nvPr>
        </p:nvSpPr>
        <p:spPr/>
        <p:txBody>
          <a:bodyPr/>
          <a:lstStyle>
            <a:lvl1pPr>
              <a:defRPr/>
            </a:lvl1pPr>
          </a:lstStyle>
          <a:p>
            <a:pPr>
              <a:defRPr/>
            </a:pPr>
            <a:fld id="{269AF7D0-E0A2-4061-B733-0DA219C09177}" type="slidenum">
              <a:rPr lang="fr-FR"/>
              <a:pPr>
                <a:defRPr/>
              </a:pPr>
              <a:t>‹N°›</a:t>
            </a:fld>
            <a:endParaRPr lang="fr-FR"/>
          </a:p>
        </p:txBody>
      </p:sp>
    </p:spTree>
    <p:extLst>
      <p:ext uri="{BB962C8B-B14F-4D97-AF65-F5344CB8AC3E}">
        <p14:creationId xmlns:p14="http://schemas.microsoft.com/office/powerpoint/2010/main" val="3729088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fr-FR" smtClean="0"/>
              <a:t>Cliquez pour modifier le style du titre</a:t>
            </a:r>
            <a:endParaRPr lang="en-US"/>
          </a:p>
        </p:txBody>
      </p:sp>
      <p:sp>
        <p:nvSpPr>
          <p:cNvPr id="3" name="Espace réservé du texte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4" name="Espace réservé du contenu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pPr>
              <a:defRPr/>
            </a:pPr>
            <a:fld id="{C6B8FD16-C372-4AA1-8903-2E6C4CD85A35}" type="datetimeFigureOut">
              <a:rPr lang="fr-FR">
                <a:solidFill>
                  <a:prstClr val="white">
                    <a:shade val="50000"/>
                  </a:prstClr>
                </a:solidFill>
              </a:rPr>
              <a:pPr>
                <a:defRPr/>
              </a:pPr>
              <a:t>02/06/2016</a:t>
            </a:fld>
            <a:endParaRPr lang="fr-FR">
              <a:solidFill>
                <a:prstClr val="white">
                  <a:shade val="50000"/>
                </a:prstClr>
              </a:solidFill>
            </a:endParaRPr>
          </a:p>
        </p:txBody>
      </p:sp>
      <p:sp>
        <p:nvSpPr>
          <p:cNvPr id="6" name="Espace réservé du pied de page 2"/>
          <p:cNvSpPr>
            <a:spLocks noGrp="1"/>
          </p:cNvSpPr>
          <p:nvPr>
            <p:ph type="ftr" sz="quarter" idx="11"/>
          </p:nvPr>
        </p:nvSpPr>
        <p:spPr/>
        <p:txBody>
          <a:bodyPr/>
          <a:lstStyle>
            <a:lvl1pPr>
              <a:defRPr/>
            </a:lvl1pPr>
          </a:lstStyle>
          <a:p>
            <a:pPr>
              <a:defRPr/>
            </a:pPr>
            <a:endParaRPr lang="fr-FR">
              <a:solidFill>
                <a:prstClr val="white">
                  <a:shade val="50000"/>
                </a:prstClr>
              </a:solidFill>
            </a:endParaRPr>
          </a:p>
        </p:txBody>
      </p:sp>
      <p:sp>
        <p:nvSpPr>
          <p:cNvPr id="7" name="Espace réservé du numéro de diapositive 22"/>
          <p:cNvSpPr>
            <a:spLocks noGrp="1"/>
          </p:cNvSpPr>
          <p:nvPr>
            <p:ph type="sldNum" sz="quarter" idx="12"/>
          </p:nvPr>
        </p:nvSpPr>
        <p:spPr/>
        <p:txBody>
          <a:bodyPr/>
          <a:lstStyle>
            <a:lvl1pPr>
              <a:defRPr/>
            </a:lvl1pPr>
          </a:lstStyle>
          <a:p>
            <a:pPr>
              <a:defRPr/>
            </a:pPr>
            <a:fld id="{15EF254F-3D56-442F-AE92-2A91F4129FAA}" type="slidenum">
              <a:rPr lang="fr-FR"/>
              <a:pPr>
                <a:defRPr/>
              </a:pPr>
              <a:t>‹N°›</a:t>
            </a:fld>
            <a:endParaRPr lang="fr-FR"/>
          </a:p>
        </p:txBody>
      </p:sp>
    </p:spTree>
    <p:extLst>
      <p:ext uri="{BB962C8B-B14F-4D97-AF65-F5344CB8AC3E}">
        <p14:creationId xmlns:p14="http://schemas.microsoft.com/office/powerpoint/2010/main" val="1288106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248A856-3BF1-494A-88D9-5908DDD75365}" type="datetimeFigureOut">
              <a:rPr lang="fr-FR" smtClean="0"/>
              <a:t>02/06/2016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786570-18EB-4BC1-B6B0-0A9E672ED1B7}" type="slidenum">
              <a:rPr lang="fr-FR" smtClean="0"/>
              <a:t>‹N°›</a:t>
            </a:fld>
            <a:endParaRPr lang="fr-FR"/>
          </a:p>
        </p:txBody>
      </p:sp>
    </p:spTree>
    <p:extLst>
      <p:ext uri="{BB962C8B-B14F-4D97-AF65-F5344CB8AC3E}">
        <p14:creationId xmlns:p14="http://schemas.microsoft.com/office/powerpoint/2010/main" val="2235018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fr-FR" noProof="0" smtClean="0"/>
              <a:t>Cliquez sur l'icône pour ajouter une image</a:t>
            </a:r>
            <a:endParaRPr lang="en-US" noProof="0" dirty="0"/>
          </a:p>
        </p:txBody>
      </p:sp>
      <p:sp>
        <p:nvSpPr>
          <p:cNvPr id="4" name="Espace réservé du texte 3"/>
          <p:cNvSpPr>
            <a:spLocks noGrp="1"/>
          </p:cNvSpPr>
          <p:nvPr>
            <p:ph type="body" sz="half" idx="2"/>
          </p:nvPr>
        </p:nvSpPr>
        <p:spPr>
          <a:xfrm>
            <a:off x="2438400" y="1166787"/>
            <a:ext cx="73152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5" name="Espace réservé de la date 13"/>
          <p:cNvSpPr>
            <a:spLocks noGrp="1"/>
          </p:cNvSpPr>
          <p:nvPr>
            <p:ph type="dt" sz="half" idx="10"/>
          </p:nvPr>
        </p:nvSpPr>
        <p:spPr/>
        <p:txBody>
          <a:bodyPr/>
          <a:lstStyle>
            <a:lvl1pPr>
              <a:defRPr/>
            </a:lvl1pPr>
          </a:lstStyle>
          <a:p>
            <a:pPr>
              <a:defRPr/>
            </a:pPr>
            <a:fld id="{D8568A22-0029-4DBD-9281-C57F0A641367}" type="datetimeFigureOut">
              <a:rPr lang="fr-FR">
                <a:solidFill>
                  <a:prstClr val="white">
                    <a:shade val="50000"/>
                  </a:prstClr>
                </a:solidFill>
              </a:rPr>
              <a:pPr>
                <a:defRPr/>
              </a:pPr>
              <a:t>02/06/2016</a:t>
            </a:fld>
            <a:endParaRPr lang="fr-FR">
              <a:solidFill>
                <a:prstClr val="white">
                  <a:shade val="50000"/>
                </a:prstClr>
              </a:solidFill>
            </a:endParaRPr>
          </a:p>
        </p:txBody>
      </p:sp>
      <p:sp>
        <p:nvSpPr>
          <p:cNvPr id="6" name="Espace réservé du pied de page 2"/>
          <p:cNvSpPr>
            <a:spLocks noGrp="1"/>
          </p:cNvSpPr>
          <p:nvPr>
            <p:ph type="ftr" sz="quarter" idx="11"/>
          </p:nvPr>
        </p:nvSpPr>
        <p:spPr/>
        <p:txBody>
          <a:bodyPr/>
          <a:lstStyle>
            <a:lvl1pPr>
              <a:defRPr/>
            </a:lvl1pPr>
          </a:lstStyle>
          <a:p>
            <a:pPr>
              <a:defRPr/>
            </a:pPr>
            <a:endParaRPr lang="fr-FR">
              <a:solidFill>
                <a:prstClr val="white">
                  <a:shade val="50000"/>
                </a:prstClr>
              </a:solidFill>
            </a:endParaRPr>
          </a:p>
        </p:txBody>
      </p:sp>
      <p:sp>
        <p:nvSpPr>
          <p:cNvPr id="7" name="Espace réservé du numéro de diapositive 22"/>
          <p:cNvSpPr>
            <a:spLocks noGrp="1"/>
          </p:cNvSpPr>
          <p:nvPr>
            <p:ph type="sldNum" sz="quarter" idx="12"/>
          </p:nvPr>
        </p:nvSpPr>
        <p:spPr/>
        <p:txBody>
          <a:bodyPr/>
          <a:lstStyle>
            <a:lvl1pPr>
              <a:defRPr/>
            </a:lvl1pPr>
          </a:lstStyle>
          <a:p>
            <a:pPr>
              <a:defRPr/>
            </a:pPr>
            <a:fld id="{7441C9A3-0A50-43D3-BA18-1965DF51B9FE}" type="slidenum">
              <a:rPr lang="fr-FR"/>
              <a:pPr>
                <a:defRPr/>
              </a:pPr>
              <a:t>‹N°›</a:t>
            </a:fld>
            <a:endParaRPr lang="fr-FR"/>
          </a:p>
        </p:txBody>
      </p:sp>
    </p:spTree>
    <p:extLst>
      <p:ext uri="{BB962C8B-B14F-4D97-AF65-F5344CB8AC3E}">
        <p14:creationId xmlns:p14="http://schemas.microsoft.com/office/powerpoint/2010/main" val="3246901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2A9ADB86-3F20-4DB3-9D88-295A1D48D91E}" type="datetimeFigureOut">
              <a:rPr lang="fr-FR">
                <a:solidFill>
                  <a:prstClr val="white">
                    <a:shade val="50000"/>
                  </a:prstClr>
                </a:solidFill>
              </a:rPr>
              <a:pPr>
                <a:defRPr/>
              </a:pPr>
              <a:t>02/06/2016</a:t>
            </a:fld>
            <a:endParaRPr lang="fr-FR">
              <a:solidFill>
                <a:prstClr val="white">
                  <a:shade val="50000"/>
                </a:prstClr>
              </a:solidFill>
            </a:endParaRPr>
          </a:p>
        </p:txBody>
      </p:sp>
      <p:sp>
        <p:nvSpPr>
          <p:cNvPr id="5" name="Espace réservé du pied de page 2"/>
          <p:cNvSpPr>
            <a:spLocks noGrp="1"/>
          </p:cNvSpPr>
          <p:nvPr>
            <p:ph type="ftr" sz="quarter" idx="11"/>
          </p:nvPr>
        </p:nvSpPr>
        <p:spPr/>
        <p:txBody>
          <a:bodyPr/>
          <a:lstStyle>
            <a:lvl1pPr>
              <a:defRPr/>
            </a:lvl1pPr>
          </a:lstStyle>
          <a:p>
            <a:pPr>
              <a:defRPr/>
            </a:pPr>
            <a:endParaRPr lang="fr-FR">
              <a:solidFill>
                <a:prstClr val="white">
                  <a:shade val="50000"/>
                </a:prstClr>
              </a:solidFill>
            </a:endParaRPr>
          </a:p>
        </p:txBody>
      </p:sp>
      <p:sp>
        <p:nvSpPr>
          <p:cNvPr id="6" name="Espace réservé du numéro de diapositive 22"/>
          <p:cNvSpPr>
            <a:spLocks noGrp="1"/>
          </p:cNvSpPr>
          <p:nvPr>
            <p:ph type="sldNum" sz="quarter" idx="12"/>
          </p:nvPr>
        </p:nvSpPr>
        <p:spPr/>
        <p:txBody>
          <a:bodyPr/>
          <a:lstStyle>
            <a:lvl1pPr>
              <a:defRPr/>
            </a:lvl1pPr>
          </a:lstStyle>
          <a:p>
            <a:pPr>
              <a:defRPr/>
            </a:pPr>
            <a:fld id="{3972BD4A-A1A1-413C-86AC-80EDD19F69AC}" type="slidenum">
              <a:rPr lang="fr-FR"/>
              <a:pPr>
                <a:defRPr/>
              </a:pPr>
              <a:t>‹N°›</a:t>
            </a:fld>
            <a:endParaRPr lang="fr-FR"/>
          </a:p>
        </p:txBody>
      </p:sp>
    </p:spTree>
    <p:extLst>
      <p:ext uri="{BB962C8B-B14F-4D97-AF65-F5344CB8AC3E}">
        <p14:creationId xmlns:p14="http://schemas.microsoft.com/office/powerpoint/2010/main" val="802177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66755D82-B372-4C8A-A525-4BD98AC3C8E8}" type="datetimeFigureOut">
              <a:rPr lang="fr-FR">
                <a:solidFill>
                  <a:prstClr val="white">
                    <a:shade val="50000"/>
                  </a:prstClr>
                </a:solidFill>
              </a:rPr>
              <a:pPr>
                <a:defRPr/>
              </a:pPr>
              <a:t>02/06/2016</a:t>
            </a:fld>
            <a:endParaRPr lang="fr-FR">
              <a:solidFill>
                <a:prstClr val="white">
                  <a:shade val="50000"/>
                </a:prstClr>
              </a:solidFill>
            </a:endParaRPr>
          </a:p>
        </p:txBody>
      </p:sp>
      <p:sp>
        <p:nvSpPr>
          <p:cNvPr id="5" name="Espace réservé du pied de page 2"/>
          <p:cNvSpPr>
            <a:spLocks noGrp="1"/>
          </p:cNvSpPr>
          <p:nvPr>
            <p:ph type="ftr" sz="quarter" idx="11"/>
          </p:nvPr>
        </p:nvSpPr>
        <p:spPr/>
        <p:txBody>
          <a:bodyPr/>
          <a:lstStyle>
            <a:lvl1pPr>
              <a:defRPr/>
            </a:lvl1pPr>
          </a:lstStyle>
          <a:p>
            <a:pPr>
              <a:defRPr/>
            </a:pPr>
            <a:endParaRPr lang="fr-FR">
              <a:solidFill>
                <a:prstClr val="white">
                  <a:shade val="50000"/>
                </a:prstClr>
              </a:solidFill>
            </a:endParaRPr>
          </a:p>
        </p:txBody>
      </p:sp>
      <p:sp>
        <p:nvSpPr>
          <p:cNvPr id="6" name="Espace réservé du numéro de diapositive 22"/>
          <p:cNvSpPr>
            <a:spLocks noGrp="1"/>
          </p:cNvSpPr>
          <p:nvPr>
            <p:ph type="sldNum" sz="quarter" idx="12"/>
          </p:nvPr>
        </p:nvSpPr>
        <p:spPr/>
        <p:txBody>
          <a:bodyPr/>
          <a:lstStyle>
            <a:lvl1pPr>
              <a:defRPr/>
            </a:lvl1pPr>
          </a:lstStyle>
          <a:p>
            <a:pPr>
              <a:defRPr/>
            </a:pPr>
            <a:fld id="{82158932-7E6A-4AF2-8779-D006E5B55928}" type="slidenum">
              <a:rPr lang="fr-FR"/>
              <a:pPr>
                <a:defRPr/>
              </a:pPr>
              <a:t>‹N°›</a:t>
            </a:fld>
            <a:endParaRPr lang="fr-FR"/>
          </a:p>
        </p:txBody>
      </p:sp>
    </p:spTree>
    <p:extLst>
      <p:ext uri="{BB962C8B-B14F-4D97-AF65-F5344CB8AC3E}">
        <p14:creationId xmlns:p14="http://schemas.microsoft.com/office/powerpoint/2010/main" val="464171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248A856-3BF1-494A-88D9-5908DDD75365}" type="datetimeFigureOut">
              <a:rPr lang="fr-FR" smtClean="0"/>
              <a:t>02/06/2016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786570-18EB-4BC1-B6B0-0A9E672ED1B7}" type="slidenum">
              <a:rPr lang="fr-FR" smtClean="0"/>
              <a:t>‹N°›</a:t>
            </a:fld>
            <a:endParaRPr lang="fr-FR"/>
          </a:p>
        </p:txBody>
      </p:sp>
    </p:spTree>
    <p:extLst>
      <p:ext uri="{BB962C8B-B14F-4D97-AF65-F5344CB8AC3E}">
        <p14:creationId xmlns:p14="http://schemas.microsoft.com/office/powerpoint/2010/main" val="1458074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248A856-3BF1-494A-88D9-5908DDD75365}" type="datetimeFigureOut">
              <a:rPr lang="fr-FR" smtClean="0"/>
              <a:t>02/06/2016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1786570-18EB-4BC1-B6B0-0A9E672ED1B7}" type="slidenum">
              <a:rPr lang="fr-FR" smtClean="0"/>
              <a:t>‹N°›</a:t>
            </a:fld>
            <a:endParaRPr lang="fr-FR"/>
          </a:p>
        </p:txBody>
      </p:sp>
    </p:spTree>
    <p:extLst>
      <p:ext uri="{BB962C8B-B14F-4D97-AF65-F5344CB8AC3E}">
        <p14:creationId xmlns:p14="http://schemas.microsoft.com/office/powerpoint/2010/main" val="397588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248A856-3BF1-494A-88D9-5908DDD75365}" type="datetimeFigureOut">
              <a:rPr lang="fr-FR" smtClean="0"/>
              <a:t>02/06/2016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1786570-18EB-4BC1-B6B0-0A9E672ED1B7}" type="slidenum">
              <a:rPr lang="fr-FR" smtClean="0"/>
              <a:t>‹N°›</a:t>
            </a:fld>
            <a:endParaRPr lang="fr-FR"/>
          </a:p>
        </p:txBody>
      </p:sp>
    </p:spTree>
    <p:extLst>
      <p:ext uri="{BB962C8B-B14F-4D97-AF65-F5344CB8AC3E}">
        <p14:creationId xmlns:p14="http://schemas.microsoft.com/office/powerpoint/2010/main" val="210779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248A856-3BF1-494A-88D9-5908DDD75365}" type="datetimeFigureOut">
              <a:rPr lang="fr-FR" smtClean="0"/>
              <a:t>02/06/2016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1786570-18EB-4BC1-B6B0-0A9E672ED1B7}" type="slidenum">
              <a:rPr lang="fr-FR" smtClean="0"/>
              <a:t>‹N°›</a:t>
            </a:fld>
            <a:endParaRPr lang="fr-FR"/>
          </a:p>
        </p:txBody>
      </p:sp>
    </p:spTree>
    <p:extLst>
      <p:ext uri="{BB962C8B-B14F-4D97-AF65-F5344CB8AC3E}">
        <p14:creationId xmlns:p14="http://schemas.microsoft.com/office/powerpoint/2010/main" val="1595333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248A856-3BF1-494A-88D9-5908DDD75365}" type="datetimeFigureOut">
              <a:rPr lang="fr-FR" smtClean="0"/>
              <a:t>02/06/2016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1786570-18EB-4BC1-B6B0-0A9E672ED1B7}" type="slidenum">
              <a:rPr lang="fr-FR" smtClean="0"/>
              <a:t>‹N°›</a:t>
            </a:fld>
            <a:endParaRPr lang="fr-FR"/>
          </a:p>
        </p:txBody>
      </p:sp>
    </p:spTree>
    <p:extLst>
      <p:ext uri="{BB962C8B-B14F-4D97-AF65-F5344CB8AC3E}">
        <p14:creationId xmlns:p14="http://schemas.microsoft.com/office/powerpoint/2010/main" val="306304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248A856-3BF1-494A-88D9-5908DDD75365}" type="datetimeFigureOut">
              <a:rPr lang="fr-FR" smtClean="0"/>
              <a:t>02/06/2016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1786570-18EB-4BC1-B6B0-0A9E672ED1B7}" type="slidenum">
              <a:rPr lang="fr-FR" smtClean="0"/>
              <a:t>‹N°›</a:t>
            </a:fld>
            <a:endParaRPr lang="fr-FR"/>
          </a:p>
        </p:txBody>
      </p:sp>
    </p:spTree>
    <p:extLst>
      <p:ext uri="{BB962C8B-B14F-4D97-AF65-F5344CB8AC3E}">
        <p14:creationId xmlns:p14="http://schemas.microsoft.com/office/powerpoint/2010/main" val="2169436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248A856-3BF1-494A-88D9-5908DDD75365}" type="datetimeFigureOut">
              <a:rPr lang="fr-FR" smtClean="0"/>
              <a:t>02/06/2016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1786570-18EB-4BC1-B6B0-0A9E672ED1B7}" type="slidenum">
              <a:rPr lang="fr-FR" smtClean="0"/>
              <a:t>‹N°›</a:t>
            </a:fld>
            <a:endParaRPr lang="fr-FR"/>
          </a:p>
        </p:txBody>
      </p:sp>
    </p:spTree>
    <p:extLst>
      <p:ext uri="{BB962C8B-B14F-4D97-AF65-F5344CB8AC3E}">
        <p14:creationId xmlns:p14="http://schemas.microsoft.com/office/powerpoint/2010/main" val="393287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48A856-3BF1-494A-88D9-5908DDD75365}" type="datetimeFigureOut">
              <a:rPr lang="fr-FR" smtClean="0"/>
              <a:t>02/06/2016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786570-18EB-4BC1-B6B0-0A9E672ED1B7}" type="slidenum">
              <a:rPr lang="fr-FR" smtClean="0"/>
              <a:t>‹N°›</a:t>
            </a:fld>
            <a:endParaRPr lang="fr-FR"/>
          </a:p>
        </p:txBody>
      </p:sp>
    </p:spTree>
    <p:extLst>
      <p:ext uri="{BB962C8B-B14F-4D97-AF65-F5344CB8AC3E}">
        <p14:creationId xmlns:p14="http://schemas.microsoft.com/office/powerpoint/2010/main" val="3969799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fr-FR" smtClean="0"/>
              <a:t>Cliquez pour modifier le style du titre</a:t>
            </a:r>
            <a:endParaRPr lang="en-US"/>
          </a:p>
        </p:txBody>
      </p:sp>
      <p:sp>
        <p:nvSpPr>
          <p:cNvPr id="1027" name="Espace réservé du texte 12"/>
          <p:cNvSpPr>
            <a:spLocks noGrp="1"/>
          </p:cNvSpPr>
          <p:nvPr>
            <p:ph type="body" idx="1"/>
          </p:nvPr>
        </p:nvSpPr>
        <p:spPr bwMode="auto">
          <a:xfrm>
            <a:off x="609600" y="1600201"/>
            <a:ext cx="109728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4" name="Espace réservé de la date 13"/>
          <p:cNvSpPr>
            <a:spLocks noGrp="1"/>
          </p:cNvSpPr>
          <p:nvPr>
            <p:ph type="dt" sz="half" idx="2"/>
          </p:nvPr>
        </p:nvSpPr>
        <p:spPr>
          <a:xfrm>
            <a:off x="609600" y="6416676"/>
            <a:ext cx="28448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C570B783-563B-4615-A874-3052FCB7CC90}" type="datetimeFigureOut">
              <a:rPr lang="fr-FR">
                <a:solidFill>
                  <a:prstClr val="white">
                    <a:shade val="50000"/>
                  </a:prstClr>
                </a:solidFill>
              </a:rPr>
              <a:pPr>
                <a:defRPr/>
              </a:pPr>
              <a:t>02/06/2016</a:t>
            </a:fld>
            <a:endParaRPr lang="fr-FR">
              <a:solidFill>
                <a:prstClr val="white">
                  <a:shade val="50000"/>
                </a:prstClr>
              </a:solidFill>
            </a:endParaRPr>
          </a:p>
        </p:txBody>
      </p:sp>
      <p:sp>
        <p:nvSpPr>
          <p:cNvPr id="3" name="Espace réservé du pied de page 2"/>
          <p:cNvSpPr>
            <a:spLocks noGrp="1"/>
          </p:cNvSpPr>
          <p:nvPr>
            <p:ph type="ftr" sz="quarter" idx="3"/>
          </p:nvPr>
        </p:nvSpPr>
        <p:spPr>
          <a:xfrm>
            <a:off x="4165600" y="6416676"/>
            <a:ext cx="38608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fr-FR">
              <a:solidFill>
                <a:prstClr val="white">
                  <a:shade val="50000"/>
                </a:prstClr>
              </a:solidFill>
            </a:endParaRPr>
          </a:p>
        </p:txBody>
      </p:sp>
      <p:sp>
        <p:nvSpPr>
          <p:cNvPr id="23" name="Espace réservé du numéro de diapositive 22"/>
          <p:cNvSpPr>
            <a:spLocks noGrp="1"/>
          </p:cNvSpPr>
          <p:nvPr>
            <p:ph type="sldNum" sz="quarter" idx="4"/>
          </p:nvPr>
        </p:nvSpPr>
        <p:spPr>
          <a:xfrm>
            <a:off x="10566400" y="6416676"/>
            <a:ext cx="10160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smtClean="0">
                <a:solidFill>
                  <a:srgbClr val="BCBCBC"/>
                </a:solidFill>
                <a:latin typeface="Book Antiqua" panose="02040602050305030304" pitchFamily="18" charset="0"/>
              </a:defRPr>
            </a:lvl1pPr>
          </a:lstStyle>
          <a:p>
            <a:pPr fontAlgn="base">
              <a:spcBef>
                <a:spcPct val="0"/>
              </a:spcBef>
              <a:spcAft>
                <a:spcPct val="0"/>
              </a:spcAft>
              <a:defRPr/>
            </a:pPr>
            <a:fld id="{EB8CD256-9E8C-4E08-9DB2-D41CB2810771}" type="slidenum">
              <a:rPr lang="fr-FR">
                <a:cs typeface="Arial" panose="020B0604020202020204" pitchFamily="34" charset="0"/>
              </a:rPr>
              <a:pPr fontAlgn="base">
                <a:spcBef>
                  <a:spcPct val="0"/>
                </a:spcBef>
                <a:spcAft>
                  <a:spcPct val="0"/>
                </a:spcAft>
                <a:defRPr/>
              </a:pPr>
              <a:t>‹N°›</a:t>
            </a:fld>
            <a:endParaRPr lang="fr-FR">
              <a:cs typeface="Arial" panose="020B0604020202020204" pitchFamily="34" charset="0"/>
            </a:endParaRPr>
          </a:p>
        </p:txBody>
      </p:sp>
    </p:spTree>
    <p:extLst>
      <p:ext uri="{BB962C8B-B14F-4D97-AF65-F5344CB8AC3E}">
        <p14:creationId xmlns:p14="http://schemas.microsoft.com/office/powerpoint/2010/main" val="3416674829"/>
      </p:ext>
    </p:extLst>
  </p:cSld>
  <p:clrMap bg1="dk1" tx1="lt1" bg2="dk2"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emf"/><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emf"/><Relationship Id="rId4" Type="http://schemas.openxmlformats.org/officeDocument/2006/relationships/image" Target="../media/image42.emf"/></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jp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 Id="rId9" Type="http://schemas.openxmlformats.org/officeDocument/2006/relationships/image" Target="../media/image15.png"/></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52.jpeg"/></Relationships>
</file>

<file path=ppt/slides/_rels/slide4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4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58.jpeg"/></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60.jpeg"/></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62.jpeg"/></Relationships>
</file>

<file path=ppt/slides/_rels/slide4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64.jpe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66.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6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6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4" descr="F0840012"/>
          <p:cNvPicPr>
            <a:picLocks noChangeAspect="1" noChangeArrowheads="1"/>
          </p:cNvPicPr>
          <p:nvPr/>
        </p:nvPicPr>
        <p:blipFill>
          <a:blip r:embed="rId3">
            <a:extLst>
              <a:ext uri="{28A0092B-C50C-407E-A947-70E740481C1C}">
                <a14:useLocalDpi xmlns:a14="http://schemas.microsoft.com/office/drawing/2010/main" val="0"/>
              </a:ext>
            </a:extLst>
          </a:blip>
          <a:srcRect t="11234" b="11548"/>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15"/>
          <p:cNvSpPr>
            <a:spLocks noChangeArrowheads="1"/>
          </p:cNvSpPr>
          <p:nvPr/>
        </p:nvSpPr>
        <p:spPr bwMode="auto">
          <a:xfrm>
            <a:off x="2301876" y="812800"/>
            <a:ext cx="7566025" cy="5232400"/>
          </a:xfrm>
          <a:prstGeom prst="rect">
            <a:avLst/>
          </a:prstGeom>
          <a:gradFill rotWithShape="1">
            <a:gsLst>
              <a:gs pos="0">
                <a:srgbClr val="646464"/>
              </a:gs>
              <a:gs pos="100000">
                <a:schemeClr val="tx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fr-FR" dirty="0">
              <a:solidFill>
                <a:srgbClr val="66CCFF"/>
              </a:solidFill>
            </a:endParaRPr>
          </a:p>
        </p:txBody>
      </p:sp>
      <p:sp>
        <p:nvSpPr>
          <p:cNvPr id="6148" name="Rectangle 15"/>
          <p:cNvSpPr>
            <a:spLocks noChangeArrowheads="1"/>
          </p:cNvSpPr>
          <p:nvPr/>
        </p:nvSpPr>
        <p:spPr bwMode="auto">
          <a:xfrm>
            <a:off x="2301876" y="0"/>
            <a:ext cx="7566025" cy="5113338"/>
          </a:xfrm>
          <a:prstGeom prst="rect">
            <a:avLst/>
          </a:prstGeom>
          <a:gradFill rotWithShape="1">
            <a:gsLst>
              <a:gs pos="0">
                <a:srgbClr val="333333"/>
              </a:gs>
              <a:gs pos="100000">
                <a:srgbClr val="181818"/>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fr-FR" dirty="0">
              <a:solidFill>
                <a:srgbClr val="66CCFF"/>
              </a:solidFill>
            </a:endParaRPr>
          </a:p>
        </p:txBody>
      </p:sp>
      <p:sp>
        <p:nvSpPr>
          <p:cNvPr id="6149" name="Rectangle 5"/>
          <p:cNvSpPr>
            <a:spLocks noChangeArrowheads="1"/>
          </p:cNvSpPr>
          <p:nvPr/>
        </p:nvSpPr>
        <p:spPr bwMode="auto">
          <a:xfrm flipV="1">
            <a:off x="1524000" y="6858000"/>
            <a:ext cx="9144000" cy="46038"/>
          </a:xfrm>
          <a:prstGeom prst="rect">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en-GB" dirty="0">
              <a:solidFill>
                <a:srgbClr val="66CCFF"/>
              </a:solidFill>
            </a:endParaRPr>
          </a:p>
        </p:txBody>
      </p:sp>
      <p:sp>
        <p:nvSpPr>
          <p:cNvPr id="6150" name="Rectangle 27"/>
          <p:cNvSpPr>
            <a:spLocks noChangeArrowheads="1"/>
          </p:cNvSpPr>
          <p:nvPr/>
        </p:nvSpPr>
        <p:spPr bwMode="auto">
          <a:xfrm flipH="1" flipV="1">
            <a:off x="2301876" y="5113338"/>
            <a:ext cx="7566025" cy="1744662"/>
          </a:xfrm>
          <a:prstGeom prst="rect">
            <a:avLst/>
          </a:prstGeom>
          <a:gradFill rotWithShape="1">
            <a:gsLst>
              <a:gs pos="0">
                <a:srgbClr val="333333"/>
              </a:gs>
              <a:gs pos="100000">
                <a:srgbClr val="00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fontAlgn="base">
              <a:spcBef>
                <a:spcPct val="0"/>
              </a:spcBef>
              <a:spcAft>
                <a:spcPct val="0"/>
              </a:spcAft>
            </a:pPr>
            <a:endParaRPr lang="en-GB" dirty="0">
              <a:solidFill>
                <a:srgbClr val="66CCFF"/>
              </a:solidFill>
            </a:endParaRPr>
          </a:p>
        </p:txBody>
      </p:sp>
      <p:sp>
        <p:nvSpPr>
          <p:cNvPr id="12" name="Rectangle 13"/>
          <p:cNvSpPr>
            <a:spLocks noChangeArrowheads="1"/>
          </p:cNvSpPr>
          <p:nvPr/>
        </p:nvSpPr>
        <p:spPr bwMode="auto">
          <a:xfrm>
            <a:off x="1524000" y="0"/>
            <a:ext cx="9144000" cy="46038"/>
          </a:xfrm>
          <a:prstGeom prst="rect">
            <a:avLst/>
          </a:prstGeom>
          <a:gradFill rotWithShape="1">
            <a:gsLst>
              <a:gs pos="0">
                <a:schemeClr val="tx1">
                  <a:gamma/>
                  <a:tint val="74902"/>
                  <a:invGamma/>
                </a:schemeClr>
              </a:gs>
              <a:gs pos="100000">
                <a:schemeClr val="tx1"/>
              </a:gs>
            </a:gsLst>
            <a:lin ang="5400000" scaled="1"/>
          </a:gradFill>
          <a:ln w="9525">
            <a:solidFill>
              <a:schemeClr val="tx1"/>
            </a:solidFill>
            <a:miter lim="800000"/>
            <a:headEnd/>
            <a:tailEnd/>
          </a:ln>
          <a:effectLst/>
        </p:spPr>
        <p:txBody>
          <a:bodyPr wrap="none" anchor="ctr"/>
          <a:lstStyle/>
          <a:p>
            <a:pPr fontAlgn="base">
              <a:spcBef>
                <a:spcPct val="0"/>
              </a:spcBef>
              <a:spcAft>
                <a:spcPct val="0"/>
              </a:spcAft>
              <a:defRPr/>
            </a:pPr>
            <a:endParaRPr lang="de-DE" dirty="0">
              <a:solidFill>
                <a:srgbClr val="66CCFF"/>
              </a:solidFill>
            </a:endParaRPr>
          </a:p>
        </p:txBody>
      </p:sp>
      <p:pic>
        <p:nvPicPr>
          <p:cNvPr id="6152" name="Picture 2" descr="C:\Documents and Settings\fati.T-CFD912F4F6894\Mes documents\Mes images\Sans titre.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0"/>
            <a:ext cx="7620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7" descr="besm_salam"/>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309814" y="3929063"/>
            <a:ext cx="75723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ctangle 13"/>
          <p:cNvSpPr>
            <a:spLocks noChangeArrowheads="1"/>
          </p:cNvSpPr>
          <p:nvPr/>
        </p:nvSpPr>
        <p:spPr bwMode="auto">
          <a:xfrm>
            <a:off x="1524000" y="0"/>
            <a:ext cx="9144000" cy="812800"/>
          </a:xfrm>
          <a:prstGeom prst="rect">
            <a:avLst/>
          </a:prstGeom>
          <a:gradFill rotWithShape="1">
            <a:gsLst>
              <a:gs pos="0">
                <a:schemeClr val="bg2">
                  <a:alpha val="84000"/>
                </a:schemeClr>
              </a:gs>
              <a:gs pos="100000">
                <a:schemeClr val="tx1"/>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de-DE" dirty="0">
              <a:solidFill>
                <a:srgbClr val="66CCFF"/>
              </a:solidFill>
            </a:endParaRPr>
          </a:p>
        </p:txBody>
      </p:sp>
      <p:sp>
        <p:nvSpPr>
          <p:cNvPr id="5131" name="Rectangle 13"/>
          <p:cNvSpPr>
            <a:spLocks noChangeArrowheads="1"/>
          </p:cNvSpPr>
          <p:nvPr/>
        </p:nvSpPr>
        <p:spPr bwMode="auto">
          <a:xfrm>
            <a:off x="1524000" y="6045200"/>
            <a:ext cx="9144000" cy="812800"/>
          </a:xfrm>
          <a:prstGeom prst="rect">
            <a:avLst/>
          </a:prstGeom>
          <a:gradFill rotWithShape="1">
            <a:gsLst>
              <a:gs pos="0">
                <a:schemeClr val="bg2">
                  <a:alpha val="84000"/>
                </a:schemeClr>
              </a:gs>
              <a:gs pos="100000">
                <a:schemeClr val="tx1"/>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de-DE" dirty="0">
              <a:solidFill>
                <a:srgbClr val="66CCFF"/>
              </a:solidFill>
            </a:endParaRPr>
          </a:p>
        </p:txBody>
      </p:sp>
      <p:pic>
        <p:nvPicPr>
          <p:cNvPr id="17" name="Picture 14" descr="F0840012"/>
          <p:cNvPicPr>
            <a:picLocks noChangeArrowheads="1"/>
          </p:cNvPicPr>
          <p:nvPr/>
        </p:nvPicPr>
        <p:blipFill>
          <a:blip r:embed="rId3">
            <a:extLst>
              <a:ext uri="{28A0092B-C50C-407E-A947-70E740481C1C}">
                <a14:useLocalDpi xmlns:a14="http://schemas.microsoft.com/office/drawing/2010/main" val="0"/>
              </a:ext>
            </a:extLst>
          </a:blip>
          <a:srcRect t="11234" b="11548"/>
          <a:stretch>
            <a:fillRect/>
          </a:stretch>
        </p:blipFill>
        <p:spPr bwMode="auto">
          <a:xfrm>
            <a:off x="1524000" y="857250"/>
            <a:ext cx="9144000"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7814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131"/>
                                        </p:tgtEl>
                                        <p:attrNameLst>
                                          <p:attrName>style.visibility</p:attrName>
                                        </p:attrNameLst>
                                      </p:cBhvr>
                                      <p:to>
                                        <p:strVal val="visible"/>
                                      </p:to>
                                    </p:set>
                                    <p:animEffect transition="in" filter="fade">
                                      <p:cBhvr>
                                        <p:cTn id="7" dur="1000"/>
                                        <p:tgtEl>
                                          <p:spTgt spid="5131"/>
                                        </p:tgtEl>
                                      </p:cBhvr>
                                    </p:animEffect>
                                    <p:anim calcmode="lin" valueType="num">
                                      <p:cBhvr>
                                        <p:cTn id="8" dur="1000" fill="hold"/>
                                        <p:tgtEl>
                                          <p:spTgt spid="5131"/>
                                        </p:tgtEl>
                                        <p:attrNameLst>
                                          <p:attrName>ppt_x</p:attrName>
                                        </p:attrNameLst>
                                      </p:cBhvr>
                                      <p:tavLst>
                                        <p:tav tm="0">
                                          <p:val>
                                            <p:strVal val="#ppt_x"/>
                                          </p:val>
                                        </p:tav>
                                        <p:tav tm="100000">
                                          <p:val>
                                            <p:strVal val="#ppt_x"/>
                                          </p:val>
                                        </p:tav>
                                      </p:tavLst>
                                    </p:anim>
                                    <p:anim calcmode="lin" valueType="num">
                                      <p:cBhvr>
                                        <p:cTn id="9" dur="1000" fill="hold"/>
                                        <p:tgtEl>
                                          <p:spTgt spid="513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130"/>
                                        </p:tgtEl>
                                        <p:attrNameLst>
                                          <p:attrName>style.visibility</p:attrName>
                                        </p:attrNameLst>
                                      </p:cBhvr>
                                      <p:to>
                                        <p:strVal val="visible"/>
                                      </p:to>
                                    </p:set>
                                    <p:animEffect transition="in" filter="fade">
                                      <p:cBhvr>
                                        <p:cTn id="12" dur="1000"/>
                                        <p:tgtEl>
                                          <p:spTgt spid="5130"/>
                                        </p:tgtEl>
                                      </p:cBhvr>
                                    </p:animEffect>
                                    <p:anim calcmode="lin" valueType="num">
                                      <p:cBhvr>
                                        <p:cTn id="13" dur="1000" fill="hold"/>
                                        <p:tgtEl>
                                          <p:spTgt spid="5130"/>
                                        </p:tgtEl>
                                        <p:attrNameLst>
                                          <p:attrName>ppt_x</p:attrName>
                                        </p:attrNameLst>
                                      </p:cBhvr>
                                      <p:tavLst>
                                        <p:tav tm="0">
                                          <p:val>
                                            <p:strVal val="#ppt_x"/>
                                          </p:val>
                                        </p:tav>
                                        <p:tav tm="100000">
                                          <p:val>
                                            <p:strVal val="#ppt_x"/>
                                          </p:val>
                                        </p:tav>
                                      </p:tavLst>
                                    </p:anim>
                                    <p:anim calcmode="lin" valueType="num">
                                      <p:cBhvr>
                                        <p:cTn id="14" dur="1000" fill="hold"/>
                                        <p:tgtEl>
                                          <p:spTgt spid="5130"/>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16" presetClass="exit" presetSubtype="37" fill="hold" nodeType="afterEffect">
                                  <p:stCondLst>
                                    <p:cond delay="0"/>
                                  </p:stCondLst>
                                  <p:childTnLst>
                                    <p:animEffect transition="out" filter="barn(outVertical)">
                                      <p:cBhvr>
                                        <p:cTn id="17" dur="5000"/>
                                        <p:tgtEl>
                                          <p:spTgt spid="17"/>
                                        </p:tgtEl>
                                      </p:cBhvr>
                                    </p:animEffect>
                                    <p:set>
                                      <p:cBhvr>
                                        <p:cTn id="18" dur="1" fill="hold">
                                          <p:stCondLst>
                                            <p:cond delay="4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animBg="1"/>
      <p:bldP spid="513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Déperditions par transmission d’un volume thermique </a:t>
            </a:r>
            <a:endParaRPr lang="en-US" dirty="0"/>
          </a:p>
        </p:txBody>
      </p:sp>
      <p:sp>
        <p:nvSpPr>
          <p:cNvPr id="3" name="Espace réservé du contenu 2"/>
          <p:cNvSpPr>
            <a:spLocks noGrp="1"/>
          </p:cNvSpPr>
          <p:nvPr>
            <p:ph idx="1"/>
          </p:nvPr>
        </p:nvSpPr>
        <p:spPr>
          <a:xfrm>
            <a:off x="238539" y="1690688"/>
            <a:ext cx="11807687" cy="4729990"/>
          </a:xfrm>
        </p:spPr>
        <p:txBody>
          <a:bodyPr>
            <a:normAutofit lnSpcReduction="10000"/>
          </a:bodyPr>
          <a:lstStyle/>
          <a:p>
            <a:pPr marL="136525" indent="0">
              <a:buNone/>
            </a:pPr>
            <a:r>
              <a:rPr lang="fr-FR" dirty="0"/>
              <a:t>(𝐃</a:t>
            </a:r>
            <a:r>
              <a:rPr lang="fr-FR" baseline="-25000" dirty="0"/>
              <a:t>𝐓</a:t>
            </a:r>
            <a:r>
              <a:rPr lang="fr-FR" dirty="0"/>
              <a:t>)</a:t>
            </a:r>
            <a:r>
              <a:rPr lang="fr-FR" baseline="-25000" dirty="0"/>
              <a:t>𝐢</a:t>
            </a:r>
            <a:r>
              <a:rPr lang="fr-FR" dirty="0"/>
              <a:t> = (𝐃</a:t>
            </a:r>
            <a:r>
              <a:rPr lang="fr-FR" baseline="-25000" dirty="0"/>
              <a:t>𝐬</a:t>
            </a:r>
            <a:r>
              <a:rPr lang="fr-FR" dirty="0"/>
              <a:t>) + (𝐃</a:t>
            </a:r>
            <a:r>
              <a:rPr lang="fr-FR" baseline="-25000" dirty="0"/>
              <a:t>𝐥𝐢</a:t>
            </a:r>
            <a:r>
              <a:rPr lang="fr-FR" dirty="0"/>
              <a:t>) + (𝐃</a:t>
            </a:r>
            <a:r>
              <a:rPr lang="fr-FR" baseline="-25000" dirty="0"/>
              <a:t>𝐬𝐨𝐥</a:t>
            </a:r>
            <a:r>
              <a:rPr lang="fr-FR" dirty="0"/>
              <a:t>) + (𝐃</a:t>
            </a:r>
            <a:r>
              <a:rPr lang="fr-FR" baseline="-25000" dirty="0"/>
              <a:t>𝐥𝐧𝐜</a:t>
            </a:r>
            <a:r>
              <a:rPr lang="fr-FR" dirty="0"/>
              <a:t>)      							 </a:t>
            </a:r>
            <a:endParaRPr lang="en-US" dirty="0"/>
          </a:p>
          <a:p>
            <a:pPr marL="136525" indent="0">
              <a:buNone/>
            </a:pPr>
            <a:r>
              <a:rPr lang="fr-FR" dirty="0"/>
              <a:t>Où :</a:t>
            </a:r>
            <a:endParaRPr lang="en-US" dirty="0"/>
          </a:p>
          <a:p>
            <a:pPr marL="136525" indent="0">
              <a:buNone/>
            </a:pPr>
            <a:r>
              <a:rPr lang="fr-FR" dirty="0"/>
              <a:t>- (</a:t>
            </a:r>
            <a:r>
              <a:rPr lang="fr-FR" dirty="0" err="1"/>
              <a:t>D</a:t>
            </a:r>
            <a:r>
              <a:rPr lang="fr-FR" baseline="-25000" dirty="0" err="1"/>
              <a:t>s</a:t>
            </a:r>
            <a:r>
              <a:rPr lang="fr-FR" dirty="0"/>
              <a:t>)</a:t>
            </a:r>
            <a:r>
              <a:rPr lang="fr-FR" baseline="-25000" dirty="0"/>
              <a:t>i</a:t>
            </a:r>
            <a:r>
              <a:rPr lang="fr-FR" dirty="0"/>
              <a:t> Représente les déperditions surfaciques à travers les parties courantes des parois en contact avec l’extérieur.</a:t>
            </a:r>
            <a:endParaRPr lang="en-US" dirty="0"/>
          </a:p>
          <a:p>
            <a:pPr marL="136525" indent="0">
              <a:buNone/>
            </a:pPr>
            <a:r>
              <a:rPr lang="fr-FR" dirty="0"/>
              <a:t>- (</a:t>
            </a:r>
            <a:r>
              <a:rPr lang="fr-FR" dirty="0" err="1"/>
              <a:t>D</a:t>
            </a:r>
            <a:r>
              <a:rPr lang="fr-FR" baseline="-25000" dirty="0" err="1"/>
              <a:t>li</a:t>
            </a:r>
            <a:r>
              <a:rPr lang="fr-FR" dirty="0"/>
              <a:t> )</a:t>
            </a:r>
            <a:r>
              <a:rPr lang="fr-FR" baseline="-25000" dirty="0"/>
              <a:t>i</a:t>
            </a:r>
            <a:r>
              <a:rPr lang="fr-FR" dirty="0"/>
              <a:t> Représente les déperditions à travers les liaisons.</a:t>
            </a:r>
            <a:endParaRPr lang="en-US" dirty="0"/>
          </a:p>
          <a:p>
            <a:pPr marL="136525" indent="0">
              <a:buNone/>
            </a:pPr>
            <a:r>
              <a:rPr lang="fr-FR" dirty="0"/>
              <a:t>- (</a:t>
            </a:r>
            <a:r>
              <a:rPr lang="fr-FR" dirty="0" err="1"/>
              <a:t>D</a:t>
            </a:r>
            <a:r>
              <a:rPr lang="fr-FR" baseline="-25000" dirty="0" err="1"/>
              <a:t>sol</a:t>
            </a:r>
            <a:r>
              <a:rPr lang="fr-FR" dirty="0"/>
              <a:t> )</a:t>
            </a:r>
            <a:r>
              <a:rPr lang="fr-FR" baseline="-25000" dirty="0"/>
              <a:t>i</a:t>
            </a:r>
            <a:r>
              <a:rPr lang="fr-FR" dirty="0"/>
              <a:t> Représente les déperditions à travers les parois en contact avec le sol.</a:t>
            </a:r>
            <a:endParaRPr lang="en-US" dirty="0"/>
          </a:p>
          <a:p>
            <a:pPr marL="136525" indent="0">
              <a:buNone/>
            </a:pPr>
            <a:r>
              <a:rPr lang="fr-FR" dirty="0"/>
              <a:t>- (</a:t>
            </a:r>
            <a:r>
              <a:rPr lang="fr-FR" dirty="0" err="1"/>
              <a:t>D</a:t>
            </a:r>
            <a:r>
              <a:rPr lang="fr-FR" baseline="-25000" dirty="0" err="1"/>
              <a:t>lnc</a:t>
            </a:r>
            <a:r>
              <a:rPr lang="fr-FR" dirty="0"/>
              <a:t> )</a:t>
            </a:r>
            <a:r>
              <a:rPr lang="fr-FR" baseline="-25000" dirty="0"/>
              <a:t>i</a:t>
            </a:r>
            <a:r>
              <a:rPr lang="fr-FR" dirty="0"/>
              <a:t> Représente les déperditions à travers les parois en contact avec les locaux non chauffés.</a:t>
            </a:r>
            <a:endParaRPr lang="en-US" dirty="0"/>
          </a:p>
          <a:p>
            <a:endParaRPr lang="en-US" dirty="0"/>
          </a:p>
        </p:txBody>
      </p:sp>
    </p:spTree>
    <p:extLst>
      <p:ext uri="{BB962C8B-B14F-4D97-AF65-F5344CB8AC3E}">
        <p14:creationId xmlns:p14="http://schemas.microsoft.com/office/powerpoint/2010/main" val="1197499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Déperditions surfaciques par transmission à travers les parois </a:t>
            </a:r>
            <a:endParaRPr lang="en-US" dirty="0"/>
          </a:p>
        </p:txBody>
      </p:sp>
      <p:sp>
        <p:nvSpPr>
          <p:cNvPr id="3" name="Espace réservé du contenu 2"/>
          <p:cNvSpPr>
            <a:spLocks noGrp="1"/>
          </p:cNvSpPr>
          <p:nvPr>
            <p:ph idx="1"/>
          </p:nvPr>
        </p:nvSpPr>
        <p:spPr/>
        <p:txBody>
          <a:bodyPr/>
          <a:lstStyle/>
          <a:p>
            <a:pPr marL="136525" indent="0">
              <a:buNone/>
            </a:pPr>
            <a:r>
              <a:rPr lang="fr-FR" dirty="0"/>
              <a:t>𝐃</a:t>
            </a:r>
            <a:r>
              <a:rPr lang="fr-FR" baseline="-25000" dirty="0"/>
              <a:t>𝐬</a:t>
            </a:r>
            <a:r>
              <a:rPr lang="fr-FR" dirty="0"/>
              <a:t> = 𝐊 𝐱 𝐀	    								                    </a:t>
            </a:r>
            <a:endParaRPr lang="en-US" dirty="0"/>
          </a:p>
          <a:p>
            <a:pPr marL="0" indent="0">
              <a:buNone/>
            </a:pPr>
            <a:r>
              <a:rPr lang="fr-FR" dirty="0"/>
              <a:t>Où :</a:t>
            </a:r>
            <a:endParaRPr lang="en-US" dirty="0"/>
          </a:p>
          <a:p>
            <a:pPr marL="136525" indent="0">
              <a:buNone/>
            </a:pPr>
            <a:r>
              <a:rPr lang="fr-FR" dirty="0"/>
              <a:t>- K en [W/m</a:t>
            </a:r>
            <a:r>
              <a:rPr lang="fr-FR" baseline="30000" dirty="0"/>
              <a:t>2</a:t>
            </a:r>
            <a:r>
              <a:rPr lang="fr-FR" dirty="0"/>
              <a:t>°C] est le coefficient de transmission surfacique (appelé aussi conductance).</a:t>
            </a:r>
            <a:endParaRPr lang="en-US" dirty="0"/>
          </a:p>
          <a:p>
            <a:pPr marL="136525" indent="0">
              <a:buNone/>
            </a:pPr>
            <a:r>
              <a:rPr lang="fr-FR" dirty="0"/>
              <a:t>- A en (m</a:t>
            </a:r>
            <a:r>
              <a:rPr lang="fr-FR" baseline="30000" dirty="0"/>
              <a:t>2</a:t>
            </a:r>
            <a:r>
              <a:rPr lang="fr-FR" dirty="0"/>
              <a:t>) est la surface intérieure de la paroi.</a:t>
            </a:r>
            <a:endParaRPr lang="en-US" dirty="0"/>
          </a:p>
          <a:p>
            <a:endParaRPr lang="en-US" dirty="0"/>
          </a:p>
        </p:txBody>
      </p:sp>
    </p:spTree>
    <p:extLst>
      <p:ext uri="{BB962C8B-B14F-4D97-AF65-F5344CB8AC3E}">
        <p14:creationId xmlns:p14="http://schemas.microsoft.com/office/powerpoint/2010/main" val="12261396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Coefficient d’échange global K des parois opaques </a:t>
            </a:r>
            <a:endParaRPr lang="en-US"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1825624"/>
                <a:ext cx="10770704" cy="4694445"/>
              </a:xfrm>
            </p:spPr>
            <p:txBody>
              <a:bodyPr>
                <a:normAutofit/>
              </a:bodyPr>
              <a:lstStyle/>
              <a:p>
                <a:pPr marL="136525" indent="0">
                  <a:buNone/>
                </a:pPr>
                <a14:m>
                  <m:oMath xmlns:m="http://schemas.openxmlformats.org/officeDocument/2006/math">
                    <m:f>
                      <m:fPr>
                        <m:ctrlPr>
                          <a:rPr lang="en-US" b="1" i="1">
                            <a:latin typeface="Cambria Math" panose="02040503050406030204" pitchFamily="18" charset="0"/>
                          </a:rPr>
                        </m:ctrlPr>
                      </m:fPr>
                      <m:num>
                        <m:r>
                          <a:rPr lang="fr-FR" b="1" i="1">
                            <a:latin typeface="Cambria Math" panose="02040503050406030204" pitchFamily="18" charset="0"/>
                          </a:rPr>
                          <m:t>𝟏</m:t>
                        </m:r>
                      </m:num>
                      <m:den>
                        <m:r>
                          <a:rPr lang="fr-FR" b="1" i="1">
                            <a:latin typeface="Cambria Math" panose="02040503050406030204" pitchFamily="18" charset="0"/>
                          </a:rPr>
                          <m:t>𝐊</m:t>
                        </m:r>
                      </m:den>
                    </m:f>
                    <m:r>
                      <a:rPr lang="fr-FR" b="1">
                        <a:latin typeface="Cambria Math" panose="02040503050406030204" pitchFamily="18" charset="0"/>
                      </a:rPr>
                      <m:t>=</m:t>
                    </m:r>
                    <m:nary>
                      <m:naryPr>
                        <m:chr m:val="∑"/>
                        <m:limLoc m:val="undOvr"/>
                        <m:subHide m:val="on"/>
                        <m:supHide m:val="on"/>
                        <m:ctrlPr>
                          <a:rPr lang="en-US" b="1" i="1">
                            <a:latin typeface="Cambria Math" panose="02040503050406030204" pitchFamily="18" charset="0"/>
                          </a:rPr>
                        </m:ctrlPr>
                      </m:naryPr>
                      <m:sub/>
                      <m:sup/>
                      <m:e>
                        <m:r>
                          <a:rPr lang="fr-FR" b="1" i="1">
                            <a:latin typeface="Cambria Math" panose="02040503050406030204" pitchFamily="18" charset="0"/>
                          </a:rPr>
                          <m:t>𝐑</m:t>
                        </m:r>
                      </m:e>
                    </m:nary>
                    <m:r>
                      <a:rPr lang="fr-FR" b="1">
                        <a:latin typeface="Cambria Math" panose="02040503050406030204" pitchFamily="18" charset="0"/>
                      </a:rPr>
                      <m:t>+ </m:t>
                    </m:r>
                    <m:f>
                      <m:fPr>
                        <m:ctrlPr>
                          <a:rPr lang="en-US" b="1" i="1">
                            <a:latin typeface="Cambria Math" panose="02040503050406030204" pitchFamily="18" charset="0"/>
                          </a:rPr>
                        </m:ctrlPr>
                      </m:fPr>
                      <m:num>
                        <m:r>
                          <a:rPr lang="fr-FR" b="1" i="1">
                            <a:latin typeface="Cambria Math" panose="02040503050406030204" pitchFamily="18" charset="0"/>
                          </a:rPr>
                          <m:t>𝟏</m:t>
                        </m:r>
                      </m:num>
                      <m:den>
                        <m:sSub>
                          <m:sSubPr>
                            <m:ctrlPr>
                              <a:rPr lang="en-US" b="1" i="1">
                                <a:latin typeface="Cambria Math" panose="02040503050406030204" pitchFamily="18" charset="0"/>
                              </a:rPr>
                            </m:ctrlPr>
                          </m:sSubPr>
                          <m:e>
                            <m:r>
                              <a:rPr lang="fr-FR" b="1" i="1">
                                <a:latin typeface="Cambria Math" panose="02040503050406030204" pitchFamily="18" charset="0"/>
                              </a:rPr>
                              <m:t>𝐡</m:t>
                            </m:r>
                          </m:e>
                          <m:sub>
                            <m:r>
                              <a:rPr lang="fr-FR" b="1" i="1">
                                <a:latin typeface="Cambria Math" panose="02040503050406030204" pitchFamily="18" charset="0"/>
                              </a:rPr>
                              <m:t>𝐞</m:t>
                            </m:r>
                          </m:sub>
                        </m:sSub>
                      </m:den>
                    </m:f>
                    <m:r>
                      <a:rPr lang="fr-FR" b="1">
                        <a:latin typeface="Cambria Math" panose="02040503050406030204" pitchFamily="18" charset="0"/>
                      </a:rPr>
                      <m:t>+</m:t>
                    </m:r>
                    <m:f>
                      <m:fPr>
                        <m:ctrlPr>
                          <a:rPr lang="en-US" b="1" i="1">
                            <a:latin typeface="Cambria Math" panose="02040503050406030204" pitchFamily="18" charset="0"/>
                          </a:rPr>
                        </m:ctrlPr>
                      </m:fPr>
                      <m:num>
                        <m:r>
                          <a:rPr lang="fr-FR" b="1" i="1">
                            <a:latin typeface="Cambria Math" panose="02040503050406030204" pitchFamily="18" charset="0"/>
                          </a:rPr>
                          <m:t>𝟏</m:t>
                        </m:r>
                      </m:num>
                      <m:den>
                        <m:sSub>
                          <m:sSubPr>
                            <m:ctrlPr>
                              <a:rPr lang="en-US" b="1" i="1">
                                <a:latin typeface="Cambria Math" panose="02040503050406030204" pitchFamily="18" charset="0"/>
                              </a:rPr>
                            </m:ctrlPr>
                          </m:sSubPr>
                          <m:e>
                            <m:r>
                              <a:rPr lang="fr-FR" b="1" i="1">
                                <a:latin typeface="Cambria Math" panose="02040503050406030204" pitchFamily="18" charset="0"/>
                              </a:rPr>
                              <m:t>𝐡</m:t>
                            </m:r>
                          </m:e>
                          <m:sub>
                            <m:r>
                              <a:rPr lang="fr-FR" b="1" i="1">
                                <a:latin typeface="Cambria Math" panose="02040503050406030204" pitchFamily="18" charset="0"/>
                              </a:rPr>
                              <m:t>𝐢</m:t>
                            </m:r>
                          </m:sub>
                        </m:sSub>
                      </m:den>
                    </m:f>
                  </m:oMath>
                </a14:m>
                <a:r>
                  <a:rPr lang="fr-FR" b="1" dirty="0"/>
                  <a:t>  						 			          </a:t>
                </a:r>
                <a:endParaRPr lang="en-US" dirty="0"/>
              </a:p>
              <a:p>
                <a:pPr marL="136525" indent="0">
                  <a:buNone/>
                </a:pPr>
                <a:r>
                  <a:rPr lang="fr-FR" dirty="0"/>
                  <a:t>Où :</a:t>
                </a:r>
                <a:endParaRPr lang="en-US" dirty="0"/>
              </a:p>
              <a:p>
                <a:pPr marL="136525" indent="0">
                  <a:buNone/>
                </a:pPr>
                <a:r>
                  <a:rPr lang="fr-FR" dirty="0"/>
                  <a:t>- R représente la somme des résistances thermiques des différentes couches de matériaux constituant la </a:t>
                </a:r>
                <a:r>
                  <a:rPr lang="fr-FR" dirty="0" smtClean="0"/>
                  <a:t>paroi</a:t>
                </a:r>
              </a:p>
              <a:p>
                <a:pPr marL="136525" indent="0">
                  <a:buNone/>
                </a:pPr>
                <a:r>
                  <a:rPr lang="fr-FR" dirty="0" smtClean="0"/>
                  <a:t> </a:t>
                </a:r>
                <a14:m>
                  <m:oMath xmlns:m="http://schemas.openxmlformats.org/officeDocument/2006/math">
                    <m:f>
                      <m:fPr>
                        <m:ctrlPr>
                          <a:rPr lang="en-US" i="1">
                            <a:latin typeface="Cambria Math" panose="02040503050406030204" pitchFamily="18" charset="0"/>
                          </a:rPr>
                        </m:ctrlPr>
                      </m:fPr>
                      <m:num>
                        <m:r>
                          <a:rPr lang="fr-FR" b="1" i="1">
                            <a:latin typeface="Cambria Math" panose="02040503050406030204" pitchFamily="18" charset="0"/>
                          </a:rPr>
                          <m:t>𝟏</m:t>
                        </m:r>
                      </m:num>
                      <m:den>
                        <m:sSub>
                          <m:sSubPr>
                            <m:ctrlPr>
                              <a:rPr lang="en-US" i="1">
                                <a:latin typeface="Cambria Math" panose="02040503050406030204" pitchFamily="18" charset="0"/>
                              </a:rPr>
                            </m:ctrlPr>
                          </m:sSubPr>
                          <m:e>
                            <m:r>
                              <a:rPr lang="fr-FR" b="1" i="1">
                                <a:latin typeface="Cambria Math" panose="02040503050406030204" pitchFamily="18" charset="0"/>
                              </a:rPr>
                              <m:t>𝐡</m:t>
                            </m:r>
                          </m:e>
                          <m:sub>
                            <m:r>
                              <a:rPr lang="fr-FR" b="1" i="1">
                                <a:latin typeface="Cambria Math" panose="02040503050406030204" pitchFamily="18" charset="0"/>
                              </a:rPr>
                              <m:t>𝐞</m:t>
                            </m:r>
                          </m:sub>
                        </m:sSub>
                      </m:den>
                    </m:f>
                    <m:r>
                      <a:rPr lang="fr-FR">
                        <a:latin typeface="Cambria Math" panose="02040503050406030204" pitchFamily="18" charset="0"/>
                      </a:rPr>
                      <m:t>+</m:t>
                    </m:r>
                    <m:f>
                      <m:fPr>
                        <m:ctrlPr>
                          <a:rPr lang="en-US" i="1">
                            <a:latin typeface="Cambria Math" panose="02040503050406030204" pitchFamily="18" charset="0"/>
                          </a:rPr>
                        </m:ctrlPr>
                      </m:fPr>
                      <m:num>
                        <m:r>
                          <a:rPr lang="fr-FR" b="1" i="1">
                            <a:latin typeface="Cambria Math" panose="02040503050406030204" pitchFamily="18" charset="0"/>
                          </a:rPr>
                          <m:t>𝟏</m:t>
                        </m:r>
                      </m:num>
                      <m:den>
                        <m:sSub>
                          <m:sSubPr>
                            <m:ctrlPr>
                              <a:rPr lang="en-US" i="1">
                                <a:latin typeface="Cambria Math" panose="02040503050406030204" pitchFamily="18" charset="0"/>
                              </a:rPr>
                            </m:ctrlPr>
                          </m:sSubPr>
                          <m:e>
                            <m:r>
                              <a:rPr lang="fr-FR" b="1" i="1">
                                <a:latin typeface="Cambria Math" panose="02040503050406030204" pitchFamily="18" charset="0"/>
                              </a:rPr>
                              <m:t>𝐡</m:t>
                            </m:r>
                          </m:e>
                          <m:sub>
                            <m:r>
                              <a:rPr lang="fr-FR" b="1" i="1">
                                <a:latin typeface="Cambria Math" panose="02040503050406030204" pitchFamily="18" charset="0"/>
                              </a:rPr>
                              <m:t>𝐢</m:t>
                            </m:r>
                          </m:sub>
                        </m:sSub>
                      </m:den>
                    </m:f>
                  </m:oMath>
                </a14:m>
                <a:r>
                  <a:rPr lang="fr-FR" dirty="0"/>
                  <a:t> Représente la somme des coefficients d’échange </a:t>
                </a:r>
                <a:r>
                  <a:rPr lang="fr-FR" dirty="0" smtClean="0"/>
                  <a:t>superficiel</a:t>
                </a:r>
                <a:endParaRPr lang="en-US"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1825624"/>
                <a:ext cx="10770704" cy="4694445"/>
              </a:xfrm>
              <a:blipFill rotWithShape="0">
                <a:blip r:embed="rId2"/>
                <a:stretch>
                  <a:fillRect r="-453"/>
                </a:stretch>
              </a:blipFill>
            </p:spPr>
            <p:txBody>
              <a:bodyPr/>
              <a:lstStyle/>
              <a:p>
                <a:r>
                  <a:rPr lang="fr-FR">
                    <a:noFill/>
                  </a:rPr>
                  <a:t> </a:t>
                </a:r>
              </a:p>
            </p:txBody>
          </p:sp>
        </mc:Fallback>
      </mc:AlternateContent>
    </p:spTree>
    <p:extLst>
      <p:ext uri="{BB962C8B-B14F-4D97-AF65-F5344CB8AC3E}">
        <p14:creationId xmlns:p14="http://schemas.microsoft.com/office/powerpoint/2010/main" val="15426529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Calcul des déperditions par renouvellement d’air</a:t>
            </a:r>
            <a:endParaRPr lang="en-US"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1690688"/>
                <a:ext cx="10515600" cy="4650477"/>
              </a:xfrm>
            </p:spPr>
            <p:txBody>
              <a:bodyPr>
                <a:noAutofit/>
              </a:bodyPr>
              <a:lstStyle/>
              <a:p>
                <a:pPr marL="136525" indent="0">
                  <a:buNone/>
                </a:pPr>
                <a14:m>
                  <m:oMath xmlns:m="http://schemas.openxmlformats.org/officeDocument/2006/math">
                    <m:sSub>
                      <m:sSubPr>
                        <m:ctrlPr>
                          <a:rPr lang="en-US" b="1" i="1">
                            <a:latin typeface="Cambria Math" panose="02040503050406030204" pitchFamily="18" charset="0"/>
                          </a:rPr>
                        </m:ctrlPr>
                      </m:sSubPr>
                      <m:e>
                        <m:r>
                          <a:rPr lang="fr-FR" b="1" i="1">
                            <a:latin typeface="Cambria Math" panose="02040503050406030204" pitchFamily="18" charset="0"/>
                          </a:rPr>
                          <m:t>𝐃</m:t>
                        </m:r>
                      </m:e>
                      <m:sub>
                        <m:r>
                          <a:rPr lang="fr-FR" b="1" i="1">
                            <a:latin typeface="Cambria Math" panose="02040503050406030204" pitchFamily="18" charset="0"/>
                          </a:rPr>
                          <m:t>𝐑</m:t>
                        </m:r>
                      </m:sub>
                    </m:sSub>
                    <m:r>
                      <a:rPr lang="fr-FR" b="1">
                        <a:latin typeface="Cambria Math" panose="02040503050406030204" pitchFamily="18" charset="0"/>
                      </a:rPr>
                      <m:t>=</m:t>
                    </m:r>
                    <m:r>
                      <a:rPr lang="fr-FR" b="1" i="1">
                        <a:latin typeface="Cambria Math" panose="02040503050406030204" pitchFamily="18" charset="0"/>
                      </a:rPr>
                      <m:t>𝟎</m:t>
                    </m:r>
                    <m:r>
                      <a:rPr lang="fr-FR" b="1">
                        <a:latin typeface="Cambria Math" panose="02040503050406030204" pitchFamily="18" charset="0"/>
                      </a:rPr>
                      <m:t>.</m:t>
                    </m:r>
                    <m:r>
                      <a:rPr lang="fr-FR" b="1" i="1">
                        <a:latin typeface="Cambria Math" panose="02040503050406030204" pitchFamily="18" charset="0"/>
                      </a:rPr>
                      <m:t>𝟑𝟒</m:t>
                    </m:r>
                    <m:r>
                      <a:rPr lang="fr-FR" b="1">
                        <a:latin typeface="Cambria Math" panose="02040503050406030204" pitchFamily="18" charset="0"/>
                      </a:rPr>
                      <m:t>(</m:t>
                    </m:r>
                    <m:sSub>
                      <m:sSubPr>
                        <m:ctrlPr>
                          <a:rPr lang="en-US" b="1" i="1">
                            <a:latin typeface="Cambria Math" panose="02040503050406030204" pitchFamily="18" charset="0"/>
                          </a:rPr>
                        </m:ctrlPr>
                      </m:sSubPr>
                      <m:e>
                        <m:r>
                          <a:rPr lang="fr-FR" b="1" i="1">
                            <a:latin typeface="Cambria Math" panose="02040503050406030204" pitchFamily="18" charset="0"/>
                          </a:rPr>
                          <m:t>𝐐</m:t>
                        </m:r>
                      </m:e>
                      <m:sub>
                        <m:r>
                          <a:rPr lang="fr-FR" b="1" i="1">
                            <a:latin typeface="Cambria Math" panose="02040503050406030204" pitchFamily="18" charset="0"/>
                          </a:rPr>
                          <m:t>𝐕</m:t>
                        </m:r>
                      </m:sub>
                    </m:sSub>
                    <m:r>
                      <a:rPr lang="fr-FR" b="1">
                        <a:latin typeface="Cambria Math" panose="02040503050406030204" pitchFamily="18" charset="0"/>
                      </a:rPr>
                      <m:t>+</m:t>
                    </m:r>
                    <m:sSub>
                      <m:sSubPr>
                        <m:ctrlPr>
                          <a:rPr lang="en-US" b="1" i="1">
                            <a:latin typeface="Cambria Math" panose="02040503050406030204" pitchFamily="18" charset="0"/>
                          </a:rPr>
                        </m:ctrlPr>
                      </m:sSubPr>
                      <m:e>
                        <m:r>
                          <a:rPr lang="fr-FR" b="1" i="1">
                            <a:latin typeface="Cambria Math" panose="02040503050406030204" pitchFamily="18" charset="0"/>
                          </a:rPr>
                          <m:t>𝐐</m:t>
                        </m:r>
                      </m:e>
                      <m:sub>
                        <m:r>
                          <a:rPr lang="fr-FR" b="1" i="1">
                            <a:latin typeface="Cambria Math" panose="02040503050406030204" pitchFamily="18" charset="0"/>
                          </a:rPr>
                          <m:t>𝐒</m:t>
                        </m:r>
                      </m:sub>
                    </m:sSub>
                    <m:r>
                      <a:rPr lang="fr-FR" b="1">
                        <a:latin typeface="Cambria Math" panose="02040503050406030204" pitchFamily="18" charset="0"/>
                      </a:rPr>
                      <m:t>)</m:t>
                    </m:r>
                  </m:oMath>
                </a14:m>
                <a:r>
                  <a:rPr lang="fr-FR" dirty="0"/>
                  <a:t> 	</a:t>
                </a:r>
                <a:r>
                  <a:rPr lang="fr-FR" b="1" dirty="0"/>
                  <a:t>							          </a:t>
                </a:r>
                <a:endParaRPr lang="en-US" dirty="0"/>
              </a:p>
              <a:p>
                <a:pPr marL="0" indent="0">
                  <a:buNone/>
                </a:pPr>
                <a:endParaRPr lang="en-US" dirty="0"/>
              </a:p>
              <a:p>
                <a:pPr marL="136525" indent="0">
                  <a:lnSpc>
                    <a:spcPct val="150000"/>
                  </a:lnSpc>
                  <a:buNone/>
                </a:pPr>
                <a:r>
                  <a:rPr lang="fr-FR" dirty="0"/>
                  <a:t>- 0.34 en (Wh/m</a:t>
                </a:r>
                <a:r>
                  <a:rPr lang="fr-FR" baseline="30000" dirty="0"/>
                  <a:t>3</a:t>
                </a:r>
                <a:r>
                  <a:rPr lang="fr-FR" dirty="0"/>
                  <a:t>. °C) est la chaleur volumique de l’air.</a:t>
                </a:r>
                <a:endParaRPr lang="en-US" dirty="0"/>
              </a:p>
              <a:p>
                <a:pPr marL="136525" indent="0">
                  <a:lnSpc>
                    <a:spcPct val="150000"/>
                  </a:lnSpc>
                  <a:buNone/>
                </a:pPr>
                <a:r>
                  <a:rPr lang="fr-FR" dirty="0"/>
                  <a:t>- Q</a:t>
                </a:r>
                <a:r>
                  <a:rPr lang="fr-FR" baseline="-25000" dirty="0"/>
                  <a:t>V</a:t>
                </a:r>
                <a:r>
                  <a:rPr lang="fr-FR" dirty="0"/>
                  <a:t> en (m</a:t>
                </a:r>
                <a:r>
                  <a:rPr lang="fr-FR" baseline="30000" dirty="0"/>
                  <a:t>3</a:t>
                </a:r>
                <a:r>
                  <a:rPr lang="fr-FR" dirty="0"/>
                  <a:t>/h) en est le débit spécifique de ventilation.</a:t>
                </a:r>
                <a:endParaRPr lang="en-US" dirty="0"/>
              </a:p>
              <a:p>
                <a:pPr marL="136525" indent="0">
                  <a:lnSpc>
                    <a:spcPct val="150000"/>
                  </a:lnSpc>
                  <a:buNone/>
                </a:pPr>
                <a:r>
                  <a:rPr lang="fr-FR" dirty="0"/>
                  <a:t>- Q</a:t>
                </a:r>
                <a:r>
                  <a:rPr lang="fr-FR" baseline="-25000" dirty="0"/>
                  <a:t>S</a:t>
                </a:r>
                <a:r>
                  <a:rPr lang="fr-FR" dirty="0"/>
                  <a:t> en (m</a:t>
                </a:r>
                <a:r>
                  <a:rPr lang="fr-FR" baseline="30000" dirty="0"/>
                  <a:t>3</a:t>
                </a:r>
                <a:r>
                  <a:rPr lang="fr-FR" dirty="0"/>
                  <a:t>/h) est le débit spécifique supplémentaire par infiltration dues au vent.</a:t>
                </a:r>
                <a:endParaRPr lang="en-US" dirty="0"/>
              </a:p>
              <a:p>
                <a:endParaRPr lang="en-US"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1690688"/>
                <a:ext cx="10515600" cy="4650477"/>
              </a:xfrm>
              <a:blipFill rotWithShape="0">
                <a:blip r:embed="rId3"/>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8697989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05826"/>
            <a:ext cx="10972800" cy="808574"/>
          </a:xfrm>
        </p:spPr>
        <p:txBody>
          <a:bodyPr>
            <a:normAutofit fontScale="90000"/>
          </a:bodyPr>
          <a:lstStyle/>
          <a:p>
            <a:r>
              <a:rPr lang="fr-FR" dirty="0" smtClean="0"/>
              <a:t>Calcule des Apports interne</a:t>
            </a:r>
            <a:br>
              <a:rPr lang="fr-FR" dirty="0" smtClean="0"/>
            </a:br>
            <a:endParaRPr lang="en-US" dirty="0"/>
          </a:p>
        </p:txBody>
      </p:sp>
      <p:sp>
        <p:nvSpPr>
          <p:cNvPr id="3" name="Espace réservé du contenu 2"/>
          <p:cNvSpPr>
            <a:spLocks noGrp="1"/>
          </p:cNvSpPr>
          <p:nvPr>
            <p:ph idx="1"/>
          </p:nvPr>
        </p:nvSpPr>
        <p:spPr>
          <a:xfrm>
            <a:off x="367360" y="703386"/>
            <a:ext cx="11000508" cy="6154614"/>
          </a:xfrm>
        </p:spPr>
        <p:txBody>
          <a:bodyPr>
            <a:normAutofit fontScale="55000" lnSpcReduction="20000"/>
          </a:bodyPr>
          <a:lstStyle/>
          <a:p>
            <a:pPr marL="136525" indent="0">
              <a:lnSpc>
                <a:spcPct val="220000"/>
              </a:lnSpc>
              <a:buNone/>
            </a:pPr>
            <a:r>
              <a:rPr lang="fr-FR" sz="2700" dirty="0" smtClean="0"/>
              <a:t>Les apports par les occupants sont:</a:t>
            </a:r>
            <a:endParaRPr lang="en-US" sz="2700" dirty="0" smtClean="0"/>
          </a:p>
          <a:p>
            <a:pPr marL="136525" indent="0">
              <a:lnSpc>
                <a:spcPct val="220000"/>
              </a:lnSpc>
              <a:buNone/>
            </a:pPr>
            <a:r>
              <a:rPr lang="en-US" sz="2900" b="1" dirty="0" err="1" smtClean="0"/>
              <a:t>Qp</a:t>
            </a:r>
            <a:r>
              <a:rPr lang="en-US" sz="2900" b="1" dirty="0" smtClean="0"/>
              <a:t> = </a:t>
            </a:r>
            <a:r>
              <a:rPr lang="en-US" sz="2900" b="1" dirty="0" err="1" smtClean="0"/>
              <a:t>Cp</a:t>
            </a:r>
            <a:r>
              <a:rPr lang="en-US" sz="2900" b="1" dirty="0" smtClean="0"/>
              <a:t> × P × </a:t>
            </a:r>
            <a:r>
              <a:rPr lang="en-US" sz="2900" b="1" dirty="0" err="1" smtClean="0"/>
              <a:t>hp</a:t>
            </a:r>
            <a:r>
              <a:rPr lang="en-US" sz="2900" b="1" dirty="0" smtClean="0"/>
              <a:t> × NJC </a:t>
            </a:r>
            <a:r>
              <a:rPr lang="en-US" sz="2900" dirty="0" smtClean="0"/>
              <a:t>± 1/1000 </a:t>
            </a:r>
          </a:p>
          <a:p>
            <a:pPr marL="136525" indent="0">
              <a:lnSpc>
                <a:spcPct val="220000"/>
              </a:lnSpc>
              <a:buNone/>
            </a:pPr>
            <a:r>
              <a:rPr lang="fr-FR" sz="2700" dirty="0" smtClean="0"/>
              <a:t>Cp : Chaleur dégagée par occupant (W/occupant)</a:t>
            </a:r>
            <a:endParaRPr lang="en-US" sz="2700" dirty="0" smtClean="0"/>
          </a:p>
          <a:p>
            <a:pPr marL="136525" indent="0">
              <a:lnSpc>
                <a:spcPct val="220000"/>
              </a:lnSpc>
              <a:buNone/>
            </a:pPr>
            <a:r>
              <a:rPr lang="fr-FR" sz="2700" dirty="0" smtClean="0"/>
              <a:t>P : Nombre d</a:t>
            </a:r>
            <a:r>
              <a:rPr lang="en-US" sz="2700" dirty="0" smtClean="0"/>
              <a:t>’</a:t>
            </a:r>
            <a:r>
              <a:rPr lang="fr-FR" sz="2700" dirty="0" smtClean="0"/>
              <a:t>occupant</a:t>
            </a:r>
            <a:endParaRPr lang="en-US" sz="2700" dirty="0" smtClean="0"/>
          </a:p>
          <a:p>
            <a:pPr marL="136525" indent="0">
              <a:lnSpc>
                <a:spcPct val="220000"/>
              </a:lnSpc>
              <a:buNone/>
            </a:pPr>
            <a:r>
              <a:rPr lang="fr-FR" sz="2700" dirty="0" err="1" smtClean="0"/>
              <a:t>hp</a:t>
            </a:r>
            <a:r>
              <a:rPr lang="fr-FR" sz="2700" dirty="0" smtClean="0"/>
              <a:t> : Présence par jour (h/jour)</a:t>
            </a:r>
            <a:endParaRPr lang="en-US" sz="2700" dirty="0" smtClean="0"/>
          </a:p>
          <a:p>
            <a:pPr marL="136525" indent="0">
              <a:lnSpc>
                <a:spcPct val="220000"/>
              </a:lnSpc>
              <a:buNone/>
            </a:pPr>
            <a:r>
              <a:rPr lang="fr-FR" sz="2700" dirty="0" smtClean="0"/>
              <a:t>NJC : Nombre de jours chauffés (jours/moi)</a:t>
            </a:r>
            <a:endParaRPr lang="en-US" sz="2700" dirty="0" smtClean="0"/>
          </a:p>
          <a:p>
            <a:pPr>
              <a:lnSpc>
                <a:spcPct val="220000"/>
              </a:lnSpc>
              <a:buFont typeface="Wingdings" panose="05000000000000000000" pitchFamily="2" charset="2"/>
              <a:buChar char="v"/>
            </a:pPr>
            <a:r>
              <a:rPr lang="fr-FR" sz="2700" dirty="0" smtClean="0"/>
              <a:t>La chaleur apportée par les équipements électriques est donnée par l</a:t>
            </a:r>
            <a:r>
              <a:rPr lang="en-US" sz="2700" dirty="0" smtClean="0"/>
              <a:t>’</a:t>
            </a:r>
            <a:r>
              <a:rPr lang="fr-FR" sz="2700" dirty="0" smtClean="0"/>
              <a:t>expression suivante:</a:t>
            </a:r>
            <a:endParaRPr lang="en-US" sz="2700" dirty="0" smtClean="0"/>
          </a:p>
          <a:p>
            <a:pPr marL="136525" indent="0">
              <a:lnSpc>
                <a:spcPct val="220000"/>
              </a:lnSpc>
              <a:buNone/>
            </a:pPr>
            <a:r>
              <a:rPr lang="fr-FR" sz="2900" b="1" dirty="0" err="1" smtClean="0"/>
              <a:t>Qe</a:t>
            </a:r>
            <a:r>
              <a:rPr lang="fr-FR" sz="2900" b="1" dirty="0" smtClean="0"/>
              <a:t> = </a:t>
            </a:r>
            <a:r>
              <a:rPr lang="fr-FR" sz="2900" b="1" dirty="0" err="1" smtClean="0"/>
              <a:t>Ee</a:t>
            </a:r>
            <a:r>
              <a:rPr lang="fr-FR" sz="2900" b="1" dirty="0" smtClean="0"/>
              <a:t> × </a:t>
            </a:r>
            <a:r>
              <a:rPr lang="fr-FR" sz="2900" b="1" dirty="0" err="1" smtClean="0"/>
              <a:t>fe</a:t>
            </a:r>
            <a:r>
              <a:rPr lang="fr-FR" sz="2900" b="1" dirty="0" smtClean="0"/>
              <a:t> × NJC/365 </a:t>
            </a:r>
            <a:r>
              <a:rPr lang="fr-FR" sz="2900" dirty="0" smtClean="0"/>
              <a:t>± 1/1000 </a:t>
            </a:r>
            <a:endParaRPr lang="en-US" sz="2900" dirty="0" smtClean="0"/>
          </a:p>
          <a:p>
            <a:pPr marL="136525" indent="0">
              <a:lnSpc>
                <a:spcPct val="220000"/>
              </a:lnSpc>
              <a:buNone/>
            </a:pPr>
            <a:r>
              <a:rPr lang="fr-FR" sz="2700" dirty="0" err="1" smtClean="0"/>
              <a:t>hp</a:t>
            </a:r>
            <a:r>
              <a:rPr lang="fr-FR" sz="2700" dirty="0" smtClean="0"/>
              <a:t> : Présence par jour (h/jour)</a:t>
            </a:r>
            <a:endParaRPr lang="en-US" sz="2700" dirty="0" smtClean="0"/>
          </a:p>
          <a:p>
            <a:pPr marL="136525" indent="0">
              <a:lnSpc>
                <a:spcPct val="220000"/>
              </a:lnSpc>
              <a:buNone/>
            </a:pPr>
            <a:r>
              <a:rPr lang="fr-FR" sz="2700" dirty="0" smtClean="0"/>
              <a:t>NJC : Nombre de jours chauffés (jours/an)</a:t>
            </a:r>
            <a:endParaRPr lang="en-US" sz="2700" dirty="0" smtClean="0"/>
          </a:p>
          <a:p>
            <a:pPr marL="136525" indent="0">
              <a:lnSpc>
                <a:spcPct val="220000"/>
              </a:lnSpc>
              <a:buNone/>
            </a:pPr>
            <a:r>
              <a:rPr lang="fr-FR" sz="2700" dirty="0" err="1" smtClean="0"/>
              <a:t>Ee</a:t>
            </a:r>
            <a:r>
              <a:rPr lang="fr-FR" sz="2700" dirty="0" smtClean="0"/>
              <a:t> : Consommation d</a:t>
            </a:r>
            <a:r>
              <a:rPr lang="en-US" sz="2700" dirty="0" smtClean="0"/>
              <a:t>’</a:t>
            </a:r>
            <a:r>
              <a:rPr lang="fr-FR" sz="2700" dirty="0" smtClean="0"/>
              <a:t>électricité (kWh/</a:t>
            </a:r>
            <a:r>
              <a:rPr lang="fr-FR" sz="2700" dirty="0">
                <a:solidFill>
                  <a:prstClr val="white"/>
                </a:solidFill>
              </a:rPr>
              <a:t> </a:t>
            </a:r>
            <a:r>
              <a:rPr lang="fr-FR" sz="2700" dirty="0"/>
              <a:t>m²</a:t>
            </a:r>
            <a:r>
              <a:rPr lang="fr-FR" sz="2700" dirty="0">
                <a:solidFill>
                  <a:prstClr val="white"/>
                </a:solidFill>
              </a:rPr>
              <a:t> </a:t>
            </a:r>
            <a:r>
              <a:rPr lang="fr-FR" sz="2700" dirty="0" smtClean="0"/>
              <a:t>an)</a:t>
            </a:r>
            <a:endParaRPr lang="en-US" sz="2700" dirty="0" smtClean="0"/>
          </a:p>
          <a:p>
            <a:pPr marL="136525" indent="0">
              <a:lnSpc>
                <a:spcPct val="220000"/>
              </a:lnSpc>
              <a:buNone/>
            </a:pPr>
            <a:r>
              <a:rPr lang="fr-FR" sz="2700" dirty="0" err="1" smtClean="0"/>
              <a:t>fe</a:t>
            </a:r>
            <a:r>
              <a:rPr lang="fr-FR" sz="2700" dirty="0" smtClean="0"/>
              <a:t> : Facteur de réduction.</a:t>
            </a:r>
            <a:endParaRPr lang="en-US" sz="2700" dirty="0" smtClean="0"/>
          </a:p>
          <a:p>
            <a:pPr>
              <a:lnSpc>
                <a:spcPct val="220000"/>
              </a:lnSpc>
            </a:pPr>
            <a:endParaRPr lang="en-US" dirty="0"/>
          </a:p>
        </p:txBody>
      </p:sp>
    </p:spTree>
    <p:extLst>
      <p:ext uri="{BB962C8B-B14F-4D97-AF65-F5344CB8AC3E}">
        <p14:creationId xmlns:p14="http://schemas.microsoft.com/office/powerpoint/2010/main" val="663831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Calcules apports solaire </a:t>
            </a:r>
            <a:endParaRPr lang="en-US"/>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145473" y="1350818"/>
                <a:ext cx="12046527" cy="5507182"/>
              </a:xfrm>
            </p:spPr>
            <p:txBody>
              <a:bodyPr>
                <a:normAutofit fontScale="77500" lnSpcReduction="20000"/>
              </a:bodyPr>
              <a:lstStyle/>
              <a:p>
                <a:pPr marL="136525" indent="0">
                  <a:buNone/>
                </a:pPr>
                <a:r>
                  <a:rPr lang="fr-FR" dirty="0" smtClean="0"/>
                  <a:t> </a:t>
                </a:r>
                <a14:m>
                  <m:oMath xmlns:m="http://schemas.openxmlformats.org/officeDocument/2006/math">
                    <m:sSub>
                      <m:sSubPr>
                        <m:ctrlPr>
                          <a:rPr lang="fr-FR" i="1" smtClean="0">
                            <a:latin typeface="Cambria Math" panose="02040503050406030204" pitchFamily="18" charset="0"/>
                          </a:rPr>
                        </m:ctrlPr>
                      </m:sSubPr>
                      <m:e>
                        <m:r>
                          <a:rPr lang="fr-FR" b="0" i="1" smtClean="0">
                            <a:latin typeface="Cambria Math" panose="02040503050406030204" pitchFamily="18" charset="0"/>
                          </a:rPr>
                          <m:t>𝐴</m:t>
                        </m:r>
                      </m:e>
                      <m:sub>
                        <m:r>
                          <a:rPr lang="fr-FR" b="0" i="1" smtClean="0">
                            <a:latin typeface="Cambria Math" panose="02040503050406030204" pitchFamily="18" charset="0"/>
                          </a:rPr>
                          <m:t>𝑆</m:t>
                        </m:r>
                      </m:sub>
                    </m:sSub>
                    <m:r>
                      <a:rPr lang="fr-FR" b="0" i="1" smtClean="0">
                        <a:latin typeface="Cambria Math" panose="02040503050406030204" pitchFamily="18" charset="0"/>
                      </a:rPr>
                      <m:t>=</m:t>
                    </m:r>
                    <m:r>
                      <a:rPr lang="fr-FR" b="0" i="1" smtClean="0">
                        <a:latin typeface="Cambria Math" panose="02040503050406030204" pitchFamily="18" charset="0"/>
                      </a:rPr>
                      <m:t>𝐼</m:t>
                    </m:r>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𝑁𝑗</m:t>
                    </m:r>
                    <m:r>
                      <a:rPr lang="fr-FR" b="0" i="1" smtClean="0">
                        <a:latin typeface="Cambria Math" panose="02040503050406030204" pitchFamily="18" charset="0"/>
                        <a:ea typeface="Cambria Math" panose="02040503050406030204" pitchFamily="18" charset="0"/>
                      </a:rPr>
                      <m:t>×</m:t>
                    </m:r>
                    <m:sSub>
                      <m:sSubPr>
                        <m:ctrlPr>
                          <a:rPr lang="fr-FR" b="0" i="1" smtClean="0">
                            <a:latin typeface="Cambria Math" panose="02040503050406030204" pitchFamily="18" charset="0"/>
                            <a:ea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𝐷</m:t>
                        </m:r>
                      </m:e>
                      <m:sub>
                        <m:r>
                          <a:rPr lang="fr-FR" b="0" i="1" smtClean="0">
                            <a:latin typeface="Cambria Math" panose="02040503050406030204" pitchFamily="18" charset="0"/>
                            <a:ea typeface="Cambria Math" panose="02040503050406030204" pitchFamily="18" charset="0"/>
                          </a:rPr>
                          <m:t>𝑒</m:t>
                        </m:r>
                      </m:sub>
                    </m:sSub>
                    <m:r>
                      <a:rPr lang="fr-FR" b="0" i="1" smtClean="0">
                        <a:latin typeface="Cambria Math" panose="02040503050406030204" pitchFamily="18" charset="0"/>
                        <a:ea typeface="Cambria Math" panose="02040503050406030204" pitchFamily="18" charset="0"/>
                      </a:rPr>
                      <m:t>×</m:t>
                    </m:r>
                    <m:sSub>
                      <m:sSubPr>
                        <m:ctrlPr>
                          <a:rPr lang="fr-FR" b="0" i="1" smtClean="0">
                            <a:latin typeface="Cambria Math" panose="02040503050406030204" pitchFamily="18" charset="0"/>
                            <a:ea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𝑆</m:t>
                        </m:r>
                      </m:e>
                      <m:sub>
                        <m:r>
                          <a:rPr lang="fr-FR" b="0" i="1" smtClean="0">
                            <a:latin typeface="Cambria Math" panose="02040503050406030204" pitchFamily="18" charset="0"/>
                            <a:ea typeface="Cambria Math" panose="02040503050406030204" pitchFamily="18" charset="0"/>
                          </a:rPr>
                          <m:t>𝑠𝑒</m:t>
                        </m:r>
                      </m:sub>
                    </m:sSub>
                  </m:oMath>
                </a14:m>
                <a:endParaRPr lang="en-US" dirty="0"/>
              </a:p>
              <a:p>
                <a:pPr marL="136525" indent="0">
                  <a:buNone/>
                </a:pPr>
                <a:r>
                  <a:rPr lang="fr-FR" dirty="0" smtClean="0"/>
                  <a:t>Avec: </a:t>
                </a:r>
                <a:endParaRPr lang="en-US" dirty="0"/>
              </a:p>
              <a:p>
                <a:pPr marL="136525" indent="0">
                  <a:buNone/>
                </a:pPr>
                <a:r>
                  <a:rPr lang="fr-FR" dirty="0"/>
                  <a:t>As : apport solaire [</a:t>
                </a:r>
                <a:r>
                  <a:rPr lang="fr-FR" dirty="0" err="1"/>
                  <a:t>kw</a:t>
                </a:r>
                <a:r>
                  <a:rPr lang="fr-FR" dirty="0"/>
                  <a:t>/moi]</a:t>
                </a:r>
                <a:endParaRPr lang="en-US" dirty="0"/>
              </a:p>
              <a:p>
                <a:pPr marL="136525" indent="0">
                  <a:buNone/>
                </a:pPr>
                <a:r>
                  <a:rPr lang="en-US" dirty="0"/>
                  <a:t>I : irradiation global  [kw/ m²]</a:t>
                </a:r>
              </a:p>
              <a:p>
                <a:pPr marL="136525" indent="0">
                  <a:buNone/>
                </a:pPr>
                <a:r>
                  <a:rPr lang="fr-FR" dirty="0" err="1"/>
                  <a:t>Nj</a:t>
                </a:r>
                <a:r>
                  <a:rPr lang="fr-FR" dirty="0"/>
                  <a:t> : nombre de jour pour chaque moi </a:t>
                </a:r>
                <a:endParaRPr lang="en-US" dirty="0"/>
              </a:p>
              <a:p>
                <a:pPr marL="136525" indent="0">
                  <a:buNone/>
                </a:pPr>
                <a14:m>
                  <m:oMath xmlns:m="http://schemas.openxmlformats.org/officeDocument/2006/math">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𝐷</m:t>
                        </m:r>
                      </m:e>
                      <m:sub>
                        <m:r>
                          <a:rPr lang="fr-FR" i="1">
                            <a:latin typeface="Cambria Math" panose="02040503050406030204" pitchFamily="18" charset="0"/>
                            <a:ea typeface="Cambria Math" panose="02040503050406030204" pitchFamily="18" charset="0"/>
                          </a:rPr>
                          <m:t>𝑒</m:t>
                        </m:r>
                      </m:sub>
                    </m:sSub>
                  </m:oMath>
                </a14:m>
                <a:r>
                  <a:rPr lang="fr-FR" dirty="0"/>
                  <a:t> : durée d’ensoleillement pour chaque jour de moi </a:t>
                </a:r>
                <a:endParaRPr lang="en-US" dirty="0"/>
              </a:p>
              <a:p>
                <a:pPr marL="136525" indent="0">
                  <a:buNone/>
                </a:pPr>
                <a14:m>
                  <m:oMath xmlns:m="http://schemas.openxmlformats.org/officeDocument/2006/math">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𝑆</m:t>
                        </m:r>
                      </m:e>
                      <m:sub>
                        <m:r>
                          <a:rPr lang="fr-FR" i="1">
                            <a:latin typeface="Cambria Math" panose="02040503050406030204" pitchFamily="18" charset="0"/>
                            <a:ea typeface="Cambria Math" panose="02040503050406030204" pitchFamily="18" charset="0"/>
                          </a:rPr>
                          <m:t>𝑠𝑒</m:t>
                        </m:r>
                      </m:sub>
                    </m:sSub>
                  </m:oMath>
                </a14:m>
                <a:r>
                  <a:rPr lang="fr-FR" dirty="0"/>
                  <a:t> : surface sud équivalente [m²]</a:t>
                </a:r>
                <a:endParaRPr lang="en-US" dirty="0"/>
              </a:p>
              <a:p>
                <a:pPr marL="136525" indent="0">
                  <a:buNone/>
                </a:pPr>
                <a:r>
                  <a:rPr lang="fr-FR" dirty="0" err="1"/>
                  <a:t>S</a:t>
                </a:r>
                <a:r>
                  <a:rPr lang="fr-FR" baseline="-25000" dirty="0" err="1"/>
                  <a:t>se</a:t>
                </a:r>
                <a:r>
                  <a:rPr lang="fr-FR" baseline="-25000" dirty="0"/>
                  <a:t> </a:t>
                </a:r>
                <a:r>
                  <a:rPr lang="fr-FR" dirty="0"/>
                  <a:t>=∑(A F</a:t>
                </a:r>
                <a:r>
                  <a:rPr lang="fr-FR" baseline="-25000" dirty="0"/>
                  <a:t>ts</a:t>
                </a:r>
                <a:r>
                  <a:rPr lang="fr-FR" dirty="0"/>
                  <a:t>F</a:t>
                </a:r>
                <a:r>
                  <a:rPr lang="fr-FR" baseline="-25000" dirty="0"/>
                  <a:t>e</a:t>
                </a:r>
                <a:r>
                  <a:rPr lang="fr-FR" dirty="0"/>
                  <a:t>C</a:t>
                </a:r>
                <a:r>
                  <a:rPr lang="fr-FR" baseline="-25000" dirty="0"/>
                  <a:t>1</a:t>
                </a:r>
                <a:r>
                  <a:rPr lang="fr-FR" dirty="0"/>
                  <a:t>)  </a:t>
                </a:r>
                <a:r>
                  <a:rPr lang="fr-FR" dirty="0" smtClean="0"/>
                  <a:t> </a:t>
                </a:r>
                <a:endParaRPr lang="en-US" dirty="0"/>
              </a:p>
              <a:p>
                <a:pPr marL="136525" indent="0">
                  <a:buNone/>
                </a:pPr>
                <a:r>
                  <a:rPr lang="fr-FR" dirty="0" smtClean="0"/>
                  <a:t>A</a:t>
                </a:r>
                <a:r>
                  <a:rPr lang="fr-FR" dirty="0"/>
                  <a:t> : surface de paroi  m²</a:t>
                </a:r>
                <a:endParaRPr lang="en-US" dirty="0"/>
              </a:p>
              <a:p>
                <a:pPr marL="136525" indent="0">
                  <a:buNone/>
                </a:pPr>
                <a:r>
                  <a:rPr lang="fr-FR" dirty="0" err="1"/>
                  <a:t>F</a:t>
                </a:r>
                <a:r>
                  <a:rPr lang="fr-FR" baseline="-25000" dirty="0" err="1"/>
                  <a:t>ts</a:t>
                </a:r>
                <a:r>
                  <a:rPr lang="fr-FR" dirty="0"/>
                  <a:t> : facteur de transmission de la paroi considérée ,on pris la valeur de 0.6 pour double vitrage </a:t>
                </a:r>
                <a:endParaRPr lang="fr-FR" dirty="0" smtClean="0"/>
              </a:p>
              <a:p>
                <a:pPr marL="136525" indent="0">
                  <a:buNone/>
                </a:pPr>
                <a:r>
                  <a:rPr lang="fr-FR" dirty="0"/>
                  <a:t>F</a:t>
                </a:r>
                <a:r>
                  <a:rPr lang="fr-FR" baseline="-25000" dirty="0"/>
                  <a:t>e</a:t>
                </a:r>
                <a:r>
                  <a:rPr lang="fr-FR" dirty="0"/>
                  <a:t> : facteur d’ensoleillement, qui traduit la réduction d’énergie solaire reçue par une paroi du fait de masque </a:t>
                </a:r>
                <a:endParaRPr lang="en-US" dirty="0"/>
              </a:p>
              <a:p>
                <a:pPr marL="136525" indent="0">
                  <a:buNone/>
                </a:pPr>
                <a:r>
                  <a:rPr lang="fr-FR" dirty="0"/>
                  <a:t>C</a:t>
                </a:r>
                <a:r>
                  <a:rPr lang="fr-FR" baseline="-25000" dirty="0"/>
                  <a:t>1 </a:t>
                </a:r>
                <a:r>
                  <a:rPr lang="fr-FR" dirty="0"/>
                  <a:t>: coefficient d’orientation et d’inclinaison de la paroi considérée (égal a 1 pour un paroi vertical sud) ,les valeur pour chaque façade sont mentionnée sur le tableau sous dessous </a:t>
                </a:r>
                <a:endParaRPr lang="en-US" dirty="0"/>
              </a:p>
              <a:p>
                <a:endParaRPr lang="en-US"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145473" y="1350818"/>
                <a:ext cx="12046527" cy="5507182"/>
              </a:xfrm>
              <a:blipFill rotWithShape="0">
                <a:blip r:embed="rId3"/>
                <a:stretch>
                  <a:fillRect t="-221" r="-658"/>
                </a:stretch>
              </a:blipFill>
            </p:spPr>
            <p:txBody>
              <a:bodyPr/>
              <a:lstStyle/>
              <a:p>
                <a:r>
                  <a:rPr lang="fr-FR">
                    <a:noFill/>
                  </a:rPr>
                  <a:t> </a:t>
                </a:r>
              </a:p>
            </p:txBody>
          </p:sp>
        </mc:Fallback>
      </mc:AlternateContent>
    </p:spTree>
    <p:extLst>
      <p:ext uri="{BB962C8B-B14F-4D97-AF65-F5344CB8AC3E}">
        <p14:creationId xmlns:p14="http://schemas.microsoft.com/office/powerpoint/2010/main" val="14303549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a:t>Calcule des besoins bruts</a:t>
            </a:r>
            <a:r>
              <a:rPr lang="en-US"/>
              <a:t/>
            </a:r>
            <a:br>
              <a:rPr lang="en-US"/>
            </a:br>
            <a:endParaRPr lang="en-US"/>
          </a:p>
        </p:txBody>
      </p:sp>
      <p:sp>
        <p:nvSpPr>
          <p:cNvPr id="3" name="Espace réservé du contenu 2"/>
          <p:cNvSpPr>
            <a:spLocks noGrp="1"/>
          </p:cNvSpPr>
          <p:nvPr>
            <p:ph idx="1"/>
          </p:nvPr>
        </p:nvSpPr>
        <p:spPr/>
        <p:txBody>
          <a:bodyPr/>
          <a:lstStyle/>
          <a:p>
            <a:pPr marL="136525" indent="0">
              <a:buNone/>
            </a:pPr>
            <a:r>
              <a:rPr lang="fr-FR" dirty="0"/>
              <a:t>B = G .</a:t>
            </a:r>
            <a:r>
              <a:rPr lang="fr-FR" dirty="0" err="1"/>
              <a:t>Vh</a:t>
            </a:r>
            <a:r>
              <a:rPr lang="fr-FR" dirty="0"/>
              <a:t> .∆T .24 .</a:t>
            </a:r>
            <a:r>
              <a:rPr lang="fr-FR" dirty="0" err="1"/>
              <a:t>Nj</a:t>
            </a:r>
            <a:r>
              <a:rPr lang="fr-FR" dirty="0"/>
              <a:t>. /1000   </a:t>
            </a:r>
            <a:endParaRPr lang="fr-FR" dirty="0" smtClean="0"/>
          </a:p>
          <a:p>
            <a:pPr marL="136525" indent="0">
              <a:buNone/>
            </a:pPr>
            <a:r>
              <a:rPr lang="en-US" dirty="0" smtClean="0"/>
              <a:t> </a:t>
            </a:r>
            <a:r>
              <a:rPr lang="fr-FR" dirty="0" smtClean="0"/>
              <a:t>B : besoin thermique </a:t>
            </a:r>
            <a:r>
              <a:rPr lang="fr-FR" dirty="0"/>
              <a:t>mensuelle  </a:t>
            </a:r>
            <a:r>
              <a:rPr lang="fr-FR" dirty="0" smtClean="0"/>
              <a:t>[</a:t>
            </a:r>
            <a:r>
              <a:rPr lang="fr-FR" dirty="0" err="1" smtClean="0"/>
              <a:t>kw</a:t>
            </a:r>
            <a:r>
              <a:rPr lang="fr-FR" dirty="0" smtClean="0"/>
              <a:t>/moi ]</a:t>
            </a:r>
            <a:endParaRPr lang="en-US" dirty="0" smtClean="0"/>
          </a:p>
          <a:p>
            <a:pPr marL="136525" indent="0">
              <a:buNone/>
            </a:pPr>
            <a:r>
              <a:rPr lang="fr-FR" dirty="0" smtClean="0"/>
              <a:t>G  : coefficient </a:t>
            </a:r>
            <a:r>
              <a:rPr lang="fr-FR" dirty="0"/>
              <a:t>global de </a:t>
            </a:r>
            <a:r>
              <a:rPr lang="fr-FR" dirty="0" smtClean="0"/>
              <a:t>déperdition </a:t>
            </a:r>
            <a:endParaRPr lang="en-US" dirty="0"/>
          </a:p>
          <a:p>
            <a:pPr marL="136525" indent="0">
              <a:buNone/>
            </a:pPr>
            <a:r>
              <a:rPr lang="fr-FR" dirty="0" err="1"/>
              <a:t>V</a:t>
            </a:r>
            <a:r>
              <a:rPr lang="fr-FR" baseline="-25000" dirty="0" err="1"/>
              <a:t>h</a:t>
            </a:r>
            <a:r>
              <a:rPr lang="fr-FR" dirty="0"/>
              <a:t> </a:t>
            </a:r>
            <a:r>
              <a:rPr lang="fr-FR" dirty="0" smtClean="0"/>
              <a:t>: </a:t>
            </a:r>
            <a:r>
              <a:rPr lang="fr-FR" dirty="0"/>
              <a:t>volume habitable </a:t>
            </a:r>
            <a:endParaRPr lang="en-US" dirty="0"/>
          </a:p>
          <a:p>
            <a:pPr marL="136525" indent="0">
              <a:buNone/>
            </a:pPr>
            <a:r>
              <a:rPr lang="fr-FR" dirty="0"/>
              <a:t>∆T </a:t>
            </a:r>
            <a:r>
              <a:rPr lang="fr-FR" dirty="0" smtClean="0"/>
              <a:t>: défende </a:t>
            </a:r>
            <a:r>
              <a:rPr lang="fr-FR" dirty="0"/>
              <a:t>de </a:t>
            </a:r>
            <a:r>
              <a:rPr lang="fr-FR" dirty="0" smtClean="0"/>
              <a:t>température </a:t>
            </a:r>
            <a:r>
              <a:rPr lang="fr-FR" dirty="0"/>
              <a:t>entre l'intérieur et l'extérieur</a:t>
            </a:r>
          </a:p>
          <a:p>
            <a:pPr marL="136525" indent="0">
              <a:buNone/>
            </a:pPr>
            <a:r>
              <a:rPr lang="fr-FR" dirty="0" err="1" smtClean="0"/>
              <a:t>Nj</a:t>
            </a:r>
            <a:r>
              <a:rPr lang="fr-FR" dirty="0" smtClean="0"/>
              <a:t> : nombre du jour pour chaque moi </a:t>
            </a:r>
            <a:endParaRPr lang="en-US" dirty="0" smtClean="0"/>
          </a:p>
          <a:p>
            <a:endParaRPr lang="en-US" dirty="0"/>
          </a:p>
        </p:txBody>
      </p:sp>
    </p:spTree>
    <p:extLst>
      <p:ext uri="{BB962C8B-B14F-4D97-AF65-F5344CB8AC3E}">
        <p14:creationId xmlns:p14="http://schemas.microsoft.com/office/powerpoint/2010/main" val="1528968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a:t>Calcul des besoins nets mensuels de la maison </a:t>
            </a:r>
            <a:r>
              <a:rPr lang="en-US"/>
              <a:t/>
            </a:r>
            <a:br>
              <a:rPr lang="en-US"/>
            </a:br>
            <a:endParaRPr lang="en-US"/>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p:txBody>
              <a:bodyPr/>
              <a:lstStyle/>
              <a:p>
                <a:pPr marL="136525" indent="0">
                  <a:buNone/>
                </a:pPr>
                <a:r>
                  <a:rPr lang="fr-FR" dirty="0"/>
                  <a:t>On </a:t>
                </a:r>
                <a:r>
                  <a:rPr lang="fr-FR" dirty="0" smtClean="0"/>
                  <a:t>utilise </a:t>
                </a:r>
                <a:r>
                  <a:rPr lang="fr-FR" dirty="0"/>
                  <a:t>les formules :</a:t>
                </a:r>
                <a:endParaRPr lang="en-US" dirty="0"/>
              </a:p>
              <a:p>
                <a:pPr marL="136525" indent="0">
                  <a:lnSpc>
                    <a:spcPct val="150000"/>
                  </a:lnSpc>
                  <a:buNone/>
                </a:pPr>
                <a:r>
                  <a:rPr lang="fr-FR" dirty="0"/>
                  <a:t>B </a:t>
                </a:r>
                <a:r>
                  <a:rPr lang="fr-FR" baseline="-25000" dirty="0"/>
                  <a:t>net</a:t>
                </a:r>
                <a:r>
                  <a:rPr lang="fr-FR" dirty="0"/>
                  <a:t> = B </a:t>
                </a:r>
                <a:r>
                  <a:rPr lang="fr-FR" dirty="0" smtClean="0"/>
                  <a:t>+ </a:t>
                </a:r>
                <a14:m>
                  <m:oMath xmlns:m="http://schemas.openxmlformats.org/officeDocument/2006/math">
                    <m:nary>
                      <m:naryPr>
                        <m:chr m:val="∑"/>
                        <m:limLoc m:val="undOvr"/>
                        <m:subHide m:val="on"/>
                        <m:supHide m:val="on"/>
                        <m:ctrlPr>
                          <a:rPr lang="en-US" i="1">
                            <a:latin typeface="Cambria Math" panose="02040503050406030204" pitchFamily="18" charset="0"/>
                          </a:rPr>
                        </m:ctrlPr>
                      </m:naryPr>
                      <m:sub/>
                      <m:sup/>
                      <m:e>
                        <m:r>
                          <a:rPr lang="en-US" i="1">
                            <a:latin typeface="Cambria Math" panose="02040503050406030204" pitchFamily="18" charset="0"/>
                          </a:rPr>
                          <m:t>𝐴𝑝𝑝𝑜𝑟𝑡𝑒</m:t>
                        </m:r>
                        <m:r>
                          <a:rPr lang="en-US" i="1">
                            <a:latin typeface="Cambria Math" panose="02040503050406030204" pitchFamily="18" charset="0"/>
                          </a:rPr>
                          <m:t> </m:t>
                        </m:r>
                        <m:r>
                          <a:rPr lang="en-US" i="1">
                            <a:latin typeface="Cambria Math" panose="02040503050406030204" pitchFamily="18" charset="0"/>
                          </a:rPr>
                          <m:t>𝑖𝑛𝑡𝑒𝑟𝑛𝑒</m:t>
                        </m:r>
                        <m:r>
                          <a:rPr lang="fr-FR" i="1">
                            <a:latin typeface="Cambria Math" panose="02040503050406030204" pitchFamily="18" charset="0"/>
                          </a:rPr>
                          <m:t>.+</m:t>
                        </m:r>
                        <m:r>
                          <a:rPr lang="fr-FR" i="1">
                            <a:latin typeface="Cambria Math" panose="02040503050406030204" pitchFamily="18" charset="0"/>
                          </a:rPr>
                          <m:t>𝑎𝑝𝑝𝑜𝑟𝑡𝑠</m:t>
                        </m:r>
                        <m:r>
                          <a:rPr lang="fr-FR" i="1">
                            <a:latin typeface="Cambria Math" panose="02040503050406030204" pitchFamily="18" charset="0"/>
                          </a:rPr>
                          <m:t> </m:t>
                        </m:r>
                        <m:r>
                          <a:rPr lang="fr-FR" i="1">
                            <a:latin typeface="Cambria Math" panose="02040503050406030204" pitchFamily="18" charset="0"/>
                          </a:rPr>
                          <m:t>𝑠𝑜𝑙𝑎𝑖𝑟𝑒</m:t>
                        </m:r>
                      </m:e>
                    </m:nary>
                  </m:oMath>
                </a14:m>
                <a:r>
                  <a:rPr lang="fr-FR" dirty="0"/>
                  <a:t>  …pour </a:t>
                </a:r>
                <a:r>
                  <a:rPr lang="fr-FR" dirty="0" smtClean="0"/>
                  <a:t>période froide</a:t>
                </a:r>
                <a:endParaRPr lang="en-US" dirty="0"/>
              </a:p>
              <a:p>
                <a:pPr marL="136525" indent="0">
                  <a:lnSpc>
                    <a:spcPct val="150000"/>
                  </a:lnSpc>
                  <a:buNone/>
                </a:pPr>
                <a:r>
                  <a:rPr lang="fr-FR" dirty="0"/>
                  <a:t>B </a:t>
                </a:r>
                <a:r>
                  <a:rPr lang="fr-FR" baseline="-25000" dirty="0"/>
                  <a:t>net</a:t>
                </a:r>
                <a:r>
                  <a:rPr lang="fr-FR" dirty="0"/>
                  <a:t> = B </a:t>
                </a:r>
                <a:r>
                  <a:rPr lang="fr-FR" dirty="0" smtClean="0"/>
                  <a:t>- </a:t>
                </a:r>
                <a14:m>
                  <m:oMath xmlns:m="http://schemas.openxmlformats.org/officeDocument/2006/math">
                    <m:nary>
                      <m:naryPr>
                        <m:chr m:val="∑"/>
                        <m:limLoc m:val="undOvr"/>
                        <m:subHide m:val="on"/>
                        <m:supHide m:val="on"/>
                        <m:ctrlPr>
                          <a:rPr lang="en-US" i="1">
                            <a:latin typeface="Cambria Math" panose="02040503050406030204" pitchFamily="18" charset="0"/>
                          </a:rPr>
                        </m:ctrlPr>
                      </m:naryPr>
                      <m:sub/>
                      <m:sup/>
                      <m:e>
                        <m:r>
                          <a:rPr lang="en-US" i="1">
                            <a:latin typeface="Cambria Math" panose="02040503050406030204" pitchFamily="18" charset="0"/>
                          </a:rPr>
                          <m:t>𝐴𝑝𝑝𝑜𝑟𝑡𝑒</m:t>
                        </m:r>
                        <m:r>
                          <a:rPr lang="en-US" i="1">
                            <a:latin typeface="Cambria Math" panose="02040503050406030204" pitchFamily="18" charset="0"/>
                          </a:rPr>
                          <m:t> </m:t>
                        </m:r>
                        <m:r>
                          <a:rPr lang="en-US" i="1">
                            <a:latin typeface="Cambria Math" panose="02040503050406030204" pitchFamily="18" charset="0"/>
                          </a:rPr>
                          <m:t>𝑖𝑛𝑡𝑒𝑟𝑛𝑒</m:t>
                        </m:r>
                        <m:r>
                          <a:rPr lang="fr-FR" i="1">
                            <a:latin typeface="Cambria Math" panose="02040503050406030204" pitchFamily="18" charset="0"/>
                          </a:rPr>
                          <m:t>.+</m:t>
                        </m:r>
                        <m:r>
                          <a:rPr lang="fr-FR" i="1">
                            <a:latin typeface="Cambria Math" panose="02040503050406030204" pitchFamily="18" charset="0"/>
                          </a:rPr>
                          <m:t>𝑎𝑝𝑝𝑜𝑟𝑡𝑠</m:t>
                        </m:r>
                        <m:r>
                          <a:rPr lang="fr-FR" i="1">
                            <a:latin typeface="Cambria Math" panose="02040503050406030204" pitchFamily="18" charset="0"/>
                          </a:rPr>
                          <m:t> </m:t>
                        </m:r>
                        <m:r>
                          <a:rPr lang="fr-FR" i="1">
                            <a:latin typeface="Cambria Math" panose="02040503050406030204" pitchFamily="18" charset="0"/>
                          </a:rPr>
                          <m:t>𝑠𝑜𝑙𝑎𝑖𝑟𝑒</m:t>
                        </m:r>
                      </m:e>
                    </m:nary>
                  </m:oMath>
                </a14:m>
                <a:r>
                  <a:rPr lang="fr-FR" dirty="0"/>
                  <a:t> …pour la </a:t>
                </a:r>
                <a:r>
                  <a:rPr lang="fr-FR" dirty="0" smtClean="0"/>
                  <a:t>période </a:t>
                </a:r>
                <a:r>
                  <a:rPr lang="fr-FR" dirty="0"/>
                  <a:t>chaude </a:t>
                </a:r>
                <a:endParaRPr lang="en-US" dirty="0"/>
              </a:p>
              <a:p>
                <a:endParaRPr lang="en-US"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blipFill rotWithShape="0">
                <a:blip r:embed="rId2"/>
                <a:stretch>
                  <a:fillRect t="-1425"/>
                </a:stretch>
              </a:blipFill>
            </p:spPr>
            <p:txBody>
              <a:bodyPr/>
              <a:lstStyle/>
              <a:p>
                <a:r>
                  <a:rPr lang="fr-FR">
                    <a:noFill/>
                  </a:rPr>
                  <a:t> </a:t>
                </a:r>
              </a:p>
            </p:txBody>
          </p:sp>
        </mc:Fallback>
      </mc:AlternateContent>
    </p:spTree>
    <p:extLst>
      <p:ext uri="{BB962C8B-B14F-4D97-AF65-F5344CB8AC3E}">
        <p14:creationId xmlns:p14="http://schemas.microsoft.com/office/powerpoint/2010/main" val="9561507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smtClean="0"/>
              <a:t>Description de mur trombe et cheminee solaire</a:t>
            </a:r>
            <a:endParaRPr lang="en-US"/>
          </a:p>
        </p:txBody>
      </p:sp>
      <p:sp>
        <p:nvSpPr>
          <p:cNvPr id="5" name="Sous-titre 4"/>
          <p:cNvSpPr>
            <a:spLocks noGrp="1"/>
          </p:cNvSpPr>
          <p:nvPr>
            <p:ph type="subTitle" idx="1"/>
          </p:nvPr>
        </p:nvSpPr>
        <p:spPr/>
        <p:txBody>
          <a:bodyPr/>
          <a:lstStyle/>
          <a:p>
            <a:endParaRPr lang="fr-FR" dirty="0" smtClean="0"/>
          </a:p>
          <a:p>
            <a:endParaRPr lang="en-US" dirty="0"/>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0066" y="3298360"/>
            <a:ext cx="6080764" cy="3536730"/>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 y="3298360"/>
            <a:ext cx="6094830" cy="3571875"/>
          </a:xfrm>
          <a:prstGeom prst="rect">
            <a:avLst/>
          </a:prstGeom>
        </p:spPr>
      </p:pic>
    </p:spTree>
    <p:extLst>
      <p:ext uri="{BB962C8B-B14F-4D97-AF65-F5344CB8AC3E}">
        <p14:creationId xmlns:p14="http://schemas.microsoft.com/office/powerpoint/2010/main" val="4482901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i="1" dirty="0"/>
              <a:t>Fonctionnement </a:t>
            </a:r>
            <a:r>
              <a:rPr lang="fr-FR" i="1" dirty="0" smtClean="0"/>
              <a:t>de </a:t>
            </a:r>
            <a:r>
              <a:rPr lang="fr-FR" i="1" dirty="0"/>
              <a:t>mur </a:t>
            </a:r>
            <a:r>
              <a:rPr lang="fr-FR" i="1" dirty="0" smtClean="0"/>
              <a:t>Trombe </a:t>
            </a:r>
            <a:r>
              <a:rPr lang="fr-FR" i="1" dirty="0"/>
              <a:t>en hiver </a:t>
            </a:r>
            <a:endParaRPr lang="en-US" dirty="0"/>
          </a:p>
        </p:txBody>
      </p:sp>
      <p:pic>
        <p:nvPicPr>
          <p:cNvPr id="4" name="Espace réservé du contenu 3"/>
          <p:cNvPicPr>
            <a:picLocks noGrp="1"/>
          </p:cNvPicPr>
          <p:nvPr>
            <p:ph idx="1"/>
          </p:nvPr>
        </p:nvPicPr>
        <p:blipFill>
          <a:blip r:embed="rId2"/>
          <a:stretch>
            <a:fillRect/>
          </a:stretch>
        </p:blipFill>
        <p:spPr>
          <a:xfrm>
            <a:off x="540327" y="1475510"/>
            <a:ext cx="11409217" cy="5153890"/>
          </a:xfrm>
          <a:prstGeom prst="rect">
            <a:avLst/>
          </a:prstGeom>
        </p:spPr>
      </p:pic>
    </p:spTree>
    <p:extLst>
      <p:ext uri="{BB962C8B-B14F-4D97-AF65-F5344CB8AC3E}">
        <p14:creationId xmlns:p14="http://schemas.microsoft.com/office/powerpoint/2010/main" val="1745044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3" cstate="print"/>
          <a:srcRect/>
          <a:stretch>
            <a:fillRect/>
          </a:stretch>
        </p:blipFill>
        <p:spPr bwMode="auto">
          <a:xfrm>
            <a:off x="0" y="0"/>
            <a:ext cx="12192000" cy="785794"/>
          </a:xfrm>
          <a:prstGeom prst="rect">
            <a:avLst/>
          </a:prstGeom>
          <a:noFill/>
          <a:ln w="9525">
            <a:noFill/>
            <a:miter lim="800000"/>
            <a:headEnd/>
            <a:tailEnd/>
          </a:ln>
        </p:spPr>
      </p:pic>
      <p:sp>
        <p:nvSpPr>
          <p:cNvPr id="7" name="Sous-titre 2"/>
          <p:cNvSpPr txBox="1">
            <a:spLocks/>
          </p:cNvSpPr>
          <p:nvPr/>
        </p:nvSpPr>
        <p:spPr>
          <a:xfrm>
            <a:off x="3264677" y="812297"/>
            <a:ext cx="5976664" cy="518900"/>
          </a:xfrm>
          <a:prstGeom prst="rect">
            <a:avLst/>
          </a:prstGeom>
          <a:gradFill rotWithShape="1">
            <a:gsLst>
              <a:gs pos="0">
                <a:srgbClr val="009DD9">
                  <a:tint val="98000"/>
                  <a:shade val="25000"/>
                  <a:satMod val="250000"/>
                </a:srgbClr>
              </a:gs>
              <a:gs pos="68000">
                <a:srgbClr val="009DD9">
                  <a:tint val="86000"/>
                  <a:satMod val="115000"/>
                </a:srgbClr>
              </a:gs>
              <a:gs pos="100000">
                <a:srgbClr val="009DD9">
                  <a:tint val="50000"/>
                  <a:satMod val="150000"/>
                </a:srgbClr>
              </a:gs>
            </a:gsLst>
            <a:path path="circle">
              <a:fillToRect l="50000" t="130000" r="50000" b="-30000"/>
            </a:path>
          </a:gra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lt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lt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lt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lt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lt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lt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lt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lt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lt1"/>
                </a:solidFill>
                <a:latin typeface="+mn-lt"/>
                <a:ea typeface="+mn-ea"/>
                <a:cs typeface="+mn-cs"/>
              </a:defRPr>
            </a:lvl9pPr>
          </a:lstStyle>
          <a:p>
            <a:pPr marL="274320" marR="0" lvl="0" indent="-274320" algn="ctr" defTabSz="914400" rtl="0" eaLnBrk="1" fontAlgn="auto" latinLnBrk="0" hangingPunct="1">
              <a:lnSpc>
                <a:spcPct val="100000"/>
              </a:lnSpc>
              <a:spcBef>
                <a:spcPct val="20000"/>
              </a:spcBef>
              <a:spcAft>
                <a:spcPts val="0"/>
              </a:spcAft>
              <a:buClr>
                <a:srgbClr val="0BD0D9"/>
              </a:buClr>
              <a:buSzPct val="95000"/>
              <a:buFont typeface="Wingdings 2"/>
              <a:buChar char=""/>
              <a:tabLst/>
              <a:defRPr/>
            </a:pPr>
            <a:r>
              <a:rPr kumimoji="0" lang="fr-FR" sz="1600" b="1" i="0" u="none" strike="noStrike" kern="1200" cap="none" spc="0" normalizeH="0" baseline="0" noProof="0" dirty="0" smtClean="0">
                <a:ln>
                  <a:noFill/>
                </a:ln>
                <a:solidFill>
                  <a:srgbClr val="C00000"/>
                </a:solidFill>
                <a:effectLst/>
                <a:uLnTx/>
                <a:uFillTx/>
                <a:latin typeface="Constantia"/>
              </a:rPr>
              <a:t>FACULTE </a:t>
            </a:r>
            <a:r>
              <a:rPr kumimoji="0" lang="fr-FR" sz="1600" b="1" i="0" u="none" strike="noStrike" kern="1200" cap="none" spc="0" normalizeH="0" baseline="0" noProof="0" dirty="0">
                <a:ln>
                  <a:noFill/>
                </a:ln>
                <a:solidFill>
                  <a:srgbClr val="C00000"/>
                </a:solidFill>
                <a:effectLst/>
                <a:uLnTx/>
                <a:uFillTx/>
                <a:latin typeface="Constantia"/>
              </a:rPr>
              <a:t>DE TECHNOLOGIE</a:t>
            </a:r>
            <a:endParaRPr kumimoji="0" lang="fr-FR" sz="1600" b="0" i="0" u="none" strike="noStrike" kern="1200" cap="none" spc="0" normalizeH="0" baseline="0" noProof="0" dirty="0">
              <a:ln>
                <a:noFill/>
              </a:ln>
              <a:solidFill>
                <a:srgbClr val="C00000"/>
              </a:solidFill>
              <a:effectLst/>
              <a:uLnTx/>
              <a:uFillTx/>
              <a:latin typeface="Constantia"/>
            </a:endParaRPr>
          </a:p>
          <a:p>
            <a:pPr marL="274320" marR="0" lvl="0" indent="-274320" algn="ctr" defTabSz="914400" rtl="0" eaLnBrk="1" fontAlgn="auto" latinLnBrk="0" hangingPunct="1">
              <a:lnSpc>
                <a:spcPct val="100000"/>
              </a:lnSpc>
              <a:spcBef>
                <a:spcPct val="20000"/>
              </a:spcBef>
              <a:spcAft>
                <a:spcPts val="0"/>
              </a:spcAft>
              <a:buClr>
                <a:srgbClr val="0BD0D9"/>
              </a:buClr>
              <a:buSzPct val="95000"/>
              <a:buFont typeface="Wingdings 2"/>
              <a:buChar char=""/>
              <a:tabLst/>
              <a:defRPr/>
            </a:pPr>
            <a:r>
              <a:rPr kumimoji="0" lang="fr-FR" sz="1600" b="1" i="0" u="none" strike="noStrike" kern="1200" cap="none" spc="0" normalizeH="0" baseline="0" noProof="0" dirty="0">
                <a:ln>
                  <a:noFill/>
                </a:ln>
                <a:solidFill>
                  <a:srgbClr val="C00000"/>
                </a:solidFill>
                <a:effectLst/>
                <a:uLnTx/>
                <a:uFillTx/>
                <a:latin typeface="Constantia"/>
              </a:rPr>
              <a:t>DEPARTEMENT DE GENIE MECANIQUE</a:t>
            </a:r>
            <a:endParaRPr kumimoji="0" lang="fr-FR" sz="1600" b="0" i="0" u="none" strike="noStrike" kern="1200" cap="none" spc="0" normalizeH="0" baseline="0" noProof="0" dirty="0">
              <a:ln>
                <a:noFill/>
              </a:ln>
              <a:solidFill>
                <a:srgbClr val="C00000"/>
              </a:solidFill>
              <a:effectLst/>
              <a:uLnTx/>
              <a:uFillTx/>
              <a:latin typeface="Constantia"/>
            </a:endParaRPr>
          </a:p>
          <a:p>
            <a:pPr marL="274320" marR="0" lvl="0" indent="-274320" algn="ctr" defTabSz="914400" rtl="0" eaLnBrk="1" fontAlgn="auto" latinLnBrk="0" hangingPunct="1">
              <a:lnSpc>
                <a:spcPct val="100000"/>
              </a:lnSpc>
              <a:spcBef>
                <a:spcPct val="20000"/>
              </a:spcBef>
              <a:spcAft>
                <a:spcPts val="0"/>
              </a:spcAft>
              <a:buClr>
                <a:srgbClr val="0BD0D9"/>
              </a:buClr>
              <a:buSzPct val="95000"/>
              <a:buFont typeface="Wingdings 2"/>
              <a:buChar char=""/>
              <a:tabLst/>
              <a:defRPr/>
            </a:pPr>
            <a:endParaRPr kumimoji="0" lang="fr-FR" sz="2000" b="0" i="0" u="none" strike="noStrike" kern="1200" cap="none" spc="0" normalizeH="0" baseline="0" noProof="0" dirty="0">
              <a:ln>
                <a:noFill/>
              </a:ln>
              <a:solidFill>
                <a:prstClr val="white"/>
              </a:solidFill>
              <a:effectLst/>
              <a:uLnTx/>
              <a:uFillTx/>
              <a:latin typeface="Constantia"/>
            </a:endParaRPr>
          </a:p>
        </p:txBody>
      </p:sp>
      <p:grpSp>
        <p:nvGrpSpPr>
          <p:cNvPr id="8" name="Groupe 7"/>
          <p:cNvGrpSpPr/>
          <p:nvPr/>
        </p:nvGrpSpPr>
        <p:grpSpPr>
          <a:xfrm>
            <a:off x="3448656" y="1345122"/>
            <a:ext cx="5608703" cy="929761"/>
            <a:chOff x="0" y="0"/>
            <a:chExt cx="5608703" cy="542880"/>
          </a:xfrm>
          <a:scene3d>
            <a:camera prst="orthographicFront"/>
            <a:lightRig rig="flat" dir="t"/>
          </a:scene3d>
        </p:grpSpPr>
        <p:sp>
          <p:nvSpPr>
            <p:cNvPr id="9" name="Rectangle à coins arrondis 8"/>
            <p:cNvSpPr/>
            <p:nvPr/>
          </p:nvSpPr>
          <p:spPr>
            <a:xfrm>
              <a:off x="0" y="0"/>
              <a:ext cx="5608703" cy="54288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Rectangle 9"/>
            <p:cNvSpPr/>
            <p:nvPr/>
          </p:nvSpPr>
          <p:spPr>
            <a:xfrm>
              <a:off x="26501" y="26501"/>
              <a:ext cx="5555701" cy="4008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fontAlgn="base">
                <a:spcBef>
                  <a:spcPct val="0"/>
                </a:spcBef>
                <a:spcAft>
                  <a:spcPct val="0"/>
                </a:spcAft>
                <a:tabLst>
                  <a:tab pos="822325" algn="l"/>
                </a:tabLst>
              </a:pPr>
              <a:endParaRPr lang="fr-FR" b="1" dirty="0" smtClean="0">
                <a:solidFill>
                  <a:schemeClr val="bg1"/>
                </a:solidFill>
                <a:latin typeface="Times New Roman" pitchFamily="18" charset="0"/>
                <a:ea typeface="Times New Roman" pitchFamily="18" charset="0"/>
                <a:cs typeface="Times New Roman" pitchFamily="18" charset="0"/>
              </a:endParaRPr>
            </a:p>
            <a:p>
              <a:pPr lvl="0" algn="ctr" fontAlgn="base">
                <a:spcBef>
                  <a:spcPct val="0"/>
                </a:spcBef>
                <a:spcAft>
                  <a:spcPct val="0"/>
                </a:spcAft>
                <a:tabLst>
                  <a:tab pos="822325" algn="l"/>
                </a:tabLst>
              </a:pPr>
              <a:r>
                <a:rPr lang="fr-FR" b="1" dirty="0" smtClean="0">
                  <a:solidFill>
                    <a:schemeClr val="bg1"/>
                  </a:solidFill>
                  <a:latin typeface="Times New Roman" pitchFamily="18" charset="0"/>
                  <a:ea typeface="Times New Roman" pitchFamily="18" charset="0"/>
                  <a:cs typeface="Times New Roman" pitchFamily="18" charset="0"/>
                </a:rPr>
                <a:t>MEMOIRE </a:t>
              </a:r>
              <a:r>
                <a:rPr lang="fr-FR" b="1" dirty="0">
                  <a:solidFill>
                    <a:schemeClr val="bg1"/>
                  </a:solidFill>
                  <a:latin typeface="Times New Roman" pitchFamily="18" charset="0"/>
                  <a:ea typeface="Times New Roman" pitchFamily="18" charset="0"/>
                  <a:cs typeface="Times New Roman" pitchFamily="18" charset="0"/>
                </a:rPr>
                <a:t>DE FIN D</a:t>
              </a:r>
              <a:r>
                <a:rPr lang="fr-FR" b="1" dirty="0">
                  <a:solidFill>
                    <a:schemeClr val="bg1"/>
                  </a:solidFill>
                  <a:ea typeface="Times New Roman" pitchFamily="18" charset="0"/>
                  <a:cs typeface="Times New Roman" pitchFamily="18" charset="0"/>
                </a:rPr>
                <a:t>’</a:t>
              </a:r>
              <a:r>
                <a:rPr lang="fr-FR" b="1" dirty="0">
                  <a:solidFill>
                    <a:schemeClr val="bg1"/>
                  </a:solidFill>
                  <a:latin typeface="Times New Roman" pitchFamily="18" charset="0"/>
                  <a:ea typeface="Times New Roman" pitchFamily="18" charset="0"/>
                  <a:cs typeface="Times New Roman" pitchFamily="18" charset="0"/>
                </a:rPr>
                <a:t>ETUDES</a:t>
              </a:r>
              <a:endParaRPr lang="fr-FR" sz="1600" b="1" dirty="0">
                <a:solidFill>
                  <a:schemeClr val="bg1"/>
                </a:solidFill>
                <a:latin typeface="Arial" pitchFamily="34" charset="0"/>
                <a:cs typeface="Arial" pitchFamily="34" charset="0"/>
              </a:endParaRPr>
            </a:p>
            <a:p>
              <a:pPr lvl="0" algn="ctr" eaLnBrk="0" fontAlgn="base" hangingPunct="0">
                <a:spcBef>
                  <a:spcPct val="0"/>
                </a:spcBef>
                <a:spcAft>
                  <a:spcPct val="0"/>
                </a:spcAft>
                <a:tabLst>
                  <a:tab pos="822325" algn="l"/>
                </a:tabLst>
              </a:pPr>
              <a:r>
                <a:rPr lang="fr-FR" b="1" dirty="0">
                  <a:solidFill>
                    <a:schemeClr val="bg1"/>
                  </a:solidFill>
                  <a:latin typeface="Times New Roman" pitchFamily="18" charset="0"/>
                  <a:ea typeface="Times New Roman" pitchFamily="18" charset="0"/>
                  <a:cs typeface="Times New Roman" pitchFamily="18" charset="0"/>
                </a:rPr>
                <a:t>En vue de l</a:t>
              </a:r>
              <a:r>
                <a:rPr lang="fr-FR" b="1" dirty="0">
                  <a:solidFill>
                    <a:schemeClr val="bg1"/>
                  </a:solidFill>
                  <a:ea typeface="Times New Roman" pitchFamily="18" charset="0"/>
                  <a:cs typeface="Times New Roman" pitchFamily="18" charset="0"/>
                </a:rPr>
                <a:t>’</a:t>
              </a:r>
              <a:r>
                <a:rPr lang="fr-FR" b="1" dirty="0">
                  <a:solidFill>
                    <a:schemeClr val="bg1"/>
                  </a:solidFill>
                  <a:latin typeface="Times New Roman" pitchFamily="18" charset="0"/>
                  <a:ea typeface="Times New Roman" pitchFamily="18" charset="0"/>
                  <a:cs typeface="Times New Roman" pitchFamily="18" charset="0"/>
                </a:rPr>
                <a:t>obtention de diplôme</a:t>
              </a:r>
              <a:r>
                <a:rPr lang="fr-FR" b="1" dirty="0">
                  <a:solidFill>
                    <a:schemeClr val="bg1"/>
                  </a:solidFill>
                  <a:ea typeface="Times New Roman" pitchFamily="18" charset="0"/>
                  <a:cs typeface="Times New Roman" pitchFamily="18" charset="0"/>
                </a:rPr>
                <a:t> </a:t>
              </a:r>
              <a:r>
                <a:rPr lang="fr-FR" b="1" dirty="0">
                  <a:solidFill>
                    <a:schemeClr val="bg1"/>
                  </a:solidFill>
                  <a:latin typeface="Times New Roman" pitchFamily="18" charset="0"/>
                  <a:ea typeface="Times New Roman" pitchFamily="18" charset="0"/>
                  <a:cs typeface="Times New Roman" pitchFamily="18" charset="0"/>
                </a:rPr>
                <a:t>: Master </a:t>
              </a:r>
              <a:endParaRPr lang="fr-FR" b="1" kern="1200" dirty="0" smtClean="0">
                <a:solidFill>
                  <a:schemeClr val="bg1"/>
                </a:solidFill>
              </a:endParaRPr>
            </a:p>
            <a:p>
              <a:pPr lvl="0" algn="ctr" defTabSz="711200" rtl="0">
                <a:spcBef>
                  <a:spcPct val="0"/>
                </a:spcBef>
                <a:spcAft>
                  <a:spcPct val="35000"/>
                </a:spcAft>
              </a:pPr>
              <a:r>
                <a:rPr lang="fr-FR" b="1" kern="1200" dirty="0" smtClean="0"/>
                <a:t>Option : Génie Thermique et Energies Renouvelables  </a:t>
              </a:r>
              <a:endParaRPr lang="fr-FR" kern="1200" dirty="0"/>
            </a:p>
          </p:txBody>
        </p:sp>
      </p:grpSp>
      <p:pic>
        <p:nvPicPr>
          <p:cNvPr id="11" name="Image 10" descr="C:\Users\Abdelhamid\Desktop\facccc.jpg"/>
          <p:cNvPicPr/>
          <p:nvPr/>
        </p:nvPicPr>
        <p:blipFill>
          <a:blip r:embed="rId4" cstate="print"/>
          <a:srcRect/>
          <a:stretch>
            <a:fillRect/>
          </a:stretch>
        </p:blipFill>
        <p:spPr bwMode="auto">
          <a:xfrm>
            <a:off x="10659663" y="1026168"/>
            <a:ext cx="827087" cy="1009698"/>
          </a:xfrm>
          <a:prstGeom prst="rect">
            <a:avLst/>
          </a:prstGeom>
          <a:noFill/>
          <a:ln w="9525">
            <a:noFill/>
            <a:miter lim="800000"/>
            <a:headEnd/>
            <a:tailEnd/>
          </a:ln>
        </p:spPr>
      </p:pic>
      <p:pic>
        <p:nvPicPr>
          <p:cNvPr id="12" name="Image 11" descr="C:\Users\Abdelhamid\Desktop\facccc.jpg"/>
          <p:cNvPicPr/>
          <p:nvPr/>
        </p:nvPicPr>
        <p:blipFill>
          <a:blip r:embed="rId4" cstate="print"/>
          <a:srcRect/>
          <a:stretch>
            <a:fillRect/>
          </a:stretch>
        </p:blipFill>
        <p:spPr bwMode="auto">
          <a:xfrm>
            <a:off x="705250" y="1026168"/>
            <a:ext cx="827087" cy="1009698"/>
          </a:xfrm>
          <a:prstGeom prst="rect">
            <a:avLst/>
          </a:prstGeom>
          <a:noFill/>
          <a:ln w="9525">
            <a:noFill/>
            <a:miter lim="800000"/>
            <a:headEnd/>
            <a:tailEnd/>
          </a:ln>
        </p:spPr>
      </p:pic>
      <p:sp>
        <p:nvSpPr>
          <p:cNvPr id="13" name="Rectangle 12"/>
          <p:cNvSpPr/>
          <p:nvPr/>
        </p:nvSpPr>
        <p:spPr>
          <a:xfrm>
            <a:off x="567747" y="2609411"/>
            <a:ext cx="11056505" cy="144655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4400" b="1" spc="-250" dirty="0">
                <a:solidFill>
                  <a:schemeClr val="tx2"/>
                </a:solidFill>
              </a:rPr>
              <a:t>ETUDE ET OPTIMISATION DE LA CONSIMMATION ENERGETIQUE DANS UN HABITAT </a:t>
            </a:r>
            <a:endParaRPr lang="fr-FR" sz="4400" b="1" cap="all" dirty="0">
              <a:ln/>
              <a:solidFill>
                <a:srgbClr val="0F6FC6"/>
              </a:solidFill>
              <a:effectLst>
                <a:outerShdw blurRad="19685" dist="12700" dir="5400000" algn="tl" rotWithShape="0">
                  <a:srgbClr val="0F6FC6">
                    <a:satMod val="130000"/>
                    <a:alpha val="60000"/>
                  </a:srgbClr>
                </a:outerShdw>
                <a:reflection blurRad="10000" stA="55000" endPos="48000" dist="500" dir="5400000" sy="-100000" algn="bl" rotWithShape="0"/>
              </a:effectLst>
            </a:endParaRPr>
          </a:p>
        </p:txBody>
      </p:sp>
      <p:pic>
        <p:nvPicPr>
          <p:cNvPr id="14" name="Picture 4" descr="earth-reduced.jpg"/>
          <p:cNvPicPr>
            <a:picLocks noChangeAspect="1"/>
          </p:cNvPicPr>
          <p:nvPr/>
        </p:nvPicPr>
        <p:blipFill>
          <a:blip r:embed="rId5" cstate="print"/>
          <a:stretch>
            <a:fillRect/>
          </a:stretch>
        </p:blipFill>
        <p:spPr>
          <a:xfrm>
            <a:off x="3027929" y="2715356"/>
            <a:ext cx="584616" cy="549462"/>
          </a:xfrm>
          <a:prstGeom prst="ellipse">
            <a:avLst/>
          </a:prstGeom>
          <a:ln>
            <a:noFill/>
          </a:ln>
          <a:effectLst>
            <a:softEdge rad="112500"/>
          </a:effectLst>
        </p:spPr>
      </p:pic>
      <p:pic>
        <p:nvPicPr>
          <p:cNvPr id="15" name="Picture 4" descr="earth-reduced.jpg"/>
          <p:cNvPicPr>
            <a:picLocks noChangeAspect="1"/>
          </p:cNvPicPr>
          <p:nvPr/>
        </p:nvPicPr>
        <p:blipFill>
          <a:blip r:embed="rId5" cstate="print"/>
          <a:stretch>
            <a:fillRect/>
          </a:stretch>
        </p:blipFill>
        <p:spPr>
          <a:xfrm>
            <a:off x="5443304" y="2689517"/>
            <a:ext cx="629423" cy="575301"/>
          </a:xfrm>
          <a:prstGeom prst="ellipse">
            <a:avLst/>
          </a:prstGeom>
          <a:ln>
            <a:noFill/>
          </a:ln>
          <a:effectLst>
            <a:softEdge rad="112500"/>
          </a:effectLst>
        </p:spPr>
      </p:pic>
      <p:pic>
        <p:nvPicPr>
          <p:cNvPr id="16" name="Picture 4" descr="earth-reduced.jpg"/>
          <p:cNvPicPr>
            <a:picLocks noChangeAspect="1"/>
          </p:cNvPicPr>
          <p:nvPr/>
        </p:nvPicPr>
        <p:blipFill>
          <a:blip r:embed="rId5" cstate="print"/>
          <a:stretch>
            <a:fillRect/>
          </a:stretch>
        </p:blipFill>
        <p:spPr>
          <a:xfrm>
            <a:off x="7765366" y="2689517"/>
            <a:ext cx="520505" cy="589829"/>
          </a:xfrm>
          <a:prstGeom prst="ellipse">
            <a:avLst/>
          </a:prstGeom>
          <a:ln>
            <a:noFill/>
          </a:ln>
          <a:effectLst>
            <a:softEdge rad="112500"/>
          </a:effectLst>
        </p:spPr>
      </p:pic>
      <p:grpSp>
        <p:nvGrpSpPr>
          <p:cNvPr id="17" name="Groupe 16"/>
          <p:cNvGrpSpPr/>
          <p:nvPr/>
        </p:nvGrpSpPr>
        <p:grpSpPr>
          <a:xfrm>
            <a:off x="4993384" y="2274883"/>
            <a:ext cx="2519246" cy="442106"/>
            <a:chOff x="820369" y="-2092"/>
            <a:chExt cx="2519246" cy="578156"/>
          </a:xfrm>
          <a:scene3d>
            <a:camera prst="orthographicFront"/>
            <a:lightRig rig="flat" dir="t"/>
          </a:scene3d>
        </p:grpSpPr>
        <p:sp>
          <p:nvSpPr>
            <p:cNvPr id="18" name="Rectangle à coins arrondis 17"/>
            <p:cNvSpPr/>
            <p:nvPr/>
          </p:nvSpPr>
          <p:spPr>
            <a:xfrm>
              <a:off x="820369" y="24409"/>
              <a:ext cx="2519246" cy="551655"/>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9" name="Rectangle 18"/>
            <p:cNvSpPr/>
            <p:nvPr/>
          </p:nvSpPr>
          <p:spPr>
            <a:xfrm>
              <a:off x="1582496" y="-2092"/>
              <a:ext cx="1374997" cy="49779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fr-FR" b="1" kern="1200" dirty="0" smtClean="0"/>
                <a:t>Thème </a:t>
              </a:r>
              <a:endParaRPr lang="fr-FR" kern="1200" dirty="0"/>
            </a:p>
          </p:txBody>
        </p:sp>
      </p:grpSp>
      <p:pic>
        <p:nvPicPr>
          <p:cNvPr id="20" name="Picture 4" descr="earth-reduced.jpg"/>
          <p:cNvPicPr>
            <a:picLocks noChangeAspect="1"/>
          </p:cNvPicPr>
          <p:nvPr/>
        </p:nvPicPr>
        <p:blipFill>
          <a:blip r:embed="rId5" cstate="print"/>
          <a:stretch>
            <a:fillRect/>
          </a:stretch>
        </p:blipFill>
        <p:spPr>
          <a:xfrm>
            <a:off x="10331996" y="2689517"/>
            <a:ext cx="616288" cy="624563"/>
          </a:xfrm>
          <a:prstGeom prst="ellipse">
            <a:avLst/>
          </a:prstGeom>
          <a:ln>
            <a:noFill/>
          </a:ln>
          <a:effectLst>
            <a:softEdge rad="112500"/>
          </a:effectLst>
        </p:spPr>
      </p:pic>
      <p:grpSp>
        <p:nvGrpSpPr>
          <p:cNvPr id="24" name="Groupe 23"/>
          <p:cNvGrpSpPr/>
          <p:nvPr/>
        </p:nvGrpSpPr>
        <p:grpSpPr>
          <a:xfrm>
            <a:off x="7060169" y="3949626"/>
            <a:ext cx="5469587" cy="901535"/>
            <a:chOff x="6539652" y="47085"/>
            <a:chExt cx="2990579" cy="523406"/>
          </a:xfrm>
          <a:scene3d>
            <a:camera prst="orthographicFront"/>
            <a:lightRig rig="flat" dir="t"/>
          </a:scene3d>
        </p:grpSpPr>
        <p:sp>
          <p:nvSpPr>
            <p:cNvPr id="25" name="Rectangle à coins arrondis 24"/>
            <p:cNvSpPr/>
            <p:nvPr/>
          </p:nvSpPr>
          <p:spPr>
            <a:xfrm>
              <a:off x="6539652" y="129056"/>
              <a:ext cx="2765368" cy="441435"/>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6" name="Rectangle 25"/>
            <p:cNvSpPr/>
            <p:nvPr/>
          </p:nvSpPr>
          <p:spPr>
            <a:xfrm>
              <a:off x="6586790" y="47085"/>
              <a:ext cx="2943441" cy="49779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7630" tIns="87630" rIns="87630" bIns="87630" numCol="1" spcCol="1270" anchor="ctr" anchorCtr="0">
              <a:noAutofit/>
            </a:bodyPr>
            <a:lstStyle/>
            <a:p>
              <a:r>
                <a:rPr lang="fr-FR" sz="2000" b="1" dirty="0" smtClean="0"/>
                <a:t>Encadreurs: Mr. </a:t>
              </a:r>
              <a:r>
                <a:rPr lang="fr-FR" sz="2000" b="1" i="1" dirty="0" smtClean="0"/>
                <a:t>ALIANE Khaled</a:t>
              </a:r>
            </a:p>
            <a:p>
              <a:r>
                <a:rPr lang="fr-FR" sz="2000" b="1" i="1" dirty="0" smtClean="0"/>
                <a:t>                       Mr. SARI HASSOUN Zakaria</a:t>
              </a:r>
              <a:endParaRPr lang="fr-FR" sz="2000" dirty="0"/>
            </a:p>
          </p:txBody>
        </p:sp>
      </p:grpSp>
      <p:grpSp>
        <p:nvGrpSpPr>
          <p:cNvPr id="28" name="Groupe 27"/>
          <p:cNvGrpSpPr/>
          <p:nvPr/>
        </p:nvGrpSpPr>
        <p:grpSpPr>
          <a:xfrm>
            <a:off x="0" y="3823313"/>
            <a:ext cx="4053385" cy="1038301"/>
            <a:chOff x="6539652" y="47085"/>
            <a:chExt cx="2990579" cy="523406"/>
          </a:xfrm>
          <a:scene3d>
            <a:camera prst="orthographicFront"/>
            <a:lightRig rig="flat" dir="t"/>
          </a:scene3d>
        </p:grpSpPr>
        <p:sp>
          <p:nvSpPr>
            <p:cNvPr id="29" name="Rectangle à coins arrondis 28"/>
            <p:cNvSpPr/>
            <p:nvPr/>
          </p:nvSpPr>
          <p:spPr>
            <a:xfrm>
              <a:off x="6539652" y="129056"/>
              <a:ext cx="2990579" cy="441435"/>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0" name="Rectangle 29"/>
            <p:cNvSpPr/>
            <p:nvPr/>
          </p:nvSpPr>
          <p:spPr>
            <a:xfrm>
              <a:off x="6586790" y="47085"/>
              <a:ext cx="2943441" cy="49779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7630" tIns="87630" rIns="87630" bIns="87630" numCol="1" spcCol="1270" anchor="ctr" anchorCtr="0">
              <a:noAutofit/>
            </a:bodyPr>
            <a:lstStyle/>
            <a:p>
              <a:endParaRPr lang="fr-FR" sz="2400" dirty="0"/>
            </a:p>
          </p:txBody>
        </p:sp>
      </p:grpSp>
      <p:sp>
        <p:nvSpPr>
          <p:cNvPr id="31" name="ZoneTexte 30"/>
          <p:cNvSpPr txBox="1"/>
          <p:nvPr/>
        </p:nvSpPr>
        <p:spPr>
          <a:xfrm>
            <a:off x="63890" y="3986277"/>
            <a:ext cx="4062335" cy="984885"/>
          </a:xfrm>
          <a:prstGeom prst="rect">
            <a:avLst/>
          </a:prstGeom>
          <a:noFill/>
        </p:spPr>
        <p:txBody>
          <a:bodyPr wrap="square" rtlCol="0">
            <a:spAutoFit/>
          </a:bodyPr>
          <a:lstStyle/>
          <a:p>
            <a:r>
              <a:rPr lang="fr-FR" sz="2000" b="1" i="1" dirty="0">
                <a:solidFill>
                  <a:schemeClr val="accent5">
                    <a:lumMod val="75000"/>
                  </a:schemeClr>
                </a:solidFill>
              </a:rPr>
              <a:t>Présenté par </a:t>
            </a:r>
            <a:r>
              <a:rPr lang="fr-FR" sz="2000" b="1" i="1" dirty="0" smtClean="0">
                <a:solidFill>
                  <a:schemeClr val="accent5">
                    <a:lumMod val="75000"/>
                  </a:schemeClr>
                </a:solidFill>
              </a:rPr>
              <a:t>:</a:t>
            </a:r>
            <a:r>
              <a:rPr lang="fr-FR" sz="2000" b="1" i="1" dirty="0" smtClean="0"/>
              <a:t> - BENTAYEB Lakhdar </a:t>
            </a:r>
          </a:p>
          <a:p>
            <a:r>
              <a:rPr lang="fr-FR" sz="2000" b="1" i="1" dirty="0"/>
              <a:t> </a:t>
            </a:r>
            <a:r>
              <a:rPr lang="fr-FR" sz="2000" b="1" i="1" dirty="0" smtClean="0"/>
              <a:t>                         - </a:t>
            </a:r>
            <a:r>
              <a:rPr lang="fr-FR" sz="2000" b="1" i="1" dirty="0"/>
              <a:t>LAOUK  </a:t>
            </a:r>
            <a:r>
              <a:rPr lang="fr-FR" sz="2000" b="1" i="1" dirty="0" err="1" smtClean="0"/>
              <a:t>Abdelhafid</a:t>
            </a:r>
            <a:r>
              <a:rPr lang="fr-FR" sz="2000" b="1" i="1" dirty="0" smtClean="0"/>
              <a:t> </a:t>
            </a:r>
            <a:endParaRPr lang="fr-FR" sz="2000" b="1" i="1" dirty="0"/>
          </a:p>
          <a:p>
            <a:endParaRPr lang="fr-FR" dirty="0"/>
          </a:p>
        </p:txBody>
      </p:sp>
      <p:grpSp>
        <p:nvGrpSpPr>
          <p:cNvPr id="27" name="Groupe 26"/>
          <p:cNvGrpSpPr/>
          <p:nvPr/>
        </p:nvGrpSpPr>
        <p:grpSpPr>
          <a:xfrm>
            <a:off x="3320237" y="5396176"/>
            <a:ext cx="5041518" cy="1415406"/>
            <a:chOff x="6539652" y="47085"/>
            <a:chExt cx="2990579" cy="523406"/>
          </a:xfrm>
          <a:scene3d>
            <a:camera prst="orthographicFront"/>
            <a:lightRig rig="flat" dir="t"/>
          </a:scene3d>
        </p:grpSpPr>
        <p:sp>
          <p:nvSpPr>
            <p:cNvPr id="32" name="Rectangle à coins arrondis 31"/>
            <p:cNvSpPr/>
            <p:nvPr/>
          </p:nvSpPr>
          <p:spPr>
            <a:xfrm>
              <a:off x="6539652" y="129056"/>
              <a:ext cx="2990579" cy="441435"/>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3" name="Rectangle 32"/>
            <p:cNvSpPr/>
            <p:nvPr/>
          </p:nvSpPr>
          <p:spPr>
            <a:xfrm>
              <a:off x="6586790" y="47085"/>
              <a:ext cx="2943441" cy="49779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87630" tIns="87630" rIns="87630" bIns="87630" numCol="1" spcCol="1270" anchor="ctr" anchorCtr="0">
              <a:noAutofit/>
            </a:bodyPr>
            <a:lstStyle/>
            <a:p>
              <a:endParaRPr lang="fr-FR" sz="2400" dirty="0"/>
            </a:p>
          </p:txBody>
        </p:sp>
      </p:grpSp>
      <p:sp>
        <p:nvSpPr>
          <p:cNvPr id="2" name="Rectangle 1"/>
          <p:cNvSpPr/>
          <p:nvPr/>
        </p:nvSpPr>
        <p:spPr>
          <a:xfrm>
            <a:off x="3448656" y="4760375"/>
            <a:ext cx="6096000" cy="2092881"/>
          </a:xfrm>
          <a:prstGeom prst="rect">
            <a:avLst/>
          </a:prstGeom>
        </p:spPr>
        <p:txBody>
          <a:bodyPr>
            <a:spAutoFit/>
          </a:bodyPr>
          <a:lstStyle/>
          <a:p>
            <a:endParaRPr lang="en-US" sz="1600" dirty="0">
              <a:solidFill>
                <a:srgbClr val="000000"/>
              </a:solidFill>
              <a:latin typeface="Times New Roman" panose="02020603050405020304" pitchFamily="18" charset="0"/>
            </a:endParaRPr>
          </a:p>
          <a:p>
            <a:r>
              <a:rPr lang="fr-FR" sz="1600" dirty="0">
                <a:solidFill>
                  <a:srgbClr val="000000"/>
                </a:solidFill>
                <a:latin typeface="Times New Roman" panose="02020603050405020304" pitchFamily="18" charset="0"/>
              </a:rPr>
              <a:t> </a:t>
            </a:r>
            <a:r>
              <a:rPr lang="fr-FR" sz="1600" dirty="0" smtClean="0">
                <a:solidFill>
                  <a:srgbClr val="000000"/>
                </a:solidFill>
                <a:latin typeface="Times New Roman" panose="02020603050405020304" pitchFamily="18" charset="0"/>
              </a:rPr>
              <a:t>              </a:t>
            </a:r>
            <a:r>
              <a:rPr lang="fr-FR" sz="2000" b="1" i="1" dirty="0" smtClean="0">
                <a:solidFill>
                  <a:schemeClr val="accent5">
                    <a:lumMod val="75000"/>
                  </a:schemeClr>
                </a:solidFill>
              </a:rPr>
              <a:t>Soutenu le : </a:t>
            </a:r>
            <a:r>
              <a:rPr lang="fr-FR" sz="2000" b="1" i="1" dirty="0" smtClean="0"/>
              <a:t>26/05/2016</a:t>
            </a:r>
            <a:endParaRPr lang="fr-FR" sz="2000" b="1" i="1" dirty="0" smtClean="0">
              <a:solidFill>
                <a:schemeClr val="accent5">
                  <a:lumMod val="75000"/>
                </a:schemeClr>
              </a:solidFill>
            </a:endParaRPr>
          </a:p>
          <a:p>
            <a:endParaRPr lang="fr-FR" sz="2000" b="1" i="1" dirty="0">
              <a:solidFill>
                <a:schemeClr val="accent5">
                  <a:lumMod val="75000"/>
                </a:schemeClr>
              </a:solidFill>
            </a:endParaRPr>
          </a:p>
          <a:p>
            <a:r>
              <a:rPr lang="fr-FR" sz="2000" b="1" i="1" dirty="0" smtClean="0">
                <a:solidFill>
                  <a:schemeClr val="accent5">
                    <a:lumMod val="75000"/>
                  </a:schemeClr>
                </a:solidFill>
              </a:rPr>
              <a:t>devant </a:t>
            </a:r>
            <a:r>
              <a:rPr lang="fr-FR" sz="2000" b="1" i="1" dirty="0">
                <a:solidFill>
                  <a:schemeClr val="accent5">
                    <a:lumMod val="75000"/>
                  </a:schemeClr>
                </a:solidFill>
              </a:rPr>
              <a:t>le jury composé de : </a:t>
            </a:r>
          </a:p>
          <a:p>
            <a:r>
              <a:rPr lang="en-US" b="1" i="1" dirty="0">
                <a:solidFill>
                  <a:srgbClr val="000000"/>
                </a:solidFill>
                <a:latin typeface="Times New Roman" panose="02020603050405020304" pitchFamily="18" charset="0"/>
              </a:rPr>
              <a:t>Mr. ROSTANE </a:t>
            </a:r>
            <a:r>
              <a:rPr lang="en-US" b="1" i="1" dirty="0" err="1">
                <a:solidFill>
                  <a:srgbClr val="000000"/>
                </a:solidFill>
                <a:latin typeface="Times New Roman" panose="02020603050405020304" pitchFamily="18" charset="0"/>
              </a:rPr>
              <a:t>Brahim</a:t>
            </a:r>
            <a:r>
              <a:rPr lang="en-US" b="1" i="1" dirty="0">
                <a:solidFill>
                  <a:srgbClr val="000000"/>
                </a:solidFill>
                <a:latin typeface="Times New Roman" panose="02020603050405020304" pitchFamily="18" charset="0"/>
              </a:rPr>
              <a:t> </a:t>
            </a:r>
            <a:r>
              <a:rPr lang="en-US" b="1" i="1" dirty="0" smtClean="0">
                <a:solidFill>
                  <a:srgbClr val="000000"/>
                </a:solidFill>
                <a:latin typeface="Times New Roman" panose="02020603050405020304" pitchFamily="18" charset="0"/>
              </a:rPr>
              <a:t>                   </a:t>
            </a:r>
            <a:r>
              <a:rPr lang="en-US" b="1" i="1" dirty="0" err="1" smtClean="0">
                <a:solidFill>
                  <a:srgbClr val="000000"/>
                </a:solidFill>
                <a:latin typeface="Times New Roman" panose="02020603050405020304" pitchFamily="18" charset="0"/>
              </a:rPr>
              <a:t>Président</a:t>
            </a:r>
            <a:r>
              <a:rPr lang="en-US" b="1" i="1" dirty="0" smtClean="0">
                <a:solidFill>
                  <a:srgbClr val="000000"/>
                </a:solidFill>
                <a:latin typeface="Times New Roman" panose="02020603050405020304" pitchFamily="18" charset="0"/>
              </a:rPr>
              <a:t> </a:t>
            </a:r>
            <a:endParaRPr lang="en-US" dirty="0">
              <a:solidFill>
                <a:srgbClr val="000000"/>
              </a:solidFill>
              <a:latin typeface="Times New Roman" panose="02020603050405020304" pitchFamily="18" charset="0"/>
            </a:endParaRPr>
          </a:p>
          <a:p>
            <a:r>
              <a:rPr lang="en-US" b="1" i="1" dirty="0">
                <a:solidFill>
                  <a:srgbClr val="000000"/>
                </a:solidFill>
                <a:latin typeface="Times New Roman" panose="02020603050405020304" pitchFamily="18" charset="0"/>
              </a:rPr>
              <a:t>Mr. BENRAMDANE Mohammed </a:t>
            </a:r>
            <a:r>
              <a:rPr lang="en-US" b="1" i="1" dirty="0" smtClean="0">
                <a:solidFill>
                  <a:srgbClr val="000000"/>
                </a:solidFill>
                <a:latin typeface="Times New Roman" panose="02020603050405020304" pitchFamily="18" charset="0"/>
              </a:rPr>
              <a:t>  </a:t>
            </a:r>
            <a:r>
              <a:rPr lang="en-US" b="1" i="1" dirty="0" err="1" smtClean="0">
                <a:solidFill>
                  <a:srgbClr val="000000"/>
                </a:solidFill>
                <a:latin typeface="Times New Roman" panose="02020603050405020304" pitchFamily="18" charset="0"/>
              </a:rPr>
              <a:t>Examinateur</a:t>
            </a:r>
            <a:r>
              <a:rPr lang="en-US" b="1" i="1" dirty="0" smtClean="0">
                <a:solidFill>
                  <a:srgbClr val="000000"/>
                </a:solidFill>
                <a:latin typeface="Times New Roman" panose="02020603050405020304" pitchFamily="18" charset="0"/>
              </a:rPr>
              <a:t> </a:t>
            </a:r>
            <a:endParaRPr lang="en-US" dirty="0">
              <a:solidFill>
                <a:srgbClr val="000000"/>
              </a:solidFill>
              <a:latin typeface="Times New Roman" panose="02020603050405020304" pitchFamily="18" charset="0"/>
            </a:endParaRPr>
          </a:p>
          <a:p>
            <a:r>
              <a:rPr lang="en-US" b="1" i="1" dirty="0">
                <a:solidFill>
                  <a:srgbClr val="000000"/>
                </a:solidFill>
                <a:latin typeface="Times New Roman" panose="02020603050405020304" pitchFamily="18" charset="0"/>
              </a:rPr>
              <a:t>Mr. SELADJI </a:t>
            </a:r>
            <a:r>
              <a:rPr lang="en-US" b="1" i="1" dirty="0" err="1">
                <a:solidFill>
                  <a:srgbClr val="000000"/>
                </a:solidFill>
                <a:latin typeface="Times New Roman" panose="02020603050405020304" pitchFamily="18" charset="0"/>
              </a:rPr>
              <a:t>Chakib</a:t>
            </a:r>
            <a:r>
              <a:rPr lang="en-US" b="1" i="1" dirty="0">
                <a:solidFill>
                  <a:srgbClr val="000000"/>
                </a:solidFill>
                <a:latin typeface="Times New Roman" panose="02020603050405020304" pitchFamily="18" charset="0"/>
              </a:rPr>
              <a:t> </a:t>
            </a:r>
            <a:r>
              <a:rPr lang="en-US" b="1" i="1" dirty="0" smtClean="0">
                <a:solidFill>
                  <a:srgbClr val="000000"/>
                </a:solidFill>
                <a:latin typeface="Times New Roman" panose="02020603050405020304" pitchFamily="18" charset="0"/>
              </a:rPr>
              <a:t>                     </a:t>
            </a:r>
            <a:r>
              <a:rPr lang="en-US" b="1" i="1" dirty="0" err="1" smtClean="0">
                <a:solidFill>
                  <a:srgbClr val="000000"/>
                </a:solidFill>
                <a:latin typeface="Times New Roman" panose="02020603050405020304" pitchFamily="18" charset="0"/>
              </a:rPr>
              <a:t>Examinateur</a:t>
            </a:r>
            <a:r>
              <a:rPr lang="en-US" b="1" i="1" dirty="0" smtClean="0">
                <a:solidFill>
                  <a:srgbClr val="000000"/>
                </a:solidFill>
                <a:latin typeface="Times New Roman" panose="02020603050405020304" pitchFamily="18" charset="0"/>
              </a:rPr>
              <a:t> </a:t>
            </a:r>
            <a:endParaRPr 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5385207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2000"/>
                                        <p:tgtEl>
                                          <p:spTgt spid="7">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20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000"/>
                                        <p:tgtEl>
                                          <p:spTgt spid="11"/>
                                        </p:tgtEl>
                                      </p:cBhvr>
                                    </p:animEffect>
                                    <p:anim calcmode="lin" valueType="num">
                                      <p:cBhvr>
                                        <p:cTn id="21" dur="2000" fill="hold"/>
                                        <p:tgtEl>
                                          <p:spTgt spid="11"/>
                                        </p:tgtEl>
                                        <p:attrNameLst>
                                          <p:attrName>ppt_w</p:attrName>
                                        </p:attrNameLst>
                                      </p:cBhvr>
                                      <p:tavLst>
                                        <p:tav tm="0" fmla="#ppt_w*sin(2.5*pi*$)">
                                          <p:val>
                                            <p:fltVal val="0"/>
                                          </p:val>
                                        </p:tav>
                                        <p:tav tm="100000">
                                          <p:val>
                                            <p:fltVal val="1"/>
                                          </p:val>
                                        </p:tav>
                                      </p:tavLst>
                                    </p:anim>
                                    <p:anim calcmode="lin" valueType="num">
                                      <p:cBhvr>
                                        <p:cTn id="22"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anim calcmode="lin" valueType="num">
                                      <p:cBhvr>
                                        <p:cTn id="28" dur="2000" fill="hold"/>
                                        <p:tgtEl>
                                          <p:spTgt spid="12"/>
                                        </p:tgtEl>
                                        <p:attrNameLst>
                                          <p:attrName>ppt_w</p:attrName>
                                        </p:attrNameLst>
                                      </p:cBhvr>
                                      <p:tavLst>
                                        <p:tav tm="0" fmla="#ppt_w*sin(2.5*pi*$)">
                                          <p:val>
                                            <p:fltVal val="0"/>
                                          </p:val>
                                        </p:tav>
                                        <p:tav tm="100000">
                                          <p:val>
                                            <p:fltVal val="1"/>
                                          </p:val>
                                        </p:tav>
                                      </p:tavLst>
                                    </p:anim>
                                    <p:anim calcmode="lin" valueType="num">
                                      <p:cBhvr>
                                        <p:cTn id="2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13">
                                            <p:txEl>
                                              <p:pRg st="0" end="0"/>
                                            </p:txEl>
                                          </p:spTgt>
                                        </p:tgtEl>
                                        <p:attrNameLst>
                                          <p:attrName>style.visibility</p:attrName>
                                        </p:attrNameLst>
                                      </p:cBhvr>
                                      <p:to>
                                        <p:strVal val="visible"/>
                                      </p:to>
                                    </p:set>
                                    <p:animEffect transition="in" filter="diamond(in)">
                                      <p:cBhvr>
                                        <p:cTn id="34" dur="2000"/>
                                        <p:tgtEl>
                                          <p:spTgt spid="1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2000"/>
                                        <p:tgtEl>
                                          <p:spTgt spid="14"/>
                                        </p:tgtEl>
                                      </p:cBhvr>
                                    </p:animEffect>
                                    <p:anim calcmode="lin" valueType="num">
                                      <p:cBhvr>
                                        <p:cTn id="50" dur="2000" fill="hold"/>
                                        <p:tgtEl>
                                          <p:spTgt spid="14"/>
                                        </p:tgtEl>
                                        <p:attrNameLst>
                                          <p:attrName>ppt_w</p:attrName>
                                        </p:attrNameLst>
                                      </p:cBhvr>
                                      <p:tavLst>
                                        <p:tav tm="0" fmla="#ppt_w*sin(2.5*pi*$)">
                                          <p:val>
                                            <p:fltVal val="0"/>
                                          </p:val>
                                        </p:tav>
                                        <p:tav tm="100000">
                                          <p:val>
                                            <p:fltVal val="1"/>
                                          </p:val>
                                        </p:tav>
                                      </p:tavLst>
                                    </p:anim>
                                    <p:anim calcmode="lin" valueType="num">
                                      <p:cBhvr>
                                        <p:cTn id="51"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2000"/>
                                        <p:tgtEl>
                                          <p:spTgt spid="15"/>
                                        </p:tgtEl>
                                      </p:cBhvr>
                                    </p:animEffect>
                                    <p:anim calcmode="lin" valueType="num">
                                      <p:cBhvr>
                                        <p:cTn id="57" dur="2000" fill="hold"/>
                                        <p:tgtEl>
                                          <p:spTgt spid="15"/>
                                        </p:tgtEl>
                                        <p:attrNameLst>
                                          <p:attrName>ppt_w</p:attrName>
                                        </p:attrNameLst>
                                      </p:cBhvr>
                                      <p:tavLst>
                                        <p:tav tm="0" fmla="#ppt_w*sin(2.5*pi*$)">
                                          <p:val>
                                            <p:fltVal val="0"/>
                                          </p:val>
                                        </p:tav>
                                        <p:tav tm="100000">
                                          <p:val>
                                            <p:fltVal val="1"/>
                                          </p:val>
                                        </p:tav>
                                      </p:tavLst>
                                    </p:anim>
                                    <p:anim calcmode="lin" valueType="num">
                                      <p:cBhvr>
                                        <p:cTn id="58"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2000"/>
                                        <p:tgtEl>
                                          <p:spTgt spid="16"/>
                                        </p:tgtEl>
                                      </p:cBhvr>
                                    </p:animEffect>
                                    <p:anim calcmode="lin" valueType="num">
                                      <p:cBhvr>
                                        <p:cTn id="64" dur="2000" fill="hold"/>
                                        <p:tgtEl>
                                          <p:spTgt spid="16"/>
                                        </p:tgtEl>
                                        <p:attrNameLst>
                                          <p:attrName>ppt_w</p:attrName>
                                        </p:attrNameLst>
                                      </p:cBhvr>
                                      <p:tavLst>
                                        <p:tav tm="0" fmla="#ppt_w*sin(2.5*pi*$)">
                                          <p:val>
                                            <p:fltVal val="0"/>
                                          </p:val>
                                        </p:tav>
                                        <p:tav tm="100000">
                                          <p:val>
                                            <p:fltVal val="1"/>
                                          </p:val>
                                        </p:tav>
                                      </p:tavLst>
                                    </p:anim>
                                    <p:anim calcmode="lin" valueType="num">
                                      <p:cBhvr>
                                        <p:cTn id="65"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45" presetClass="entr" presetSubtype="0" fill="hold"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2000"/>
                                        <p:tgtEl>
                                          <p:spTgt spid="20"/>
                                        </p:tgtEl>
                                      </p:cBhvr>
                                    </p:animEffect>
                                    <p:anim calcmode="lin" valueType="num">
                                      <p:cBhvr>
                                        <p:cTn id="71" dur="2000" fill="hold"/>
                                        <p:tgtEl>
                                          <p:spTgt spid="20"/>
                                        </p:tgtEl>
                                        <p:attrNameLst>
                                          <p:attrName>ppt_w</p:attrName>
                                        </p:attrNameLst>
                                      </p:cBhvr>
                                      <p:tavLst>
                                        <p:tav tm="0" fmla="#ppt_w*sin(2.5*pi*$)">
                                          <p:val>
                                            <p:fltVal val="0"/>
                                          </p:val>
                                        </p:tav>
                                        <p:tav tm="100000">
                                          <p:val>
                                            <p:fltVal val="1"/>
                                          </p:val>
                                        </p:tav>
                                      </p:tavLst>
                                    </p:anim>
                                    <p:anim calcmode="lin" valueType="num">
                                      <p:cBhvr>
                                        <p:cTn id="72"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animBg="1"/>
      <p:bldP spid="13" grpId="0" build="p"/>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365125"/>
            <a:ext cx="11963400" cy="1325563"/>
          </a:xfrm>
        </p:spPr>
        <p:txBody>
          <a:bodyPr>
            <a:normAutofit fontScale="90000"/>
          </a:bodyPr>
          <a:lstStyle/>
          <a:p>
            <a:r>
              <a:rPr lang="fr-FR" dirty="0"/>
              <a:t>Fonctionnement </a:t>
            </a:r>
            <a:r>
              <a:rPr lang="fr-FR" dirty="0" smtClean="0"/>
              <a:t>de </a:t>
            </a:r>
            <a:r>
              <a:rPr lang="fr-FR" dirty="0"/>
              <a:t>mur </a:t>
            </a:r>
            <a:r>
              <a:rPr lang="fr-FR" dirty="0" smtClean="0"/>
              <a:t>Trombe </a:t>
            </a:r>
            <a:r>
              <a:rPr lang="fr-FR" dirty="0"/>
              <a:t>pendant l'été </a:t>
            </a:r>
            <a:r>
              <a:rPr lang="fr-FR" dirty="0" smtClean="0"/>
              <a:t/>
            </a:r>
            <a:br>
              <a:rPr lang="fr-FR" dirty="0" smtClean="0"/>
            </a:br>
            <a:endParaRPr lang="en-US" dirty="0"/>
          </a:p>
        </p:txBody>
      </p:sp>
      <p:pic>
        <p:nvPicPr>
          <p:cNvPr id="4" name="Espace réservé du contenu 3"/>
          <p:cNvPicPr>
            <a:picLocks noGrp="1"/>
          </p:cNvPicPr>
          <p:nvPr>
            <p:ph idx="1"/>
          </p:nvPr>
        </p:nvPicPr>
        <p:blipFill>
          <a:blip r:embed="rId2"/>
          <a:stretch>
            <a:fillRect/>
          </a:stretch>
        </p:blipFill>
        <p:spPr>
          <a:xfrm>
            <a:off x="536863" y="1537854"/>
            <a:ext cx="11346873" cy="5320146"/>
          </a:xfrm>
          <a:prstGeom prst="rect">
            <a:avLst/>
          </a:prstGeom>
        </p:spPr>
      </p:pic>
    </p:spTree>
    <p:extLst>
      <p:ext uri="{BB962C8B-B14F-4D97-AF65-F5344CB8AC3E}">
        <p14:creationId xmlns:p14="http://schemas.microsoft.com/office/powerpoint/2010/main" val="8903778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a:t>Principe de ventilation d'une construction munie d'une cheminée solaire</a:t>
            </a:r>
            <a:endParaRPr lang="en-US"/>
          </a:p>
        </p:txBody>
      </p:sp>
      <p:pic>
        <p:nvPicPr>
          <p:cNvPr id="5" name="Espace réservé du contenu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690689"/>
            <a:ext cx="10342418" cy="5021838"/>
          </a:xfrm>
          <a:prstGeom prst="rect">
            <a:avLst/>
          </a:prstGeom>
          <a:noFill/>
        </p:spPr>
      </p:pic>
    </p:spTree>
    <p:extLst>
      <p:ext uri="{BB962C8B-B14F-4D97-AF65-F5344CB8AC3E}">
        <p14:creationId xmlns:p14="http://schemas.microsoft.com/office/powerpoint/2010/main" val="6279585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436098" y="527539"/>
            <a:ext cx="10972800" cy="1828800"/>
          </a:xfrm>
        </p:spPr>
        <p:txBody>
          <a:bodyPr>
            <a:normAutofit fontScale="90000"/>
          </a:bodyPr>
          <a:lstStyle/>
          <a:p>
            <a:r>
              <a:rPr lang="fr-FR" dirty="0" smtClean="0"/>
              <a:t>Bilan thermique de la maison </a:t>
            </a:r>
            <a:r>
              <a:rPr lang="fr-FR" dirty="0" err="1" smtClean="0"/>
              <a:t>etudier</a:t>
            </a:r>
            <a:r>
              <a:rPr lang="fr-FR" dirty="0" smtClean="0"/>
              <a:t/>
            </a:r>
            <a:br>
              <a:rPr lang="fr-FR" dirty="0" smtClean="0"/>
            </a:br>
            <a:endParaRPr lang="en-US" dirty="0"/>
          </a:p>
        </p:txBody>
      </p:sp>
      <p:sp>
        <p:nvSpPr>
          <p:cNvPr id="5" name="Sous-titre 4"/>
          <p:cNvSpPr>
            <a:spLocks noGrp="1"/>
          </p:cNvSpPr>
          <p:nvPr>
            <p:ph type="subTitle" idx="1"/>
          </p:nvPr>
        </p:nvSpPr>
        <p:spPr/>
        <p:txBody>
          <a:bodyPr/>
          <a:lstStyle/>
          <a:p>
            <a:endParaRPr lang="en-US"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603" y="1828800"/>
            <a:ext cx="10227212" cy="5029200"/>
          </a:xfrm>
          <a:prstGeom prst="rect">
            <a:avLst/>
          </a:prstGeom>
        </p:spPr>
      </p:pic>
    </p:spTree>
    <p:extLst>
      <p:ext uri="{BB962C8B-B14F-4D97-AF65-F5344CB8AC3E}">
        <p14:creationId xmlns:p14="http://schemas.microsoft.com/office/powerpoint/2010/main" val="20414071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3"/>
          <p:cNvPicPr>
            <a:picLocks noChangeAspect="1"/>
          </p:cNvPicPr>
          <p:nvPr/>
        </p:nvPicPr>
        <p:blipFill>
          <a:blip r:embed="rId2"/>
          <a:stretch>
            <a:fillRect/>
          </a:stretch>
        </p:blipFill>
        <p:spPr>
          <a:xfrm>
            <a:off x="0" y="928049"/>
            <a:ext cx="12192000" cy="5929952"/>
          </a:xfrm>
          <a:prstGeom prst="rect">
            <a:avLst/>
          </a:prstGeom>
        </p:spPr>
      </p:pic>
      <p:sp>
        <p:nvSpPr>
          <p:cNvPr id="3" name="Rectangle 2"/>
          <p:cNvSpPr/>
          <p:nvPr/>
        </p:nvSpPr>
        <p:spPr>
          <a:xfrm>
            <a:off x="655094" y="0"/>
            <a:ext cx="9376010" cy="76944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4400" b="0" i="0" u="none" strike="noStrike" kern="0" cap="none" spc="0" normalizeH="0" baseline="0" noProof="0" dirty="0" smtClean="0">
                <a:ln>
                  <a:noFill/>
                </a:ln>
                <a:solidFill>
                  <a:prstClr val="black"/>
                </a:solidFill>
                <a:effectLst/>
                <a:uLnTx/>
                <a:uFillTx/>
                <a:latin typeface="Calibri Light" panose="020F0302020204030204"/>
              </a:rPr>
              <a:t>Caractéristique de la ville de</a:t>
            </a:r>
            <a:r>
              <a:rPr kumimoji="0" lang="fr-FR" sz="4400" b="0" i="0" u="none" strike="noStrike" kern="0" cap="none" spc="0" normalizeH="0" noProof="0" dirty="0" smtClean="0">
                <a:ln>
                  <a:noFill/>
                </a:ln>
                <a:solidFill>
                  <a:prstClr val="black"/>
                </a:solidFill>
                <a:effectLst/>
                <a:uLnTx/>
                <a:uFillTx/>
                <a:latin typeface="Calibri Light" panose="020F0302020204030204"/>
              </a:rPr>
              <a:t> </a:t>
            </a:r>
            <a:r>
              <a:rPr kumimoji="0" lang="fr-FR" sz="4400" b="0" i="0" u="none" strike="noStrike" kern="0" cap="none" spc="0" normalizeH="0" baseline="0" noProof="0" dirty="0" smtClean="0">
                <a:ln>
                  <a:noFill/>
                </a:ln>
                <a:solidFill>
                  <a:prstClr val="black"/>
                </a:solidFill>
                <a:effectLst/>
                <a:uLnTx/>
                <a:uFillTx/>
                <a:latin typeface="Calibri Light" panose="020F0302020204030204"/>
              </a:rPr>
              <a:t>Tlemcen </a:t>
            </a:r>
            <a:endParaRPr kumimoji="0" lang="fr-FR"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19660904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89831"/>
            <a:ext cx="10972800" cy="1143000"/>
          </a:xfrm>
        </p:spPr>
        <p:txBody>
          <a:bodyPr>
            <a:normAutofit fontScale="90000"/>
          </a:bodyPr>
          <a:lstStyle/>
          <a:p>
            <a:r>
              <a:rPr lang="fr-FR"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rPr>
              <a:t>Méthodologie de travail</a:t>
            </a:r>
            <a:br>
              <a:rPr lang="fr-FR"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rPr>
            </a:br>
            <a:endParaRPr lang="en-US" dirty="0"/>
          </a:p>
        </p:txBody>
      </p:sp>
      <p:sp>
        <p:nvSpPr>
          <p:cNvPr id="3" name="Espace réservé du contenu 2"/>
          <p:cNvSpPr>
            <a:spLocks noGrp="1"/>
          </p:cNvSpPr>
          <p:nvPr>
            <p:ph idx="1"/>
          </p:nvPr>
        </p:nvSpPr>
        <p:spPr>
          <a:xfrm>
            <a:off x="581277" y="3770818"/>
            <a:ext cx="10755086" cy="1563953"/>
          </a:xfrm>
        </p:spPr>
        <p:txBody>
          <a:bodyPr/>
          <a:lstStyle/>
          <a:p>
            <a:pPr marL="136525" indent="0">
              <a:buNone/>
            </a:pPr>
            <a:endParaRPr lang="fr-FR" sz="3600" dirty="0" smtClean="0">
              <a:solidFill>
                <a:prstClr val="white"/>
              </a:solidFill>
              <a:latin typeface="Constantia" panose="02030602050306030303" pitchFamily="18" charset="0"/>
              <a:cs typeface="Arial" panose="020B0604020202020204" pitchFamily="34" charset="0"/>
            </a:endParaRPr>
          </a:p>
          <a:p>
            <a:pPr marL="136525" indent="0">
              <a:buNone/>
            </a:pPr>
            <a:endParaRPr lang="fr-FR" sz="3600" dirty="0">
              <a:solidFill>
                <a:prstClr val="white"/>
              </a:solidFill>
              <a:latin typeface="Constantia" panose="02030602050306030303" pitchFamily="18" charset="0"/>
              <a:cs typeface="Arial" panose="020B0604020202020204" pitchFamily="34" charset="0"/>
            </a:endParaRPr>
          </a:p>
          <a:p>
            <a:pPr marL="136525" indent="0">
              <a:buNone/>
            </a:pPr>
            <a:r>
              <a:rPr lang="fr-FR" sz="3600" dirty="0" smtClean="0">
                <a:solidFill>
                  <a:prstClr val="white"/>
                </a:solidFill>
                <a:latin typeface="Constantia" panose="02030602050306030303" pitchFamily="18" charset="0"/>
                <a:cs typeface="Arial" panose="020B0604020202020204" pitchFamily="34" charset="0"/>
              </a:rPr>
              <a:t>Simulation numérique</a:t>
            </a:r>
          </a:p>
          <a:p>
            <a:endParaRPr lang="en-US" sz="3600"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0674" y="3086915"/>
            <a:ext cx="3746366" cy="1873643"/>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687" y="1884308"/>
            <a:ext cx="1423987" cy="1153139"/>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0674" y="741308"/>
            <a:ext cx="1423987" cy="1029436"/>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6696" y="5010027"/>
            <a:ext cx="2771775" cy="1847974"/>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08471" y="5010026"/>
            <a:ext cx="1762125" cy="1847974"/>
          </a:xfrm>
          <a:prstGeom prst="rect">
            <a:avLst/>
          </a:prstGeom>
        </p:spPr>
      </p:pic>
      <p:sp>
        <p:nvSpPr>
          <p:cNvPr id="9" name="ZoneTexte 8"/>
          <p:cNvSpPr txBox="1"/>
          <p:nvPr/>
        </p:nvSpPr>
        <p:spPr>
          <a:xfrm>
            <a:off x="609600" y="1016000"/>
            <a:ext cx="5327096" cy="646331"/>
          </a:xfrm>
          <a:prstGeom prst="rect">
            <a:avLst/>
          </a:prstGeom>
          <a:noFill/>
        </p:spPr>
        <p:txBody>
          <a:bodyPr wrap="square" rtlCol="0">
            <a:spAutoFit/>
          </a:bodyPr>
          <a:lstStyle/>
          <a:p>
            <a:r>
              <a:rPr lang="fr-FR" sz="3600" dirty="0">
                <a:solidFill>
                  <a:prstClr val="white"/>
                </a:solidFill>
                <a:latin typeface="Constantia" panose="02030602050306030303" pitchFamily="18" charset="0"/>
                <a:cs typeface="Arial" panose="020B0604020202020204" pitchFamily="34" charset="0"/>
              </a:rPr>
              <a:t>Recherche</a:t>
            </a:r>
            <a:r>
              <a:rPr lang="fr-FR" dirty="0">
                <a:solidFill>
                  <a:prstClr val="white"/>
                </a:solidFill>
                <a:latin typeface="Constantia" panose="02030602050306030303" pitchFamily="18" charset="0"/>
                <a:cs typeface="Arial" panose="020B0604020202020204" pitchFamily="34" charset="0"/>
              </a:rPr>
              <a:t> </a:t>
            </a:r>
            <a:r>
              <a:rPr lang="fr-FR" sz="3600" dirty="0">
                <a:solidFill>
                  <a:prstClr val="white"/>
                </a:solidFill>
                <a:latin typeface="Constantia" panose="02030602050306030303" pitchFamily="18" charset="0"/>
                <a:cs typeface="Arial" panose="020B0604020202020204" pitchFamily="34" charset="0"/>
              </a:rPr>
              <a:t>architecturale</a:t>
            </a:r>
          </a:p>
        </p:txBody>
      </p:sp>
      <p:sp>
        <p:nvSpPr>
          <p:cNvPr id="10" name="ZoneTexte 9"/>
          <p:cNvSpPr txBox="1"/>
          <p:nvPr/>
        </p:nvSpPr>
        <p:spPr>
          <a:xfrm>
            <a:off x="581277" y="2132761"/>
            <a:ext cx="4012847" cy="646331"/>
          </a:xfrm>
          <a:prstGeom prst="rect">
            <a:avLst/>
          </a:prstGeom>
          <a:noFill/>
        </p:spPr>
        <p:txBody>
          <a:bodyPr wrap="square" rtlCol="0">
            <a:spAutoFit/>
          </a:bodyPr>
          <a:lstStyle/>
          <a:p>
            <a:r>
              <a:rPr lang="fr-FR" sz="3600" dirty="0">
                <a:solidFill>
                  <a:prstClr val="white"/>
                </a:solidFill>
                <a:latin typeface="Constantia" panose="02030602050306030303" pitchFamily="18" charset="0"/>
                <a:cs typeface="Arial" panose="020B0604020202020204" pitchFamily="34" charset="0"/>
              </a:rPr>
              <a:t>Réalisation du plan</a:t>
            </a:r>
          </a:p>
        </p:txBody>
      </p:sp>
      <p:sp>
        <p:nvSpPr>
          <p:cNvPr id="11" name="ZoneTexte 10"/>
          <p:cNvSpPr txBox="1"/>
          <p:nvPr/>
        </p:nvSpPr>
        <p:spPr>
          <a:xfrm>
            <a:off x="609600" y="3615269"/>
            <a:ext cx="5567092" cy="646331"/>
          </a:xfrm>
          <a:prstGeom prst="rect">
            <a:avLst/>
          </a:prstGeom>
          <a:noFill/>
        </p:spPr>
        <p:txBody>
          <a:bodyPr wrap="square" rtlCol="0">
            <a:spAutoFit/>
          </a:bodyPr>
          <a:lstStyle/>
          <a:p>
            <a:r>
              <a:rPr lang="fr-FR" sz="3600" dirty="0">
                <a:solidFill>
                  <a:prstClr val="white"/>
                </a:solidFill>
                <a:latin typeface="Constantia" panose="02030602050306030303" pitchFamily="18" charset="0"/>
                <a:cs typeface="Arial" panose="020B0604020202020204" pitchFamily="34" charset="0"/>
              </a:rPr>
              <a:t>Calcul de bilan thermique</a:t>
            </a:r>
          </a:p>
        </p:txBody>
      </p:sp>
    </p:spTree>
    <p:extLst>
      <p:ext uri="{BB962C8B-B14F-4D97-AF65-F5344CB8AC3E}">
        <p14:creationId xmlns:p14="http://schemas.microsoft.com/office/powerpoint/2010/main" val="33929382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oneTexte 1"/>
          <p:cNvSpPr txBox="1">
            <a:spLocks noChangeArrowheads="1"/>
          </p:cNvSpPr>
          <p:nvPr/>
        </p:nvSpPr>
        <p:spPr bwMode="auto">
          <a:xfrm>
            <a:off x="2052669" y="147407"/>
            <a:ext cx="7858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fontAlgn="base">
              <a:spcBef>
                <a:spcPct val="0"/>
              </a:spcBef>
              <a:spcAft>
                <a:spcPct val="0"/>
              </a:spcAft>
              <a:buClrTx/>
              <a:buSzTx/>
              <a:buFontTx/>
              <a:buNone/>
            </a:pPr>
            <a:r>
              <a:rPr lang="fr-FR" sz="4000" dirty="0">
                <a:solidFill>
                  <a:prstClr val="white"/>
                </a:solidFill>
                <a:cs typeface="Arial" panose="020B0604020202020204" pitchFamily="34" charset="0"/>
              </a:rPr>
              <a:t>Recherche Architecturale</a:t>
            </a:r>
          </a:p>
        </p:txBody>
      </p:sp>
      <p:sp>
        <p:nvSpPr>
          <p:cNvPr id="6147" name="ZoneTexte 2"/>
          <p:cNvSpPr txBox="1">
            <a:spLocks noChangeArrowheads="1"/>
          </p:cNvSpPr>
          <p:nvPr/>
        </p:nvSpPr>
        <p:spPr bwMode="auto">
          <a:xfrm>
            <a:off x="6174985" y="1037243"/>
            <a:ext cx="3786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fontAlgn="base">
              <a:spcBef>
                <a:spcPct val="0"/>
              </a:spcBef>
              <a:spcAft>
                <a:spcPct val="0"/>
              </a:spcAft>
              <a:buClrTx/>
              <a:buSzTx/>
              <a:buFontTx/>
              <a:buNone/>
            </a:pPr>
            <a:r>
              <a:rPr lang="fr-FR" sz="1800" dirty="0">
                <a:solidFill>
                  <a:prstClr val="white"/>
                </a:solidFill>
                <a:cs typeface="Arial" panose="020B0604020202020204" pitchFamily="34" charset="0"/>
              </a:rPr>
              <a:t>Schéma de distribution des pièces</a:t>
            </a:r>
          </a:p>
        </p:txBody>
      </p:sp>
      <p:cxnSp>
        <p:nvCxnSpPr>
          <p:cNvPr id="5" name="Connecteur en angle 4"/>
          <p:cNvCxnSpPr/>
          <p:nvPr/>
        </p:nvCxnSpPr>
        <p:spPr>
          <a:xfrm>
            <a:off x="4798851" y="796080"/>
            <a:ext cx="1214438" cy="428625"/>
          </a:xfrm>
          <a:prstGeom prst="bentConnector3">
            <a:avLst>
              <a:gd name="adj1" fmla="val -800"/>
            </a:avLst>
          </a:prstGeom>
          <a:ln>
            <a:tailEnd type="arrow"/>
          </a:ln>
        </p:spPr>
        <p:style>
          <a:lnRef idx="3">
            <a:schemeClr val="accent2"/>
          </a:lnRef>
          <a:fillRef idx="0">
            <a:schemeClr val="accent2"/>
          </a:fillRef>
          <a:effectRef idx="2">
            <a:schemeClr val="accent2"/>
          </a:effectRef>
          <a:fontRef idx="minor">
            <a:schemeClr val="tx1"/>
          </a:fontRef>
        </p:style>
      </p:cxnSp>
      <p:sp>
        <p:nvSpPr>
          <p:cNvPr id="22" name="Ellipse 21"/>
          <p:cNvSpPr/>
          <p:nvPr/>
        </p:nvSpPr>
        <p:spPr>
          <a:xfrm>
            <a:off x="6279926" y="3289984"/>
            <a:ext cx="1290307" cy="107856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fr-FR">
              <a:solidFill>
                <a:prstClr val="white"/>
              </a:solidFill>
            </a:endParaRPr>
          </a:p>
        </p:txBody>
      </p:sp>
      <p:sp>
        <p:nvSpPr>
          <p:cNvPr id="24" name="Ellipse 23"/>
          <p:cNvSpPr/>
          <p:nvPr/>
        </p:nvSpPr>
        <p:spPr>
          <a:xfrm>
            <a:off x="6540850" y="4323743"/>
            <a:ext cx="1641088" cy="16252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fr-FR">
              <a:solidFill>
                <a:prstClr val="white"/>
              </a:solidFill>
            </a:endParaRPr>
          </a:p>
        </p:txBody>
      </p:sp>
      <p:sp>
        <p:nvSpPr>
          <p:cNvPr id="25" name="Ellipse 24"/>
          <p:cNvSpPr/>
          <p:nvPr/>
        </p:nvSpPr>
        <p:spPr>
          <a:xfrm>
            <a:off x="3920291" y="2185308"/>
            <a:ext cx="1500187" cy="174783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prstClr val="white"/>
              </a:solidFill>
            </a:endParaRPr>
          </a:p>
        </p:txBody>
      </p:sp>
      <p:sp>
        <p:nvSpPr>
          <p:cNvPr id="26" name="Ellipse 25"/>
          <p:cNvSpPr/>
          <p:nvPr/>
        </p:nvSpPr>
        <p:spPr>
          <a:xfrm>
            <a:off x="2561819" y="5949493"/>
            <a:ext cx="5620119" cy="449527"/>
          </a:xfrm>
          <a:prstGeom prst="ellipse">
            <a:avLst/>
          </a:prstGeom>
        </p:spPr>
        <p:style>
          <a:lnRef idx="3">
            <a:schemeClr val="lt1"/>
          </a:lnRef>
          <a:fillRef idx="1">
            <a:schemeClr val="dk1"/>
          </a:fillRef>
          <a:effectRef idx="1">
            <a:schemeClr val="dk1"/>
          </a:effectRef>
          <a:fontRef idx="minor">
            <a:schemeClr val="lt1"/>
          </a:fontRef>
        </p:style>
        <p:txBody>
          <a:bodyPr anchor="ctr"/>
          <a:lstStyle/>
          <a:p>
            <a:pPr algn="ctr">
              <a:defRPr/>
            </a:pPr>
            <a:endParaRPr lang="fr-FR">
              <a:solidFill>
                <a:prstClr val="white"/>
              </a:solidFill>
            </a:endParaRPr>
          </a:p>
        </p:txBody>
      </p:sp>
      <p:sp>
        <p:nvSpPr>
          <p:cNvPr id="27" name="Ellipse 26"/>
          <p:cNvSpPr/>
          <p:nvPr/>
        </p:nvSpPr>
        <p:spPr>
          <a:xfrm>
            <a:off x="2561820" y="4784655"/>
            <a:ext cx="2844250" cy="11430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prstClr val="white"/>
              </a:solidFill>
            </a:endParaRPr>
          </a:p>
        </p:txBody>
      </p:sp>
      <p:sp>
        <p:nvSpPr>
          <p:cNvPr id="28" name="Ellipse 27"/>
          <p:cNvSpPr/>
          <p:nvPr/>
        </p:nvSpPr>
        <p:spPr>
          <a:xfrm>
            <a:off x="2543021" y="2214564"/>
            <a:ext cx="1416361" cy="2563741"/>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fr-FR">
              <a:solidFill>
                <a:prstClr val="white"/>
              </a:solidFill>
            </a:endParaRPr>
          </a:p>
        </p:txBody>
      </p:sp>
      <p:sp>
        <p:nvSpPr>
          <p:cNvPr id="19" name="Ellipse 18"/>
          <p:cNvSpPr/>
          <p:nvPr/>
        </p:nvSpPr>
        <p:spPr>
          <a:xfrm>
            <a:off x="5464874" y="2214564"/>
            <a:ext cx="702565" cy="1242861"/>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fr-FR">
              <a:solidFill>
                <a:prstClr val="white"/>
              </a:solidFill>
            </a:endParaRPr>
          </a:p>
        </p:txBody>
      </p:sp>
      <p:sp>
        <p:nvSpPr>
          <p:cNvPr id="23" name="Ellipse 22"/>
          <p:cNvSpPr/>
          <p:nvPr/>
        </p:nvSpPr>
        <p:spPr>
          <a:xfrm>
            <a:off x="7510073" y="2214565"/>
            <a:ext cx="630816" cy="2163152"/>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fr-FR">
              <a:solidFill>
                <a:prstClr val="white"/>
              </a:solidFill>
            </a:endParaRPr>
          </a:p>
        </p:txBody>
      </p:sp>
      <p:sp>
        <p:nvSpPr>
          <p:cNvPr id="30" name="Ellipse 29"/>
          <p:cNvSpPr/>
          <p:nvPr/>
        </p:nvSpPr>
        <p:spPr>
          <a:xfrm>
            <a:off x="180961" y="5169019"/>
            <a:ext cx="428625" cy="428625"/>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fr-FR">
              <a:solidFill>
                <a:prstClr val="white"/>
              </a:solidFill>
            </a:endParaRPr>
          </a:p>
        </p:txBody>
      </p:sp>
      <p:sp>
        <p:nvSpPr>
          <p:cNvPr id="31" name="Ellipse 30"/>
          <p:cNvSpPr/>
          <p:nvPr/>
        </p:nvSpPr>
        <p:spPr>
          <a:xfrm>
            <a:off x="184245" y="5750785"/>
            <a:ext cx="428625" cy="42862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prstClr val="white"/>
              </a:solidFill>
            </a:endParaRPr>
          </a:p>
        </p:txBody>
      </p:sp>
      <p:sp>
        <p:nvSpPr>
          <p:cNvPr id="32" name="Ellipse 31"/>
          <p:cNvSpPr/>
          <p:nvPr/>
        </p:nvSpPr>
        <p:spPr>
          <a:xfrm>
            <a:off x="184245" y="6286500"/>
            <a:ext cx="428625" cy="428625"/>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fr-FR">
              <a:solidFill>
                <a:prstClr val="white"/>
              </a:solidFill>
            </a:endParaRPr>
          </a:p>
        </p:txBody>
      </p:sp>
      <p:sp>
        <p:nvSpPr>
          <p:cNvPr id="6160" name="ZoneTexte 33"/>
          <p:cNvSpPr txBox="1">
            <a:spLocks noChangeArrowheads="1"/>
          </p:cNvSpPr>
          <p:nvPr/>
        </p:nvSpPr>
        <p:spPr bwMode="auto">
          <a:xfrm>
            <a:off x="180961" y="4666032"/>
            <a:ext cx="1928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fontAlgn="base">
              <a:spcBef>
                <a:spcPct val="0"/>
              </a:spcBef>
              <a:spcAft>
                <a:spcPct val="0"/>
              </a:spcAft>
              <a:buClrTx/>
              <a:buSzTx/>
              <a:buFontTx/>
              <a:buNone/>
            </a:pPr>
            <a:r>
              <a:rPr lang="fr-FR" sz="1800" u="sng" dirty="0">
                <a:solidFill>
                  <a:prstClr val="white"/>
                </a:solidFill>
                <a:cs typeface="Arial" panose="020B0604020202020204" pitchFamily="34" charset="0"/>
              </a:rPr>
              <a:t>Légendes:</a:t>
            </a:r>
          </a:p>
        </p:txBody>
      </p:sp>
      <p:sp>
        <p:nvSpPr>
          <p:cNvPr id="6161" name="ZoneTexte 34"/>
          <p:cNvSpPr txBox="1">
            <a:spLocks noChangeArrowheads="1"/>
          </p:cNvSpPr>
          <p:nvPr/>
        </p:nvSpPr>
        <p:spPr bwMode="auto">
          <a:xfrm>
            <a:off x="759902" y="5228312"/>
            <a:ext cx="18573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fontAlgn="base">
              <a:spcBef>
                <a:spcPct val="0"/>
              </a:spcBef>
              <a:spcAft>
                <a:spcPct val="0"/>
              </a:spcAft>
              <a:buClrTx/>
              <a:buSzTx/>
              <a:buFontTx/>
              <a:buNone/>
            </a:pPr>
            <a:r>
              <a:rPr lang="fr-FR" sz="1800" dirty="0" smtClean="0">
                <a:solidFill>
                  <a:prstClr val="white"/>
                </a:solidFill>
                <a:cs typeface="Arial" panose="020B0604020202020204" pitchFamily="34" charset="0"/>
              </a:rPr>
              <a:t>  Zones </a:t>
            </a:r>
            <a:r>
              <a:rPr lang="fr-FR" sz="1800" dirty="0">
                <a:solidFill>
                  <a:prstClr val="white"/>
                </a:solidFill>
                <a:cs typeface="Arial" panose="020B0604020202020204" pitchFamily="34" charset="0"/>
              </a:rPr>
              <a:t>tampons</a:t>
            </a:r>
          </a:p>
        </p:txBody>
      </p:sp>
      <p:sp>
        <p:nvSpPr>
          <p:cNvPr id="6162" name="ZoneTexte 36"/>
          <p:cNvSpPr txBox="1">
            <a:spLocks noChangeArrowheads="1"/>
          </p:cNvSpPr>
          <p:nvPr/>
        </p:nvSpPr>
        <p:spPr bwMode="auto">
          <a:xfrm>
            <a:off x="850140" y="5780153"/>
            <a:ext cx="1857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fontAlgn="base">
              <a:spcBef>
                <a:spcPct val="0"/>
              </a:spcBef>
              <a:spcAft>
                <a:spcPct val="0"/>
              </a:spcAft>
              <a:buClrTx/>
              <a:buSzTx/>
              <a:buFontTx/>
              <a:buNone/>
            </a:pPr>
            <a:r>
              <a:rPr lang="fr-FR" sz="1800" dirty="0">
                <a:solidFill>
                  <a:prstClr val="white"/>
                </a:solidFill>
                <a:cs typeface="Arial" panose="020B0604020202020204" pitchFamily="34" charset="0"/>
              </a:rPr>
              <a:t>Zones jours</a:t>
            </a:r>
          </a:p>
        </p:txBody>
      </p:sp>
      <p:sp>
        <p:nvSpPr>
          <p:cNvPr id="6163" name="ZoneTexte 37"/>
          <p:cNvSpPr txBox="1">
            <a:spLocks noChangeArrowheads="1"/>
          </p:cNvSpPr>
          <p:nvPr/>
        </p:nvSpPr>
        <p:spPr bwMode="auto">
          <a:xfrm>
            <a:off x="876140" y="6312682"/>
            <a:ext cx="1857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fontAlgn="base">
              <a:spcBef>
                <a:spcPct val="0"/>
              </a:spcBef>
              <a:spcAft>
                <a:spcPct val="0"/>
              </a:spcAft>
              <a:buClrTx/>
              <a:buSzTx/>
              <a:buFontTx/>
              <a:buNone/>
            </a:pPr>
            <a:r>
              <a:rPr lang="fr-FR" sz="1800" dirty="0">
                <a:solidFill>
                  <a:prstClr val="white"/>
                </a:solidFill>
                <a:cs typeface="Arial" panose="020B0604020202020204" pitchFamily="34" charset="0"/>
              </a:rPr>
              <a:t>Zones nuits</a:t>
            </a:r>
          </a:p>
        </p:txBody>
      </p:sp>
      <p:sp>
        <p:nvSpPr>
          <p:cNvPr id="6164" name="ZoneTexte 46"/>
          <p:cNvSpPr txBox="1">
            <a:spLocks noChangeArrowheads="1"/>
          </p:cNvSpPr>
          <p:nvPr/>
        </p:nvSpPr>
        <p:spPr bwMode="auto">
          <a:xfrm>
            <a:off x="4138056" y="2929494"/>
            <a:ext cx="114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fontAlgn="base">
              <a:spcBef>
                <a:spcPct val="0"/>
              </a:spcBef>
              <a:spcAft>
                <a:spcPct val="0"/>
              </a:spcAft>
              <a:buClrTx/>
              <a:buSzTx/>
              <a:buFontTx/>
              <a:buNone/>
            </a:pPr>
            <a:r>
              <a:rPr lang="fr-FR" sz="1800" dirty="0" smtClean="0">
                <a:solidFill>
                  <a:prstClr val="white"/>
                </a:solidFill>
                <a:cs typeface="Arial" panose="020B0604020202020204" pitchFamily="34" charset="0"/>
              </a:rPr>
              <a:t>Cuisine</a:t>
            </a:r>
            <a:endParaRPr lang="fr-FR" sz="1800" dirty="0">
              <a:solidFill>
                <a:prstClr val="white"/>
              </a:solidFill>
              <a:cs typeface="Arial" panose="020B0604020202020204" pitchFamily="34" charset="0"/>
            </a:endParaRPr>
          </a:p>
        </p:txBody>
      </p:sp>
      <p:sp>
        <p:nvSpPr>
          <p:cNvPr id="6166" name="ZoneTexte 50"/>
          <p:cNvSpPr txBox="1">
            <a:spLocks noChangeArrowheads="1"/>
          </p:cNvSpPr>
          <p:nvPr/>
        </p:nvSpPr>
        <p:spPr bwMode="auto">
          <a:xfrm>
            <a:off x="6174985" y="3605319"/>
            <a:ext cx="1500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fontAlgn="base">
              <a:spcBef>
                <a:spcPct val="0"/>
              </a:spcBef>
              <a:spcAft>
                <a:spcPct val="0"/>
              </a:spcAft>
              <a:buClrTx/>
              <a:buSzTx/>
              <a:buFontTx/>
              <a:buNone/>
            </a:pPr>
            <a:r>
              <a:rPr lang="fr-FR" sz="1800" dirty="0">
                <a:solidFill>
                  <a:prstClr val="white"/>
                </a:solidFill>
                <a:cs typeface="Arial" panose="020B0604020202020204" pitchFamily="34" charset="0"/>
              </a:rPr>
              <a:t>Chambre 2</a:t>
            </a:r>
          </a:p>
        </p:txBody>
      </p:sp>
      <p:sp>
        <p:nvSpPr>
          <p:cNvPr id="6167" name="ZoneTexte 51"/>
          <p:cNvSpPr txBox="1">
            <a:spLocks noChangeArrowheads="1"/>
          </p:cNvSpPr>
          <p:nvPr/>
        </p:nvSpPr>
        <p:spPr bwMode="auto">
          <a:xfrm>
            <a:off x="3694446" y="5158468"/>
            <a:ext cx="1500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fontAlgn="base">
              <a:spcBef>
                <a:spcPct val="0"/>
              </a:spcBef>
              <a:spcAft>
                <a:spcPct val="0"/>
              </a:spcAft>
              <a:buClrTx/>
              <a:buSzTx/>
              <a:buFontTx/>
              <a:buNone/>
            </a:pPr>
            <a:r>
              <a:rPr lang="fr-FR" sz="1800" dirty="0" smtClean="0">
                <a:solidFill>
                  <a:prstClr val="white"/>
                </a:solidFill>
                <a:cs typeface="Arial" panose="020B0604020202020204" pitchFamily="34" charset="0"/>
              </a:rPr>
              <a:t>Salon </a:t>
            </a:r>
            <a:endParaRPr lang="fr-FR" sz="1800" dirty="0">
              <a:solidFill>
                <a:prstClr val="white"/>
              </a:solidFill>
              <a:cs typeface="Arial" panose="020B0604020202020204" pitchFamily="34" charset="0"/>
            </a:endParaRPr>
          </a:p>
        </p:txBody>
      </p:sp>
      <p:sp>
        <p:nvSpPr>
          <p:cNvPr id="6171" name="ZoneTexte 56"/>
          <p:cNvSpPr txBox="1">
            <a:spLocks noChangeArrowheads="1"/>
          </p:cNvSpPr>
          <p:nvPr/>
        </p:nvSpPr>
        <p:spPr bwMode="auto">
          <a:xfrm>
            <a:off x="2540881" y="3371330"/>
            <a:ext cx="1500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fontAlgn="base">
              <a:spcBef>
                <a:spcPct val="0"/>
              </a:spcBef>
              <a:spcAft>
                <a:spcPct val="0"/>
              </a:spcAft>
              <a:buClrTx/>
              <a:buSzTx/>
              <a:buFontTx/>
              <a:buNone/>
            </a:pPr>
            <a:r>
              <a:rPr lang="fr-FR" sz="1800">
                <a:solidFill>
                  <a:prstClr val="white"/>
                </a:solidFill>
                <a:cs typeface="Arial" panose="020B0604020202020204" pitchFamily="34" charset="0"/>
              </a:rPr>
              <a:t>Garage</a:t>
            </a:r>
          </a:p>
        </p:txBody>
      </p:sp>
      <p:sp>
        <p:nvSpPr>
          <p:cNvPr id="29" name="Ellipse 28"/>
          <p:cNvSpPr/>
          <p:nvPr/>
        </p:nvSpPr>
        <p:spPr>
          <a:xfrm>
            <a:off x="3881528" y="3874409"/>
            <a:ext cx="759652" cy="428625"/>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fr-FR">
              <a:solidFill>
                <a:prstClr val="white"/>
              </a:solidFill>
            </a:endParaRPr>
          </a:p>
        </p:txBody>
      </p:sp>
      <p:sp>
        <p:nvSpPr>
          <p:cNvPr id="6173" name="ZoneTexte 32"/>
          <p:cNvSpPr txBox="1">
            <a:spLocks noChangeArrowheads="1"/>
          </p:cNvSpPr>
          <p:nvPr/>
        </p:nvSpPr>
        <p:spPr bwMode="auto">
          <a:xfrm>
            <a:off x="3991893" y="3923268"/>
            <a:ext cx="826938" cy="37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fontAlgn="base">
              <a:spcBef>
                <a:spcPct val="0"/>
              </a:spcBef>
              <a:spcAft>
                <a:spcPct val="0"/>
              </a:spcAft>
              <a:buClrTx/>
              <a:buSzTx/>
              <a:buFontTx/>
              <a:buNone/>
            </a:pPr>
            <a:r>
              <a:rPr lang="fr-FR" sz="1800" dirty="0">
                <a:solidFill>
                  <a:prstClr val="white"/>
                </a:solidFill>
                <a:cs typeface="Arial" panose="020B0604020202020204" pitchFamily="34" charset="0"/>
              </a:rPr>
              <a:t>WC</a:t>
            </a:r>
          </a:p>
        </p:txBody>
      </p:sp>
      <p:pic>
        <p:nvPicPr>
          <p:cNvPr id="6174"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855432"/>
            <a:ext cx="15509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Ellipse 33"/>
          <p:cNvSpPr/>
          <p:nvPr/>
        </p:nvSpPr>
        <p:spPr>
          <a:xfrm>
            <a:off x="6235529" y="2185308"/>
            <a:ext cx="1274544" cy="111351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fr-FR">
              <a:solidFill>
                <a:prstClr val="white"/>
              </a:solidFill>
            </a:endParaRPr>
          </a:p>
        </p:txBody>
      </p:sp>
      <p:sp>
        <p:nvSpPr>
          <p:cNvPr id="3" name="ZoneTexte 2"/>
          <p:cNvSpPr txBox="1"/>
          <p:nvPr/>
        </p:nvSpPr>
        <p:spPr>
          <a:xfrm>
            <a:off x="6235529" y="2557401"/>
            <a:ext cx="1336403" cy="383512"/>
          </a:xfrm>
          <a:prstGeom prst="rect">
            <a:avLst/>
          </a:prstGeom>
          <a:noFill/>
        </p:spPr>
        <p:txBody>
          <a:bodyPr wrap="square" rtlCol="0">
            <a:spAutoFit/>
          </a:bodyPr>
          <a:lstStyle/>
          <a:p>
            <a:r>
              <a:rPr lang="fr-FR" dirty="0" smtClean="0">
                <a:solidFill>
                  <a:prstClr val="white"/>
                </a:solidFill>
              </a:rPr>
              <a:t>Chambre 1</a:t>
            </a:r>
            <a:endParaRPr lang="fr-FR" dirty="0">
              <a:solidFill>
                <a:prstClr val="white"/>
              </a:solidFill>
            </a:endParaRPr>
          </a:p>
        </p:txBody>
      </p:sp>
      <p:sp>
        <p:nvSpPr>
          <p:cNvPr id="36" name="Ellipse 35"/>
          <p:cNvSpPr/>
          <p:nvPr/>
        </p:nvSpPr>
        <p:spPr>
          <a:xfrm>
            <a:off x="3780869" y="4323742"/>
            <a:ext cx="1327343" cy="454563"/>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fr-FR">
              <a:solidFill>
                <a:prstClr val="white"/>
              </a:solidFill>
            </a:endParaRPr>
          </a:p>
        </p:txBody>
      </p:sp>
      <p:sp>
        <p:nvSpPr>
          <p:cNvPr id="6" name="ZoneTexte 5"/>
          <p:cNvSpPr txBox="1"/>
          <p:nvPr/>
        </p:nvSpPr>
        <p:spPr>
          <a:xfrm>
            <a:off x="4041069" y="4377387"/>
            <a:ext cx="1013589" cy="369332"/>
          </a:xfrm>
          <a:prstGeom prst="rect">
            <a:avLst/>
          </a:prstGeom>
          <a:noFill/>
        </p:spPr>
        <p:txBody>
          <a:bodyPr wrap="square" rtlCol="0">
            <a:spAutoFit/>
          </a:bodyPr>
          <a:lstStyle/>
          <a:p>
            <a:r>
              <a:rPr lang="fr-FR" dirty="0" smtClean="0"/>
              <a:t>Douche</a:t>
            </a:r>
            <a:endParaRPr lang="fr-FR" dirty="0"/>
          </a:p>
        </p:txBody>
      </p:sp>
      <p:sp>
        <p:nvSpPr>
          <p:cNvPr id="38" name="Ellipse 37"/>
          <p:cNvSpPr/>
          <p:nvPr/>
        </p:nvSpPr>
        <p:spPr>
          <a:xfrm rot="16200000">
            <a:off x="4749648" y="4193359"/>
            <a:ext cx="2319081" cy="11430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prstClr val="white"/>
              </a:solidFill>
            </a:endParaRPr>
          </a:p>
        </p:txBody>
      </p:sp>
      <p:sp>
        <p:nvSpPr>
          <p:cNvPr id="7" name="ZoneTexte 6"/>
          <p:cNvSpPr txBox="1"/>
          <p:nvPr/>
        </p:nvSpPr>
        <p:spPr>
          <a:xfrm>
            <a:off x="5516746" y="4735300"/>
            <a:ext cx="929972" cy="369332"/>
          </a:xfrm>
          <a:prstGeom prst="rect">
            <a:avLst/>
          </a:prstGeom>
          <a:noFill/>
        </p:spPr>
        <p:txBody>
          <a:bodyPr wrap="square" rtlCol="0">
            <a:spAutoFit/>
          </a:bodyPr>
          <a:lstStyle/>
          <a:p>
            <a:r>
              <a:rPr lang="fr-FR" dirty="0" smtClean="0"/>
              <a:t>Séjour</a:t>
            </a:r>
            <a:endParaRPr lang="fr-FR" dirty="0"/>
          </a:p>
        </p:txBody>
      </p:sp>
      <p:sp>
        <p:nvSpPr>
          <p:cNvPr id="40" name="ZoneTexte 39"/>
          <p:cNvSpPr txBox="1"/>
          <p:nvPr/>
        </p:nvSpPr>
        <p:spPr>
          <a:xfrm>
            <a:off x="6701553" y="5022261"/>
            <a:ext cx="1294124" cy="369332"/>
          </a:xfrm>
          <a:prstGeom prst="rect">
            <a:avLst/>
          </a:prstGeom>
          <a:noFill/>
        </p:spPr>
        <p:txBody>
          <a:bodyPr wrap="square" rtlCol="0">
            <a:spAutoFit/>
          </a:bodyPr>
          <a:lstStyle/>
          <a:p>
            <a:r>
              <a:rPr lang="fr-FR" dirty="0" smtClean="0">
                <a:solidFill>
                  <a:prstClr val="white"/>
                </a:solidFill>
              </a:rPr>
              <a:t>Chambre 3</a:t>
            </a:r>
            <a:endParaRPr lang="fr-FR" dirty="0">
              <a:solidFill>
                <a:prstClr val="white"/>
              </a:solidFill>
            </a:endParaRPr>
          </a:p>
        </p:txBody>
      </p:sp>
      <p:sp>
        <p:nvSpPr>
          <p:cNvPr id="8" name="ZoneTexte 7"/>
          <p:cNvSpPr txBox="1"/>
          <p:nvPr/>
        </p:nvSpPr>
        <p:spPr>
          <a:xfrm>
            <a:off x="7472733" y="3088093"/>
            <a:ext cx="852392" cy="338554"/>
          </a:xfrm>
          <a:prstGeom prst="rect">
            <a:avLst/>
          </a:prstGeom>
          <a:noFill/>
        </p:spPr>
        <p:txBody>
          <a:bodyPr wrap="square" rtlCol="0">
            <a:spAutoFit/>
          </a:bodyPr>
          <a:lstStyle/>
          <a:p>
            <a:r>
              <a:rPr lang="fr-FR" sz="1600" dirty="0" smtClean="0"/>
              <a:t>Jardin</a:t>
            </a:r>
            <a:endParaRPr lang="fr-FR" sz="1600" dirty="0"/>
          </a:p>
        </p:txBody>
      </p:sp>
      <p:sp>
        <p:nvSpPr>
          <p:cNvPr id="9" name="ZoneTexte 8"/>
          <p:cNvSpPr txBox="1"/>
          <p:nvPr/>
        </p:nvSpPr>
        <p:spPr>
          <a:xfrm>
            <a:off x="5337455" y="2469544"/>
            <a:ext cx="1038363" cy="584775"/>
          </a:xfrm>
          <a:prstGeom prst="rect">
            <a:avLst/>
          </a:prstGeom>
          <a:noFill/>
        </p:spPr>
        <p:txBody>
          <a:bodyPr wrap="square" rtlCol="0">
            <a:spAutoFit/>
          </a:bodyPr>
          <a:lstStyle/>
          <a:p>
            <a:r>
              <a:rPr lang="fr-FR" sz="1600" dirty="0" smtClean="0"/>
              <a:t>   Sas </a:t>
            </a:r>
          </a:p>
          <a:p>
            <a:r>
              <a:rPr lang="fr-FR" sz="1600" dirty="0" smtClean="0"/>
              <a:t>d’ entrée</a:t>
            </a:r>
            <a:endParaRPr lang="fr-FR" sz="1600" dirty="0"/>
          </a:p>
        </p:txBody>
      </p:sp>
      <p:sp>
        <p:nvSpPr>
          <p:cNvPr id="10" name="ZoneTexte 9"/>
          <p:cNvSpPr txBox="1"/>
          <p:nvPr/>
        </p:nvSpPr>
        <p:spPr>
          <a:xfrm>
            <a:off x="4641179" y="5992135"/>
            <a:ext cx="2975184" cy="369332"/>
          </a:xfrm>
          <a:prstGeom prst="rect">
            <a:avLst/>
          </a:prstGeom>
          <a:noFill/>
        </p:spPr>
        <p:txBody>
          <a:bodyPr wrap="square" rtlCol="0">
            <a:spAutoFit/>
          </a:bodyPr>
          <a:lstStyle/>
          <a:p>
            <a:r>
              <a:rPr lang="fr-FR" dirty="0" smtClean="0"/>
              <a:t>Mur Trombe </a:t>
            </a:r>
            <a:endParaRPr lang="fr-FR" dirty="0"/>
          </a:p>
        </p:txBody>
      </p:sp>
    </p:spTree>
    <p:extLst>
      <p:ext uri="{BB962C8B-B14F-4D97-AF65-F5344CB8AC3E}">
        <p14:creationId xmlns:p14="http://schemas.microsoft.com/office/powerpoint/2010/main" val="34738973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147"/>
                                        </p:tgtEl>
                                        <p:attrNameLst>
                                          <p:attrName>style.visibility</p:attrName>
                                        </p:attrNameLst>
                                      </p:cBhvr>
                                      <p:to>
                                        <p:strVal val="visible"/>
                                      </p:to>
                                    </p:set>
                                    <p:anim calcmode="lin" valueType="num">
                                      <p:cBhvr additive="base">
                                        <p:cTn id="16" dur="500" fill="hold"/>
                                        <p:tgtEl>
                                          <p:spTgt spid="6147"/>
                                        </p:tgtEl>
                                        <p:attrNameLst>
                                          <p:attrName>ppt_x</p:attrName>
                                        </p:attrNameLst>
                                      </p:cBhvr>
                                      <p:tavLst>
                                        <p:tav tm="0">
                                          <p:val>
                                            <p:strVal val="#ppt_x"/>
                                          </p:val>
                                        </p:tav>
                                        <p:tav tm="100000">
                                          <p:val>
                                            <p:strVal val="#ppt_x"/>
                                          </p:val>
                                        </p:tav>
                                      </p:tavLst>
                                    </p:anim>
                                    <p:anim calcmode="lin" valueType="num">
                                      <p:cBhvr additive="base">
                                        <p:cTn id="17"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500" fill="hold"/>
                                        <p:tgtEl>
                                          <p:spTgt spid="38"/>
                                        </p:tgtEl>
                                        <p:attrNameLst>
                                          <p:attrName>ppt_x</p:attrName>
                                        </p:attrNameLst>
                                      </p:cBhvr>
                                      <p:tavLst>
                                        <p:tav tm="0">
                                          <p:val>
                                            <p:strVal val="#ppt_x"/>
                                          </p:val>
                                        </p:tav>
                                        <p:tav tm="100000">
                                          <p:val>
                                            <p:strVal val="#ppt_x"/>
                                          </p:val>
                                        </p:tav>
                                      </p:tavLst>
                                    </p:anim>
                                    <p:anim calcmode="lin" valueType="num">
                                      <p:cBhvr additive="base">
                                        <p:cTn id="2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ppt_x"/>
                                          </p:val>
                                        </p:tav>
                                        <p:tav tm="100000">
                                          <p:val>
                                            <p:strVal val="#ppt_x"/>
                                          </p:val>
                                        </p:tav>
                                      </p:tavLst>
                                    </p:anim>
                                    <p:anim calcmode="lin" valueType="num">
                                      <p:cBhvr additive="base">
                                        <p:cTn id="3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 calcmode="lin" valueType="num">
                                      <p:cBhvr additive="base">
                                        <p:cTn id="46" dur="500" fill="hold"/>
                                        <p:tgtEl>
                                          <p:spTgt spid="34"/>
                                        </p:tgtEl>
                                        <p:attrNameLst>
                                          <p:attrName>ppt_x</p:attrName>
                                        </p:attrNameLst>
                                      </p:cBhvr>
                                      <p:tavLst>
                                        <p:tav tm="0">
                                          <p:val>
                                            <p:strVal val="#ppt_x"/>
                                          </p:val>
                                        </p:tav>
                                        <p:tav tm="100000">
                                          <p:val>
                                            <p:strVal val="#ppt_x"/>
                                          </p:val>
                                        </p:tav>
                                      </p:tavLst>
                                    </p:anim>
                                    <p:anim calcmode="lin" valueType="num">
                                      <p:cBhvr additive="base">
                                        <p:cTn id="4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ppt_x"/>
                                          </p:val>
                                        </p:tav>
                                        <p:tav tm="100000">
                                          <p:val>
                                            <p:strVal val="#ppt_x"/>
                                          </p:val>
                                        </p:tav>
                                      </p:tavLst>
                                    </p:anim>
                                    <p:anim calcmode="lin" valueType="num">
                                      <p:cBhvr additive="base">
                                        <p:cTn id="5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500" fill="hold"/>
                                        <p:tgtEl>
                                          <p:spTgt spid="28"/>
                                        </p:tgtEl>
                                        <p:attrNameLst>
                                          <p:attrName>ppt_x</p:attrName>
                                        </p:attrNameLst>
                                      </p:cBhvr>
                                      <p:tavLst>
                                        <p:tav tm="0">
                                          <p:val>
                                            <p:strVal val="#ppt_x"/>
                                          </p:val>
                                        </p:tav>
                                        <p:tav tm="100000">
                                          <p:val>
                                            <p:strVal val="#ppt_x"/>
                                          </p:val>
                                        </p:tav>
                                      </p:tavLst>
                                    </p:anim>
                                    <p:anim calcmode="lin" valueType="num">
                                      <p:cBhvr additive="base">
                                        <p:cTn id="5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5" presetClass="entr" presetSubtype="0" fill="hold" grpId="0" nodeType="clickEffect">
                                  <p:stCondLst>
                                    <p:cond delay="0"/>
                                  </p:stCondLst>
                                  <p:childTnLst>
                                    <p:set>
                                      <p:cBhvr>
                                        <p:cTn id="63" dur="1" fill="hold">
                                          <p:stCondLst>
                                            <p:cond delay="0"/>
                                          </p:stCondLst>
                                        </p:cTn>
                                        <p:tgtEl>
                                          <p:spTgt spid="6173"/>
                                        </p:tgtEl>
                                        <p:attrNameLst>
                                          <p:attrName>style.visibility</p:attrName>
                                        </p:attrNameLst>
                                      </p:cBhvr>
                                      <p:to>
                                        <p:strVal val="visible"/>
                                      </p:to>
                                    </p:set>
                                    <p:animEffect transition="in" filter="fade">
                                      <p:cBhvr>
                                        <p:cTn id="64" dur="2000"/>
                                        <p:tgtEl>
                                          <p:spTgt spid="6173"/>
                                        </p:tgtEl>
                                      </p:cBhvr>
                                    </p:animEffect>
                                    <p:anim calcmode="lin" valueType="num">
                                      <p:cBhvr>
                                        <p:cTn id="65" dur="2000" fill="hold"/>
                                        <p:tgtEl>
                                          <p:spTgt spid="6173"/>
                                        </p:tgtEl>
                                        <p:attrNameLst>
                                          <p:attrName>ppt_w</p:attrName>
                                        </p:attrNameLst>
                                      </p:cBhvr>
                                      <p:tavLst>
                                        <p:tav tm="0" fmla="#ppt_w*sin(2.5*pi*$)">
                                          <p:val>
                                            <p:fltVal val="0"/>
                                          </p:val>
                                        </p:tav>
                                        <p:tav tm="100000">
                                          <p:val>
                                            <p:fltVal val="1"/>
                                          </p:val>
                                        </p:tav>
                                      </p:tavLst>
                                    </p:anim>
                                    <p:anim calcmode="lin" valueType="num">
                                      <p:cBhvr>
                                        <p:cTn id="66" dur="2000" fill="hold"/>
                                        <p:tgtEl>
                                          <p:spTgt spid="6173"/>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45" presetClass="entr" presetSubtype="0"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2000"/>
                                        <p:tgtEl>
                                          <p:spTgt spid="36"/>
                                        </p:tgtEl>
                                      </p:cBhvr>
                                    </p:animEffect>
                                    <p:anim calcmode="lin" valueType="num">
                                      <p:cBhvr>
                                        <p:cTn id="72" dur="2000" fill="hold"/>
                                        <p:tgtEl>
                                          <p:spTgt spid="36"/>
                                        </p:tgtEl>
                                        <p:attrNameLst>
                                          <p:attrName>ppt_w</p:attrName>
                                        </p:attrNameLst>
                                      </p:cBhvr>
                                      <p:tavLst>
                                        <p:tav tm="0" fmla="#ppt_w*sin(2.5*pi*$)">
                                          <p:val>
                                            <p:fltVal val="0"/>
                                          </p:val>
                                        </p:tav>
                                        <p:tav tm="100000">
                                          <p:val>
                                            <p:fltVal val="1"/>
                                          </p:val>
                                        </p:tav>
                                      </p:tavLst>
                                    </p:anim>
                                    <p:anim calcmode="lin" valueType="num">
                                      <p:cBhvr>
                                        <p:cTn id="73" dur="20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additive="base">
                                        <p:cTn id="78" dur="500" fill="hold"/>
                                        <p:tgtEl>
                                          <p:spTgt spid="23"/>
                                        </p:tgtEl>
                                        <p:attrNameLst>
                                          <p:attrName>ppt_x</p:attrName>
                                        </p:attrNameLst>
                                      </p:cBhvr>
                                      <p:tavLst>
                                        <p:tav tm="0">
                                          <p:val>
                                            <p:strVal val="#ppt_x"/>
                                          </p:val>
                                        </p:tav>
                                        <p:tav tm="100000">
                                          <p:val>
                                            <p:strVal val="#ppt_x"/>
                                          </p:val>
                                        </p:tav>
                                      </p:tavLst>
                                    </p:anim>
                                    <p:anim calcmode="lin" valueType="num">
                                      <p:cBhvr additive="base">
                                        <p:cTn id="7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6174"/>
                                        </p:tgtEl>
                                        <p:attrNameLst>
                                          <p:attrName>style.visibility</p:attrName>
                                        </p:attrNameLst>
                                      </p:cBhvr>
                                      <p:to>
                                        <p:strVal val="visible"/>
                                      </p:to>
                                    </p:set>
                                    <p:anim calcmode="lin" valueType="num">
                                      <p:cBhvr additive="base">
                                        <p:cTn id="91" dur="500" fill="hold"/>
                                        <p:tgtEl>
                                          <p:spTgt spid="6174"/>
                                        </p:tgtEl>
                                        <p:attrNameLst>
                                          <p:attrName>ppt_x</p:attrName>
                                        </p:attrNameLst>
                                      </p:cBhvr>
                                      <p:tavLst>
                                        <p:tav tm="0">
                                          <p:val>
                                            <p:strVal val="#ppt_x"/>
                                          </p:val>
                                        </p:tav>
                                        <p:tav tm="100000">
                                          <p:val>
                                            <p:strVal val="#ppt_x"/>
                                          </p:val>
                                        </p:tav>
                                      </p:tavLst>
                                    </p:anim>
                                    <p:anim calcmode="lin" valueType="num">
                                      <p:cBhvr additive="base">
                                        <p:cTn id="92" dur="500" fill="hold"/>
                                        <p:tgtEl>
                                          <p:spTgt spid="6174"/>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5" presetClass="entr" presetSubtype="0"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2000"/>
                                        <p:tgtEl>
                                          <p:spTgt spid="29"/>
                                        </p:tgtEl>
                                      </p:cBhvr>
                                    </p:animEffect>
                                    <p:anim calcmode="lin" valueType="num">
                                      <p:cBhvr>
                                        <p:cTn id="98" dur="2000" fill="hold"/>
                                        <p:tgtEl>
                                          <p:spTgt spid="29"/>
                                        </p:tgtEl>
                                        <p:attrNameLst>
                                          <p:attrName>ppt_w</p:attrName>
                                        </p:attrNameLst>
                                      </p:cBhvr>
                                      <p:tavLst>
                                        <p:tav tm="0" fmla="#ppt_w*sin(2.5*pi*$)">
                                          <p:val>
                                            <p:fltVal val="0"/>
                                          </p:val>
                                        </p:tav>
                                        <p:tav tm="100000">
                                          <p:val>
                                            <p:fltVal val="1"/>
                                          </p:val>
                                        </p:tav>
                                      </p:tavLst>
                                    </p:anim>
                                    <p:anim calcmode="lin" valueType="num">
                                      <p:cBhvr>
                                        <p:cTn id="99" dur="20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p:bldP spid="22" grpId="0" animBg="1"/>
      <p:bldP spid="24" grpId="0" animBg="1"/>
      <p:bldP spid="25" grpId="0" animBg="1"/>
      <p:bldP spid="27" grpId="0" animBg="1"/>
      <p:bldP spid="28" grpId="0" animBg="1"/>
      <p:bldP spid="19" grpId="0" animBg="1"/>
      <p:bldP spid="23" grpId="0" animBg="1"/>
      <p:bldP spid="29" grpId="0" animBg="1"/>
      <p:bldP spid="6173" grpId="0"/>
      <p:bldP spid="34" grpId="0" animBg="1"/>
      <p:bldP spid="36" grpId="0" animBg="1"/>
      <p:bldP spid="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oneTexte 3"/>
          <p:cNvSpPr txBox="1">
            <a:spLocks noChangeArrowheads="1"/>
          </p:cNvSpPr>
          <p:nvPr/>
        </p:nvSpPr>
        <p:spPr bwMode="auto">
          <a:xfrm>
            <a:off x="2024063" y="357188"/>
            <a:ext cx="8286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fontAlgn="base">
              <a:spcBef>
                <a:spcPct val="0"/>
              </a:spcBef>
              <a:spcAft>
                <a:spcPct val="0"/>
              </a:spcAft>
              <a:buClrTx/>
              <a:buSzTx/>
              <a:buFontTx/>
              <a:buNone/>
            </a:pPr>
            <a:r>
              <a:rPr lang="fr-FR" sz="3600" dirty="0">
                <a:solidFill>
                  <a:prstClr val="white"/>
                </a:solidFill>
                <a:latin typeface="Constantia" panose="02030602050306030303" pitchFamily="18" charset="0"/>
                <a:cs typeface="Arial" panose="020B0604020202020204" pitchFamily="34" charset="0"/>
              </a:rPr>
              <a:t>Réalisation du plan sur ordinateur</a:t>
            </a:r>
          </a:p>
        </p:txBody>
      </p:sp>
      <p:pic>
        <p:nvPicPr>
          <p:cNvPr id="7171" name="Picture 2" descr="Y:\ttea\Photos maquette Fare bio\P92111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2796" y="2032793"/>
            <a:ext cx="3725862"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descr="Y:\ttea\Photos maquette Fare bio\P921117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9418" y="2069306"/>
            <a:ext cx="366395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18469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ZoneTexte 4"/>
          <p:cNvSpPr txBox="1">
            <a:spLocks noChangeArrowheads="1"/>
          </p:cNvSpPr>
          <p:nvPr/>
        </p:nvSpPr>
        <p:spPr bwMode="auto">
          <a:xfrm>
            <a:off x="1524001" y="214314"/>
            <a:ext cx="90725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fontAlgn="base">
              <a:spcBef>
                <a:spcPct val="0"/>
              </a:spcBef>
              <a:spcAft>
                <a:spcPct val="0"/>
              </a:spcAft>
              <a:buClrTx/>
              <a:buSzTx/>
              <a:buFontTx/>
              <a:buNone/>
            </a:pPr>
            <a:r>
              <a:rPr lang="fr-FR" sz="4000" dirty="0">
                <a:solidFill>
                  <a:prstClr val="white"/>
                </a:solidFill>
                <a:cs typeface="Arial" panose="020B0604020202020204" pitchFamily="34" charset="0"/>
              </a:rPr>
              <a:t>Plan </a:t>
            </a:r>
            <a:r>
              <a:rPr lang="fr-FR" sz="4000" dirty="0" smtClean="0">
                <a:solidFill>
                  <a:prstClr val="white"/>
                </a:solidFill>
                <a:cs typeface="Arial" panose="020B0604020202020204" pitchFamily="34" charset="0"/>
              </a:rPr>
              <a:t>architecturale </a:t>
            </a:r>
            <a:endParaRPr lang="fr-FR" sz="4000" dirty="0">
              <a:solidFill>
                <a:prstClr val="white"/>
              </a:solidFill>
              <a:cs typeface="Arial" panose="020B0604020202020204" pitchFamily="34" charset="0"/>
            </a:endParaRPr>
          </a:p>
          <a:p>
            <a:pPr algn="ctr" fontAlgn="base">
              <a:spcBef>
                <a:spcPct val="0"/>
              </a:spcBef>
              <a:spcAft>
                <a:spcPct val="0"/>
              </a:spcAft>
              <a:buClrTx/>
              <a:buSzTx/>
              <a:buFontTx/>
              <a:buNone/>
            </a:pPr>
            <a:r>
              <a:rPr lang="fr-FR" sz="4000" dirty="0">
                <a:solidFill>
                  <a:prstClr val="white"/>
                </a:solidFill>
                <a:cs typeface="Arial" panose="020B0604020202020204" pitchFamily="34" charset="0"/>
              </a:rPr>
              <a:t>Sur </a:t>
            </a:r>
            <a:r>
              <a:rPr lang="fr-FR" sz="4000" dirty="0" smtClean="0">
                <a:solidFill>
                  <a:prstClr val="white"/>
                </a:solidFill>
                <a:cs typeface="Arial" panose="020B0604020202020204" pitchFamily="34" charset="0"/>
              </a:rPr>
              <a:t>AutoCAD</a:t>
            </a:r>
            <a:endParaRPr lang="fr-FR" sz="4000" dirty="0">
              <a:solidFill>
                <a:prstClr val="white"/>
              </a:solidFill>
              <a:cs typeface="Arial" panose="020B0604020202020204" pitchFamily="34" charset="0"/>
            </a:endParaRPr>
          </a:p>
        </p:txBody>
      </p:sp>
      <p:pic>
        <p:nvPicPr>
          <p:cNvPr id="4" name="Image 3" descr="C:\Users\Lakhdar\Desktop\plan coller sur chap 3.png"/>
          <p:cNvPicPr/>
          <p:nvPr/>
        </p:nvPicPr>
        <p:blipFill>
          <a:blip r:embed="rId3">
            <a:extLst>
              <a:ext uri="{28A0092B-C50C-407E-A947-70E740481C1C}">
                <a14:useLocalDpi xmlns:a14="http://schemas.microsoft.com/office/drawing/2010/main" val="0"/>
              </a:ext>
            </a:extLst>
          </a:blip>
          <a:srcRect/>
          <a:stretch>
            <a:fillRect/>
          </a:stretch>
        </p:blipFill>
        <p:spPr bwMode="auto">
          <a:xfrm>
            <a:off x="0" y="1538289"/>
            <a:ext cx="12192000" cy="5319711"/>
          </a:xfrm>
          <a:prstGeom prst="rect">
            <a:avLst/>
          </a:prstGeom>
          <a:noFill/>
          <a:ln>
            <a:noFill/>
          </a:ln>
        </p:spPr>
      </p:pic>
      <p:sp>
        <p:nvSpPr>
          <p:cNvPr id="2" name="ZoneTexte 1"/>
          <p:cNvSpPr txBox="1"/>
          <p:nvPr/>
        </p:nvSpPr>
        <p:spPr>
          <a:xfrm>
            <a:off x="8810171" y="3251199"/>
            <a:ext cx="812800" cy="323165"/>
          </a:xfrm>
          <a:prstGeom prst="rect">
            <a:avLst/>
          </a:prstGeom>
          <a:noFill/>
        </p:spPr>
        <p:txBody>
          <a:bodyPr wrap="square" rtlCol="0">
            <a:spAutoFit/>
          </a:bodyPr>
          <a:lstStyle/>
          <a:p>
            <a:r>
              <a:rPr lang="fr-FR" sz="1500" dirty="0" smtClean="0">
                <a:solidFill>
                  <a:schemeClr val="tx2">
                    <a:lumMod val="50000"/>
                  </a:schemeClr>
                </a:solidFill>
              </a:rPr>
              <a:t>Jardin</a:t>
            </a:r>
            <a:endParaRPr lang="fr-FR" sz="1500" dirty="0">
              <a:solidFill>
                <a:schemeClr val="tx2">
                  <a:lumMod val="50000"/>
                </a:schemeClr>
              </a:solidFill>
            </a:endParaRPr>
          </a:p>
        </p:txBody>
      </p:sp>
    </p:spTree>
    <p:extLst>
      <p:ext uri="{BB962C8B-B14F-4D97-AF65-F5344CB8AC3E}">
        <p14:creationId xmlns:p14="http://schemas.microsoft.com/office/powerpoint/2010/main" val="26545110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oneTexte 3"/>
          <p:cNvSpPr txBox="1">
            <a:spLocks noChangeArrowheads="1"/>
          </p:cNvSpPr>
          <p:nvPr/>
        </p:nvSpPr>
        <p:spPr bwMode="auto">
          <a:xfrm>
            <a:off x="3397174" y="109112"/>
            <a:ext cx="91741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fontAlgn="base">
              <a:spcBef>
                <a:spcPct val="0"/>
              </a:spcBef>
              <a:spcAft>
                <a:spcPct val="0"/>
              </a:spcAft>
              <a:buClrTx/>
              <a:buSzTx/>
              <a:buFontTx/>
              <a:buNone/>
            </a:pPr>
            <a:r>
              <a:rPr lang="fr-FR" dirty="0">
                <a:solidFill>
                  <a:prstClr val="white"/>
                </a:solidFill>
                <a:cs typeface="Arial" panose="020B0604020202020204" pitchFamily="34" charset="0"/>
              </a:rPr>
              <a:t>Modélisations </a:t>
            </a:r>
            <a:r>
              <a:rPr lang="fr-FR" dirty="0" smtClean="0">
                <a:solidFill>
                  <a:prstClr val="white"/>
                </a:solidFill>
                <a:cs typeface="Arial" panose="020B0604020202020204" pitchFamily="34" charset="0"/>
              </a:rPr>
              <a:t>sur ARCHICAD</a:t>
            </a:r>
            <a:endParaRPr lang="fr-FR" dirty="0">
              <a:solidFill>
                <a:prstClr val="white"/>
              </a:solidFill>
              <a:cs typeface="Arial" panose="020B0604020202020204" pitchFamily="34" charset="0"/>
            </a:endParaRPr>
          </a:p>
        </p:txBody>
      </p:sp>
      <p:sp>
        <p:nvSpPr>
          <p:cNvPr id="2" name="ZoneTexte 1"/>
          <p:cNvSpPr txBox="1"/>
          <p:nvPr/>
        </p:nvSpPr>
        <p:spPr>
          <a:xfrm>
            <a:off x="7600013" y="5571095"/>
            <a:ext cx="4422098" cy="369332"/>
          </a:xfrm>
          <a:prstGeom prst="rect">
            <a:avLst/>
          </a:prstGeom>
          <a:noFill/>
        </p:spPr>
        <p:txBody>
          <a:bodyPr wrap="square" rtlCol="0">
            <a:spAutoFit/>
          </a:bodyPr>
          <a:lstStyle/>
          <a:p>
            <a:r>
              <a:rPr lang="fr-FR" dirty="0"/>
              <a:t>La maison étudiée en 3D (vue de nord)</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852" y="1019333"/>
            <a:ext cx="5871148" cy="4347146"/>
          </a:xfrm>
          <a:prstGeom prst="rect">
            <a:avLst/>
          </a:prstGeom>
        </p:spPr>
      </p:pic>
      <p:sp>
        <p:nvSpPr>
          <p:cNvPr id="4" name="ZoneTexte 3"/>
          <p:cNvSpPr txBox="1"/>
          <p:nvPr/>
        </p:nvSpPr>
        <p:spPr>
          <a:xfrm>
            <a:off x="749508" y="5617261"/>
            <a:ext cx="4811843" cy="646331"/>
          </a:xfrm>
          <a:prstGeom prst="rect">
            <a:avLst/>
          </a:prstGeom>
          <a:noFill/>
        </p:spPr>
        <p:txBody>
          <a:bodyPr wrap="square" rtlCol="0">
            <a:spAutoFit/>
          </a:bodyPr>
          <a:lstStyle/>
          <a:p>
            <a:r>
              <a:rPr lang="fr-FR" dirty="0"/>
              <a:t>La maison étudiée en 3D (vue de sud-est) </a:t>
            </a:r>
          </a:p>
          <a:p>
            <a:endParaRPr lang="fr-FR" dirty="0"/>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019333"/>
            <a:ext cx="6096000" cy="4347146"/>
          </a:xfrm>
          <a:prstGeom prst="rect">
            <a:avLst/>
          </a:prstGeom>
        </p:spPr>
      </p:pic>
    </p:spTree>
    <p:extLst>
      <p:ext uri="{BB962C8B-B14F-4D97-AF65-F5344CB8AC3E}">
        <p14:creationId xmlns:p14="http://schemas.microsoft.com/office/powerpoint/2010/main" val="31416381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599" y="166410"/>
            <a:ext cx="10972800" cy="1143000"/>
          </a:xfrm>
        </p:spPr>
        <p:txBody>
          <a:bodyPr>
            <a:normAutofit fontScale="90000"/>
          </a:bodyPr>
          <a:lstStyle/>
          <a:p>
            <a:r>
              <a:rPr lang="fr-FR" dirty="0"/>
              <a:t>Description des </a:t>
            </a:r>
            <a:r>
              <a:rPr lang="fr-FR" dirty="0" smtClean="0"/>
              <a:t>matériaux de construction</a:t>
            </a:r>
            <a:br>
              <a:rPr lang="fr-FR" dirty="0" smtClean="0"/>
            </a:br>
            <a:r>
              <a:rPr lang="fr-FR" dirty="0" smtClean="0"/>
              <a:t> </a:t>
            </a:r>
            <a:endParaRPr lang="en-US"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291363714"/>
              </p:ext>
            </p:extLst>
          </p:nvPr>
        </p:nvGraphicFramePr>
        <p:xfrm>
          <a:off x="1606059" y="968265"/>
          <a:ext cx="8979879" cy="6209292"/>
        </p:xfrm>
        <a:graphic>
          <a:graphicData uri="http://schemas.openxmlformats.org/drawingml/2006/table">
            <a:tbl>
              <a:tblPr firstRow="1" firstCol="1" bandRow="1">
                <a:tableStyleId>{5C22544A-7EE6-4342-B048-85BDC9FD1C3A}</a:tableStyleId>
              </a:tblPr>
              <a:tblGrid>
                <a:gridCol w="2617321"/>
                <a:gridCol w="2792140"/>
                <a:gridCol w="1887432"/>
                <a:gridCol w="1682986"/>
              </a:tblGrid>
              <a:tr h="254618">
                <a:tc>
                  <a:txBody>
                    <a:bodyPr/>
                    <a:lstStyle/>
                    <a:p>
                      <a:pPr marL="0" marR="0" algn="ctr">
                        <a:lnSpc>
                          <a:spcPct val="150000"/>
                        </a:lnSpc>
                        <a:spcBef>
                          <a:spcPts val="0"/>
                        </a:spcBef>
                        <a:spcAft>
                          <a:spcPts val="0"/>
                        </a:spcAft>
                      </a:pPr>
                      <a:r>
                        <a:rPr lang="fr-FR" sz="600" dirty="0">
                          <a:effectLst/>
                        </a:rPr>
                        <a:t> </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49104" marR="49104" marT="0" marB="0"/>
                </a:tc>
                <a:tc>
                  <a:txBody>
                    <a:bodyPr/>
                    <a:lstStyle/>
                    <a:p>
                      <a:pPr marL="0" marR="0" algn="ctr">
                        <a:lnSpc>
                          <a:spcPct val="150000"/>
                        </a:lnSpc>
                        <a:spcBef>
                          <a:spcPts val="0"/>
                        </a:spcBef>
                        <a:spcAft>
                          <a:spcPts val="0"/>
                        </a:spcAft>
                      </a:pPr>
                      <a:r>
                        <a:rPr lang="fr-FR" sz="900" dirty="0">
                          <a:effectLst/>
                        </a:rPr>
                        <a:t>Composition</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9104" marR="49104" marT="0" marB="0"/>
                </a:tc>
                <a:tc>
                  <a:txBody>
                    <a:bodyPr/>
                    <a:lstStyle/>
                    <a:p>
                      <a:pPr marL="0" marR="0" algn="ctr">
                        <a:lnSpc>
                          <a:spcPct val="150000"/>
                        </a:lnSpc>
                        <a:spcBef>
                          <a:spcPts val="0"/>
                        </a:spcBef>
                        <a:spcAft>
                          <a:spcPts val="0"/>
                        </a:spcAft>
                      </a:pPr>
                      <a:r>
                        <a:rPr lang="fr-FR" sz="900">
                          <a:effectLst/>
                        </a:rPr>
                        <a:t>Epaisseur [m]</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9104" marR="49104" marT="0" marB="0"/>
                </a:tc>
                <a:tc>
                  <a:txBody>
                    <a:bodyPr/>
                    <a:lstStyle/>
                    <a:p>
                      <a:pPr marL="0" marR="0" algn="ctr">
                        <a:lnSpc>
                          <a:spcPct val="150000"/>
                        </a:lnSpc>
                        <a:spcBef>
                          <a:spcPts val="0"/>
                        </a:spcBef>
                        <a:spcAft>
                          <a:spcPts val="0"/>
                        </a:spcAft>
                      </a:pPr>
                      <a:r>
                        <a:rPr lang="fr-FR" sz="900">
                          <a:effectLst/>
                        </a:rPr>
                        <a:t>U [W/m</a:t>
                      </a:r>
                      <a:r>
                        <a:rPr lang="fr-FR" sz="900" baseline="30000">
                          <a:effectLst/>
                        </a:rPr>
                        <a:t>2</a:t>
                      </a:r>
                      <a:r>
                        <a:rPr lang="fr-FR" sz="900">
                          <a:effectLst/>
                        </a:rPr>
                        <a:t>.K]</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9104" marR="49104" marT="0" marB="0"/>
                </a:tc>
              </a:tr>
              <a:tr h="638911">
                <a:tc>
                  <a:txBody>
                    <a:bodyPr/>
                    <a:lstStyle/>
                    <a:p>
                      <a:pPr marL="0" marR="0" algn="ctr">
                        <a:lnSpc>
                          <a:spcPct val="150000"/>
                        </a:lnSpc>
                        <a:spcBef>
                          <a:spcPts val="0"/>
                        </a:spcBef>
                        <a:spcAft>
                          <a:spcPts val="0"/>
                        </a:spcAft>
                      </a:pPr>
                      <a:r>
                        <a:rPr lang="fr-FR" sz="800" dirty="0">
                          <a:effectLst/>
                        </a:rPr>
                        <a:t>Mur extérieur</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49104" marR="49104" marT="0" marB="0"/>
                </a:tc>
                <a:tc>
                  <a:txBody>
                    <a:bodyPr/>
                    <a:lstStyle/>
                    <a:p>
                      <a:pPr marL="0" marR="0" algn="ctr">
                        <a:lnSpc>
                          <a:spcPct val="150000"/>
                        </a:lnSpc>
                        <a:spcBef>
                          <a:spcPts val="0"/>
                        </a:spcBef>
                        <a:spcAft>
                          <a:spcPts val="0"/>
                        </a:spcAft>
                      </a:pPr>
                      <a:r>
                        <a:rPr lang="fr-FR" sz="900" dirty="0">
                          <a:effectLst/>
                        </a:rPr>
                        <a:t>BTS</a:t>
                      </a:r>
                      <a:endParaRPr lang="en-US" sz="900" dirty="0">
                        <a:effectLst/>
                      </a:endParaRPr>
                    </a:p>
                    <a:p>
                      <a:pPr marL="0" marR="0" algn="ctr">
                        <a:lnSpc>
                          <a:spcPct val="150000"/>
                        </a:lnSpc>
                        <a:spcBef>
                          <a:spcPts val="0"/>
                        </a:spcBef>
                        <a:spcAft>
                          <a:spcPts val="0"/>
                        </a:spcAft>
                      </a:pPr>
                      <a:r>
                        <a:rPr lang="fr-FR" sz="900" dirty="0">
                          <a:effectLst/>
                        </a:rPr>
                        <a:t>Polystyrène</a:t>
                      </a:r>
                      <a:endParaRPr lang="en-US" sz="900" dirty="0">
                        <a:effectLst/>
                      </a:endParaRPr>
                    </a:p>
                    <a:p>
                      <a:pPr marL="0" marR="0" algn="ctr">
                        <a:lnSpc>
                          <a:spcPct val="150000"/>
                        </a:lnSpc>
                        <a:spcBef>
                          <a:spcPts val="0"/>
                        </a:spcBef>
                        <a:spcAft>
                          <a:spcPts val="0"/>
                        </a:spcAft>
                      </a:pPr>
                      <a:r>
                        <a:rPr lang="fr-FR" sz="900" dirty="0">
                          <a:effectLst/>
                        </a:rPr>
                        <a:t>BTS</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9104" marR="49104" marT="0" marB="0"/>
                </a:tc>
                <a:tc>
                  <a:txBody>
                    <a:bodyPr/>
                    <a:lstStyle/>
                    <a:p>
                      <a:pPr marL="0" marR="0" algn="ctr">
                        <a:lnSpc>
                          <a:spcPct val="150000"/>
                        </a:lnSpc>
                        <a:spcBef>
                          <a:spcPts val="0"/>
                        </a:spcBef>
                        <a:spcAft>
                          <a:spcPts val="0"/>
                        </a:spcAft>
                      </a:pPr>
                      <a:r>
                        <a:rPr lang="fr-FR" sz="900">
                          <a:effectLst/>
                        </a:rPr>
                        <a:t>0.14</a:t>
                      </a:r>
                      <a:endParaRPr lang="en-US" sz="900">
                        <a:effectLst/>
                      </a:endParaRPr>
                    </a:p>
                    <a:p>
                      <a:pPr marL="0" marR="0" algn="ctr">
                        <a:lnSpc>
                          <a:spcPct val="150000"/>
                        </a:lnSpc>
                        <a:spcBef>
                          <a:spcPts val="0"/>
                        </a:spcBef>
                        <a:spcAft>
                          <a:spcPts val="0"/>
                        </a:spcAft>
                      </a:pPr>
                      <a:r>
                        <a:rPr lang="fr-FR" sz="900">
                          <a:effectLst/>
                        </a:rPr>
                        <a:t>0.09</a:t>
                      </a:r>
                      <a:endParaRPr lang="en-US" sz="900">
                        <a:effectLst/>
                      </a:endParaRPr>
                    </a:p>
                    <a:p>
                      <a:pPr marL="0" marR="0" algn="ctr">
                        <a:lnSpc>
                          <a:spcPct val="150000"/>
                        </a:lnSpc>
                        <a:spcBef>
                          <a:spcPts val="0"/>
                        </a:spcBef>
                        <a:spcAft>
                          <a:spcPts val="0"/>
                        </a:spcAft>
                      </a:pPr>
                      <a:r>
                        <a:rPr lang="fr-FR" sz="900">
                          <a:effectLst/>
                        </a:rPr>
                        <a:t>0.29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9104" marR="49104" marT="0" marB="0"/>
                </a:tc>
                <a:tc>
                  <a:txBody>
                    <a:bodyPr/>
                    <a:lstStyle/>
                    <a:p>
                      <a:pPr marL="0" marR="0" algn="ctr">
                        <a:lnSpc>
                          <a:spcPct val="150000"/>
                        </a:lnSpc>
                        <a:spcBef>
                          <a:spcPts val="0"/>
                        </a:spcBef>
                        <a:spcAft>
                          <a:spcPts val="0"/>
                        </a:spcAft>
                      </a:pPr>
                      <a:r>
                        <a:rPr lang="fr-FR" sz="900">
                          <a:effectLst/>
                        </a:rPr>
                        <a:t> </a:t>
                      </a:r>
                      <a:endParaRPr lang="en-US" sz="900">
                        <a:effectLst/>
                      </a:endParaRPr>
                    </a:p>
                    <a:p>
                      <a:pPr marL="0" marR="0" algn="ctr">
                        <a:lnSpc>
                          <a:spcPct val="150000"/>
                        </a:lnSpc>
                        <a:spcBef>
                          <a:spcPts val="0"/>
                        </a:spcBef>
                        <a:spcAft>
                          <a:spcPts val="0"/>
                        </a:spcAft>
                      </a:pPr>
                      <a:r>
                        <a:rPr lang="fr-FR" sz="900">
                          <a:effectLst/>
                        </a:rPr>
                        <a:t>0.36</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9104" marR="49104" marT="0" marB="0"/>
                </a:tc>
              </a:tr>
              <a:tr h="771737">
                <a:tc>
                  <a:txBody>
                    <a:bodyPr/>
                    <a:lstStyle/>
                    <a:p>
                      <a:pPr marL="0" marR="0" algn="ctr">
                        <a:lnSpc>
                          <a:spcPct val="150000"/>
                        </a:lnSpc>
                        <a:spcBef>
                          <a:spcPts val="0"/>
                        </a:spcBef>
                        <a:spcAft>
                          <a:spcPts val="0"/>
                        </a:spcAft>
                      </a:pPr>
                      <a:r>
                        <a:rPr lang="fr-FR" sz="800" dirty="0">
                          <a:effectLst/>
                        </a:rPr>
                        <a:t> </a:t>
                      </a:r>
                      <a:r>
                        <a:rPr lang="fr-FR" sz="800" dirty="0" smtClean="0">
                          <a:effectLst/>
                        </a:rPr>
                        <a:t>Plancher </a:t>
                      </a:r>
                      <a:r>
                        <a:rPr lang="fr-FR" sz="800" dirty="0">
                          <a:effectLst/>
                        </a:rPr>
                        <a:t>Bas</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49104" marR="49104" marT="0" marB="0"/>
                </a:tc>
                <a:tc>
                  <a:txBody>
                    <a:bodyPr/>
                    <a:lstStyle/>
                    <a:p>
                      <a:pPr marL="0" marR="0" algn="ctr">
                        <a:lnSpc>
                          <a:spcPct val="150000"/>
                        </a:lnSpc>
                        <a:spcBef>
                          <a:spcPts val="0"/>
                        </a:spcBef>
                        <a:spcAft>
                          <a:spcPts val="0"/>
                        </a:spcAft>
                      </a:pPr>
                      <a:r>
                        <a:rPr lang="fr-FR" sz="900" dirty="0">
                          <a:effectLst/>
                        </a:rPr>
                        <a:t>Béton lourd</a:t>
                      </a:r>
                      <a:endParaRPr lang="en-US" sz="900" dirty="0">
                        <a:effectLst/>
                      </a:endParaRPr>
                    </a:p>
                    <a:p>
                      <a:pPr marL="0" marR="0" algn="ctr">
                        <a:lnSpc>
                          <a:spcPct val="150000"/>
                        </a:lnSpc>
                        <a:spcBef>
                          <a:spcPts val="0"/>
                        </a:spcBef>
                        <a:spcAft>
                          <a:spcPts val="0"/>
                        </a:spcAft>
                      </a:pPr>
                      <a:r>
                        <a:rPr lang="fr-FR" sz="900" dirty="0">
                          <a:effectLst/>
                        </a:rPr>
                        <a:t>Polystyrène expansé</a:t>
                      </a:r>
                      <a:endParaRPr lang="en-US" sz="900" dirty="0">
                        <a:effectLst/>
                      </a:endParaRPr>
                    </a:p>
                    <a:p>
                      <a:pPr marL="0" marR="0" algn="ctr">
                        <a:lnSpc>
                          <a:spcPct val="150000"/>
                        </a:lnSpc>
                        <a:spcBef>
                          <a:spcPts val="0"/>
                        </a:spcBef>
                        <a:spcAft>
                          <a:spcPts val="0"/>
                        </a:spcAft>
                      </a:pPr>
                      <a:r>
                        <a:rPr lang="fr-FR" sz="900" dirty="0">
                          <a:effectLst/>
                        </a:rPr>
                        <a:t>Béton lourd</a:t>
                      </a:r>
                      <a:endParaRPr lang="en-US" sz="900" dirty="0">
                        <a:effectLst/>
                      </a:endParaRPr>
                    </a:p>
                    <a:p>
                      <a:pPr marL="0" marR="0" algn="ctr">
                        <a:lnSpc>
                          <a:spcPct val="150000"/>
                        </a:lnSpc>
                        <a:spcBef>
                          <a:spcPts val="0"/>
                        </a:spcBef>
                        <a:spcAft>
                          <a:spcPts val="0"/>
                        </a:spcAft>
                      </a:pPr>
                      <a:r>
                        <a:rPr lang="fr-FR" sz="900" dirty="0">
                          <a:effectLst/>
                        </a:rPr>
                        <a:t>Montier + sable</a:t>
                      </a:r>
                      <a:endParaRPr lang="en-US" sz="900" dirty="0">
                        <a:effectLst/>
                      </a:endParaRPr>
                    </a:p>
                    <a:p>
                      <a:pPr marL="0" marR="0" algn="ctr">
                        <a:lnSpc>
                          <a:spcPct val="150000"/>
                        </a:lnSpc>
                        <a:spcBef>
                          <a:spcPts val="0"/>
                        </a:spcBef>
                        <a:spcAft>
                          <a:spcPts val="0"/>
                        </a:spcAft>
                      </a:pPr>
                      <a:r>
                        <a:rPr lang="fr-FR" sz="900" dirty="0">
                          <a:effectLst/>
                        </a:rPr>
                        <a:t>Carrelage</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9104" marR="49104" marT="0" marB="0"/>
                </a:tc>
                <a:tc>
                  <a:txBody>
                    <a:bodyPr/>
                    <a:lstStyle/>
                    <a:p>
                      <a:pPr marL="0" marR="0" algn="ctr">
                        <a:lnSpc>
                          <a:spcPct val="150000"/>
                        </a:lnSpc>
                        <a:spcBef>
                          <a:spcPts val="0"/>
                        </a:spcBef>
                        <a:spcAft>
                          <a:spcPts val="0"/>
                        </a:spcAft>
                      </a:pPr>
                      <a:r>
                        <a:rPr lang="fr-FR" sz="900" dirty="0">
                          <a:effectLst/>
                        </a:rPr>
                        <a:t>0.05</a:t>
                      </a:r>
                      <a:endParaRPr lang="en-US" sz="900" dirty="0">
                        <a:effectLst/>
                      </a:endParaRPr>
                    </a:p>
                    <a:p>
                      <a:pPr marL="0" marR="0" algn="ctr">
                        <a:lnSpc>
                          <a:spcPct val="150000"/>
                        </a:lnSpc>
                        <a:spcBef>
                          <a:spcPts val="0"/>
                        </a:spcBef>
                        <a:spcAft>
                          <a:spcPts val="0"/>
                        </a:spcAft>
                      </a:pPr>
                      <a:r>
                        <a:rPr lang="fr-FR" sz="900" dirty="0">
                          <a:effectLst/>
                        </a:rPr>
                        <a:t>0.06</a:t>
                      </a:r>
                      <a:endParaRPr lang="en-US" sz="900" dirty="0">
                        <a:effectLst/>
                      </a:endParaRPr>
                    </a:p>
                    <a:p>
                      <a:pPr marL="0" marR="0" algn="ctr">
                        <a:lnSpc>
                          <a:spcPct val="150000"/>
                        </a:lnSpc>
                        <a:spcBef>
                          <a:spcPts val="0"/>
                        </a:spcBef>
                        <a:spcAft>
                          <a:spcPts val="0"/>
                        </a:spcAft>
                      </a:pPr>
                      <a:r>
                        <a:rPr lang="fr-FR" sz="900" dirty="0">
                          <a:effectLst/>
                        </a:rPr>
                        <a:t>0.15</a:t>
                      </a:r>
                      <a:endParaRPr lang="en-US" sz="900" dirty="0">
                        <a:effectLst/>
                      </a:endParaRPr>
                    </a:p>
                    <a:p>
                      <a:pPr marL="0" marR="0" algn="ctr">
                        <a:lnSpc>
                          <a:spcPct val="150000"/>
                        </a:lnSpc>
                        <a:spcBef>
                          <a:spcPts val="0"/>
                        </a:spcBef>
                        <a:spcAft>
                          <a:spcPts val="0"/>
                        </a:spcAft>
                      </a:pPr>
                      <a:r>
                        <a:rPr lang="fr-FR" sz="900" dirty="0">
                          <a:effectLst/>
                        </a:rPr>
                        <a:t>0.03</a:t>
                      </a:r>
                      <a:endParaRPr lang="en-US" sz="900" dirty="0">
                        <a:effectLst/>
                      </a:endParaRPr>
                    </a:p>
                    <a:p>
                      <a:pPr marL="0" marR="0" algn="ctr">
                        <a:lnSpc>
                          <a:spcPct val="150000"/>
                        </a:lnSpc>
                        <a:spcBef>
                          <a:spcPts val="0"/>
                        </a:spcBef>
                        <a:spcAft>
                          <a:spcPts val="0"/>
                        </a:spcAft>
                      </a:pPr>
                      <a:r>
                        <a:rPr lang="fr-FR" sz="900" dirty="0">
                          <a:effectLst/>
                        </a:rPr>
                        <a:t>0.02</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9104" marR="49104" marT="0" marB="0"/>
                </a:tc>
                <a:tc>
                  <a:txBody>
                    <a:bodyPr/>
                    <a:lstStyle/>
                    <a:p>
                      <a:pPr marL="0" marR="0" algn="ctr">
                        <a:lnSpc>
                          <a:spcPct val="150000"/>
                        </a:lnSpc>
                        <a:spcBef>
                          <a:spcPts val="0"/>
                        </a:spcBef>
                        <a:spcAft>
                          <a:spcPts val="0"/>
                        </a:spcAft>
                      </a:pPr>
                      <a:r>
                        <a:rPr lang="fr-FR" sz="900">
                          <a:effectLst/>
                        </a:rPr>
                        <a:t> </a:t>
                      </a:r>
                      <a:endParaRPr lang="en-US" sz="900">
                        <a:effectLst/>
                      </a:endParaRPr>
                    </a:p>
                    <a:p>
                      <a:pPr marL="0" marR="0" algn="ctr">
                        <a:lnSpc>
                          <a:spcPct val="150000"/>
                        </a:lnSpc>
                        <a:spcBef>
                          <a:spcPts val="0"/>
                        </a:spcBef>
                        <a:spcAft>
                          <a:spcPts val="0"/>
                        </a:spcAft>
                      </a:pPr>
                      <a:r>
                        <a:rPr lang="fr-FR" sz="900">
                          <a:effectLst/>
                        </a:rPr>
                        <a:t> </a:t>
                      </a:r>
                      <a:endParaRPr lang="en-US" sz="900">
                        <a:effectLst/>
                      </a:endParaRPr>
                    </a:p>
                    <a:p>
                      <a:pPr marL="0" marR="0" algn="ctr">
                        <a:lnSpc>
                          <a:spcPct val="150000"/>
                        </a:lnSpc>
                        <a:spcBef>
                          <a:spcPts val="0"/>
                        </a:spcBef>
                        <a:spcAft>
                          <a:spcPts val="0"/>
                        </a:spcAft>
                      </a:pPr>
                      <a:r>
                        <a:rPr lang="fr-FR" sz="900">
                          <a:effectLst/>
                        </a:rPr>
                        <a:t>0.54</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9104" marR="49104" marT="0" marB="0"/>
                </a:tc>
              </a:tr>
              <a:tr h="767936">
                <a:tc>
                  <a:txBody>
                    <a:bodyPr/>
                    <a:lstStyle/>
                    <a:p>
                      <a:pPr marL="0" marR="0" algn="ctr">
                        <a:lnSpc>
                          <a:spcPct val="150000"/>
                        </a:lnSpc>
                        <a:spcBef>
                          <a:spcPts val="0"/>
                        </a:spcBef>
                        <a:spcAft>
                          <a:spcPts val="0"/>
                        </a:spcAft>
                      </a:pPr>
                      <a:r>
                        <a:rPr lang="fr-FR" sz="800" dirty="0">
                          <a:effectLst/>
                        </a:rPr>
                        <a:t>Plancher haut</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49104" marR="49104" marT="0" marB="0"/>
                </a:tc>
                <a:tc>
                  <a:txBody>
                    <a:bodyPr/>
                    <a:lstStyle/>
                    <a:p>
                      <a:pPr marL="0" marR="0" algn="ctr">
                        <a:lnSpc>
                          <a:spcPct val="150000"/>
                        </a:lnSpc>
                        <a:spcBef>
                          <a:spcPts val="0"/>
                        </a:spcBef>
                        <a:spcAft>
                          <a:spcPts val="0"/>
                        </a:spcAft>
                      </a:pPr>
                      <a:r>
                        <a:rPr lang="fr-FR" sz="900">
                          <a:effectLst/>
                        </a:rPr>
                        <a:t>Couche de mortier</a:t>
                      </a:r>
                      <a:endParaRPr lang="en-US" sz="900">
                        <a:effectLst/>
                      </a:endParaRPr>
                    </a:p>
                    <a:p>
                      <a:pPr marL="0" marR="0" algn="ctr">
                        <a:lnSpc>
                          <a:spcPct val="150000"/>
                        </a:lnSpc>
                        <a:spcBef>
                          <a:spcPts val="0"/>
                        </a:spcBef>
                        <a:spcAft>
                          <a:spcPts val="0"/>
                        </a:spcAft>
                      </a:pPr>
                      <a:r>
                        <a:rPr lang="fr-FR" sz="900">
                          <a:effectLst/>
                        </a:rPr>
                        <a:t>Polystyrène expansé</a:t>
                      </a:r>
                      <a:endParaRPr lang="en-US" sz="900">
                        <a:effectLst/>
                      </a:endParaRPr>
                    </a:p>
                    <a:p>
                      <a:pPr marL="0" marR="0" algn="ctr">
                        <a:lnSpc>
                          <a:spcPct val="150000"/>
                        </a:lnSpc>
                        <a:spcBef>
                          <a:spcPts val="0"/>
                        </a:spcBef>
                        <a:spcAft>
                          <a:spcPts val="0"/>
                        </a:spcAft>
                      </a:pPr>
                      <a:r>
                        <a:rPr lang="fr-FR" sz="900">
                          <a:effectLst/>
                        </a:rPr>
                        <a:t>Béton lourd</a:t>
                      </a:r>
                      <a:endParaRPr lang="en-US" sz="900">
                        <a:effectLst/>
                      </a:endParaRPr>
                    </a:p>
                    <a:p>
                      <a:pPr marL="0" marR="0" algn="ctr">
                        <a:lnSpc>
                          <a:spcPct val="150000"/>
                        </a:lnSpc>
                        <a:spcBef>
                          <a:spcPts val="0"/>
                        </a:spcBef>
                        <a:spcAft>
                          <a:spcPts val="0"/>
                        </a:spcAft>
                      </a:pPr>
                      <a:r>
                        <a:rPr lang="fr-FR" sz="900">
                          <a:effectLst/>
                        </a:rPr>
                        <a:t>Voutain en plâtre</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9104" marR="49104" marT="0" marB="0"/>
                </a:tc>
                <a:tc>
                  <a:txBody>
                    <a:bodyPr/>
                    <a:lstStyle/>
                    <a:p>
                      <a:pPr marL="0" marR="0" algn="ctr">
                        <a:lnSpc>
                          <a:spcPct val="150000"/>
                        </a:lnSpc>
                        <a:spcBef>
                          <a:spcPts val="0"/>
                        </a:spcBef>
                        <a:spcAft>
                          <a:spcPts val="0"/>
                        </a:spcAft>
                      </a:pPr>
                      <a:r>
                        <a:rPr lang="fr-FR" sz="900" dirty="0">
                          <a:effectLst/>
                        </a:rPr>
                        <a:t>0.03</a:t>
                      </a:r>
                      <a:endParaRPr lang="en-US" sz="900" dirty="0">
                        <a:effectLst/>
                      </a:endParaRPr>
                    </a:p>
                    <a:p>
                      <a:pPr marL="0" marR="0" algn="ctr">
                        <a:lnSpc>
                          <a:spcPct val="150000"/>
                        </a:lnSpc>
                        <a:spcBef>
                          <a:spcPts val="0"/>
                        </a:spcBef>
                        <a:spcAft>
                          <a:spcPts val="0"/>
                        </a:spcAft>
                      </a:pPr>
                      <a:r>
                        <a:rPr lang="fr-FR" sz="900" dirty="0">
                          <a:effectLst/>
                        </a:rPr>
                        <a:t>0.16</a:t>
                      </a:r>
                      <a:endParaRPr lang="en-US" sz="900" dirty="0">
                        <a:effectLst/>
                      </a:endParaRPr>
                    </a:p>
                    <a:p>
                      <a:pPr marL="0" marR="0" algn="ctr">
                        <a:lnSpc>
                          <a:spcPct val="150000"/>
                        </a:lnSpc>
                        <a:spcBef>
                          <a:spcPts val="0"/>
                        </a:spcBef>
                        <a:spcAft>
                          <a:spcPts val="0"/>
                        </a:spcAft>
                      </a:pPr>
                      <a:r>
                        <a:rPr lang="fr-FR" sz="900" dirty="0">
                          <a:effectLst/>
                        </a:rPr>
                        <a:t>0.08</a:t>
                      </a:r>
                      <a:endParaRPr lang="en-US" sz="900" dirty="0">
                        <a:effectLst/>
                      </a:endParaRPr>
                    </a:p>
                    <a:p>
                      <a:pPr marL="0" marR="0" algn="ctr">
                        <a:lnSpc>
                          <a:spcPct val="150000"/>
                        </a:lnSpc>
                        <a:spcBef>
                          <a:spcPts val="0"/>
                        </a:spcBef>
                        <a:spcAft>
                          <a:spcPts val="0"/>
                        </a:spcAft>
                      </a:pPr>
                      <a:r>
                        <a:rPr lang="fr-FR" sz="900" dirty="0">
                          <a:effectLst/>
                        </a:rPr>
                        <a:t>0.04</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9104" marR="49104" marT="0" marB="0"/>
                </a:tc>
                <a:tc>
                  <a:txBody>
                    <a:bodyPr/>
                    <a:lstStyle/>
                    <a:p>
                      <a:pPr marL="0" marR="0" algn="ctr">
                        <a:lnSpc>
                          <a:spcPct val="150000"/>
                        </a:lnSpc>
                        <a:spcBef>
                          <a:spcPts val="0"/>
                        </a:spcBef>
                        <a:spcAft>
                          <a:spcPts val="0"/>
                        </a:spcAft>
                      </a:pPr>
                      <a:r>
                        <a:rPr lang="fr-FR" sz="900" dirty="0">
                          <a:effectLst/>
                        </a:rPr>
                        <a:t> </a:t>
                      </a:r>
                      <a:endParaRPr lang="en-US" sz="900" dirty="0">
                        <a:effectLst/>
                      </a:endParaRPr>
                    </a:p>
                    <a:p>
                      <a:pPr marL="0" marR="0" algn="ctr">
                        <a:lnSpc>
                          <a:spcPct val="150000"/>
                        </a:lnSpc>
                        <a:spcBef>
                          <a:spcPts val="0"/>
                        </a:spcBef>
                        <a:spcAft>
                          <a:spcPts val="0"/>
                        </a:spcAft>
                      </a:pPr>
                      <a:r>
                        <a:rPr lang="fr-FR" sz="900" dirty="0">
                          <a:effectLst/>
                        </a:rPr>
                        <a:t> </a:t>
                      </a:r>
                      <a:endParaRPr lang="en-US" sz="900" dirty="0">
                        <a:effectLst/>
                      </a:endParaRPr>
                    </a:p>
                    <a:p>
                      <a:pPr marL="0" marR="0" algn="ctr">
                        <a:lnSpc>
                          <a:spcPct val="150000"/>
                        </a:lnSpc>
                        <a:spcBef>
                          <a:spcPts val="0"/>
                        </a:spcBef>
                        <a:spcAft>
                          <a:spcPts val="0"/>
                        </a:spcAft>
                      </a:pPr>
                      <a:r>
                        <a:rPr lang="fr-FR" sz="900" dirty="0">
                          <a:effectLst/>
                        </a:rPr>
                        <a:t>0.23</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9104" marR="49104" marT="0" marB="0"/>
                </a:tc>
              </a:tr>
              <a:tr h="775905">
                <a:tc>
                  <a:txBody>
                    <a:bodyPr/>
                    <a:lstStyle/>
                    <a:p>
                      <a:pPr marL="0" marR="0" algn="ctr">
                        <a:lnSpc>
                          <a:spcPct val="150000"/>
                        </a:lnSpc>
                        <a:spcBef>
                          <a:spcPts val="0"/>
                        </a:spcBef>
                        <a:spcAft>
                          <a:spcPts val="0"/>
                        </a:spcAft>
                      </a:pPr>
                      <a:r>
                        <a:rPr lang="fr-FR" sz="800" dirty="0">
                          <a:effectLst/>
                        </a:rPr>
                        <a:t>Mur en vitrage </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49104" marR="49104" marT="0" marB="0"/>
                </a:tc>
                <a:tc>
                  <a:txBody>
                    <a:bodyPr/>
                    <a:lstStyle/>
                    <a:p>
                      <a:pPr marL="0" marR="0" algn="ctr">
                        <a:lnSpc>
                          <a:spcPct val="150000"/>
                        </a:lnSpc>
                        <a:spcBef>
                          <a:spcPts val="0"/>
                        </a:spcBef>
                        <a:spcAft>
                          <a:spcPts val="0"/>
                        </a:spcAft>
                      </a:pPr>
                      <a:r>
                        <a:rPr lang="fr-FR" sz="900">
                          <a:effectLst/>
                        </a:rPr>
                        <a:t>Triple vitrage</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9104" marR="49104" marT="0" marB="0"/>
                </a:tc>
                <a:tc>
                  <a:txBody>
                    <a:bodyPr/>
                    <a:lstStyle/>
                    <a:p>
                      <a:pPr marL="0" marR="0" algn="ctr">
                        <a:lnSpc>
                          <a:spcPct val="150000"/>
                        </a:lnSpc>
                        <a:spcBef>
                          <a:spcPts val="0"/>
                        </a:spcBef>
                        <a:spcAft>
                          <a:spcPts val="0"/>
                        </a:spcAft>
                      </a:pPr>
                      <a:r>
                        <a:rPr lang="fr-FR" sz="900" dirty="0">
                          <a:effectLst/>
                        </a:rPr>
                        <a:t>0.044</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9104" marR="49104" marT="0" marB="0"/>
                </a:tc>
                <a:tc>
                  <a:txBody>
                    <a:bodyPr/>
                    <a:lstStyle/>
                    <a:p>
                      <a:pPr marL="0" marR="0" algn="ctr">
                        <a:lnSpc>
                          <a:spcPct val="150000"/>
                        </a:lnSpc>
                        <a:spcBef>
                          <a:spcPts val="0"/>
                        </a:spcBef>
                        <a:spcAft>
                          <a:spcPts val="0"/>
                        </a:spcAft>
                      </a:pPr>
                      <a:r>
                        <a:rPr lang="fr-FR" sz="900">
                          <a:effectLst/>
                        </a:rPr>
                        <a:t>0.7</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9104" marR="49104" marT="0" marB="0"/>
                </a:tc>
              </a:tr>
              <a:tr h="854076">
                <a:tc>
                  <a:txBody>
                    <a:bodyPr/>
                    <a:lstStyle/>
                    <a:p>
                      <a:pPr marL="0" marR="0" algn="ctr">
                        <a:lnSpc>
                          <a:spcPct val="150000"/>
                        </a:lnSpc>
                        <a:spcBef>
                          <a:spcPts val="0"/>
                        </a:spcBef>
                        <a:spcAft>
                          <a:spcPts val="0"/>
                        </a:spcAft>
                      </a:pPr>
                      <a:r>
                        <a:rPr lang="fr-FR" sz="800" dirty="0">
                          <a:effectLst/>
                        </a:rPr>
                        <a:t>Mur Trombe </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49104" marR="49104" marT="0" marB="0"/>
                </a:tc>
                <a:tc>
                  <a:txBody>
                    <a:bodyPr/>
                    <a:lstStyle/>
                    <a:p>
                      <a:pPr marL="0" marR="0" algn="ctr">
                        <a:lnSpc>
                          <a:spcPct val="150000"/>
                        </a:lnSpc>
                        <a:spcBef>
                          <a:spcPts val="0"/>
                        </a:spcBef>
                        <a:spcAft>
                          <a:spcPts val="0"/>
                        </a:spcAft>
                      </a:pPr>
                      <a:r>
                        <a:rPr lang="fr-FR" sz="900">
                          <a:effectLst/>
                        </a:rPr>
                        <a:t>Mur extérieur </a:t>
                      </a:r>
                      <a:endParaRPr lang="en-US" sz="900">
                        <a:effectLst/>
                      </a:endParaRPr>
                    </a:p>
                    <a:p>
                      <a:pPr marL="0" marR="0" algn="ctr">
                        <a:lnSpc>
                          <a:spcPct val="150000"/>
                        </a:lnSpc>
                        <a:spcBef>
                          <a:spcPts val="0"/>
                        </a:spcBef>
                        <a:spcAft>
                          <a:spcPts val="0"/>
                        </a:spcAft>
                      </a:pPr>
                      <a:r>
                        <a:rPr lang="fr-FR" sz="900">
                          <a:effectLst/>
                        </a:rPr>
                        <a:t>Peinture noir </a:t>
                      </a:r>
                      <a:endParaRPr lang="en-US" sz="900">
                        <a:effectLst/>
                      </a:endParaRPr>
                    </a:p>
                    <a:p>
                      <a:pPr marL="0" marR="0" algn="ctr">
                        <a:lnSpc>
                          <a:spcPct val="150000"/>
                        </a:lnSpc>
                        <a:spcBef>
                          <a:spcPts val="0"/>
                        </a:spcBef>
                        <a:spcAft>
                          <a:spcPts val="0"/>
                        </a:spcAft>
                      </a:pPr>
                      <a:r>
                        <a:rPr lang="fr-FR" sz="900">
                          <a:effectLst/>
                        </a:rPr>
                        <a:t>Lame d’air</a:t>
                      </a:r>
                      <a:endParaRPr lang="en-US" sz="900">
                        <a:effectLst/>
                      </a:endParaRPr>
                    </a:p>
                    <a:p>
                      <a:pPr marL="0" marR="0" algn="ctr">
                        <a:lnSpc>
                          <a:spcPct val="150000"/>
                        </a:lnSpc>
                        <a:spcBef>
                          <a:spcPts val="0"/>
                        </a:spcBef>
                        <a:spcAft>
                          <a:spcPts val="0"/>
                        </a:spcAft>
                      </a:pPr>
                      <a:r>
                        <a:rPr lang="fr-FR" sz="900">
                          <a:effectLst/>
                        </a:rPr>
                        <a:t> </a:t>
                      </a:r>
                      <a:endParaRPr lang="en-US" sz="900">
                        <a:effectLst/>
                      </a:endParaRPr>
                    </a:p>
                    <a:p>
                      <a:pPr marL="0" marR="0" algn="ctr">
                        <a:lnSpc>
                          <a:spcPct val="150000"/>
                        </a:lnSpc>
                        <a:spcBef>
                          <a:spcPts val="0"/>
                        </a:spcBef>
                        <a:spcAft>
                          <a:spcPts val="0"/>
                        </a:spcAft>
                      </a:pPr>
                      <a:r>
                        <a:rPr lang="fr-FR" sz="900">
                          <a:effectLst/>
                        </a:rPr>
                        <a:t>Double vitrage</a:t>
                      </a:r>
                      <a:endParaRPr lang="en-US" sz="900">
                        <a:effectLst/>
                      </a:endParaRPr>
                    </a:p>
                    <a:p>
                      <a:pPr marL="0" marR="0" algn="ctr">
                        <a:lnSpc>
                          <a:spcPct val="150000"/>
                        </a:lnSpc>
                        <a:spcBef>
                          <a:spcPts val="0"/>
                        </a:spcBef>
                        <a:spcAft>
                          <a:spcPts val="0"/>
                        </a:spcAft>
                      </a:pPr>
                      <a:r>
                        <a:rPr lang="fr-FR"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9104" marR="49104" marT="0" marB="0"/>
                </a:tc>
                <a:tc>
                  <a:txBody>
                    <a:bodyPr/>
                    <a:lstStyle/>
                    <a:p>
                      <a:pPr marL="0" marR="0" algn="ctr">
                        <a:lnSpc>
                          <a:spcPct val="150000"/>
                        </a:lnSpc>
                        <a:spcBef>
                          <a:spcPts val="0"/>
                        </a:spcBef>
                        <a:spcAft>
                          <a:spcPts val="0"/>
                        </a:spcAft>
                      </a:pPr>
                      <a:r>
                        <a:rPr lang="fr-FR" sz="900" dirty="0">
                          <a:effectLst/>
                        </a:rPr>
                        <a:t>0.52</a:t>
                      </a:r>
                      <a:endParaRPr lang="en-US" sz="900" dirty="0">
                        <a:effectLst/>
                      </a:endParaRPr>
                    </a:p>
                    <a:p>
                      <a:pPr marL="0" marR="0" algn="ctr">
                        <a:lnSpc>
                          <a:spcPct val="150000"/>
                        </a:lnSpc>
                        <a:spcBef>
                          <a:spcPts val="0"/>
                        </a:spcBef>
                        <a:spcAft>
                          <a:spcPts val="0"/>
                        </a:spcAft>
                      </a:pPr>
                      <a:r>
                        <a:rPr lang="fr-FR" sz="900" dirty="0">
                          <a:effectLst/>
                        </a:rPr>
                        <a:t>-</a:t>
                      </a:r>
                      <a:endParaRPr lang="en-US" sz="900" dirty="0">
                        <a:effectLst/>
                      </a:endParaRPr>
                    </a:p>
                    <a:p>
                      <a:pPr marL="0" marR="0" algn="ctr">
                        <a:lnSpc>
                          <a:spcPct val="107000"/>
                        </a:lnSpc>
                        <a:spcBef>
                          <a:spcPts val="0"/>
                        </a:spcBef>
                        <a:spcAft>
                          <a:spcPts val="0"/>
                        </a:spcAft>
                      </a:pPr>
                      <a:r>
                        <a:rPr lang="fr-FR" sz="900" dirty="0">
                          <a:effectLst/>
                        </a:rPr>
                        <a:t>0.12</a:t>
                      </a:r>
                      <a:endParaRPr lang="en-US" sz="900" dirty="0">
                        <a:effectLst/>
                      </a:endParaRPr>
                    </a:p>
                    <a:p>
                      <a:pPr marL="0" marR="0">
                        <a:lnSpc>
                          <a:spcPct val="107000"/>
                        </a:lnSpc>
                        <a:spcBef>
                          <a:spcPts val="0"/>
                        </a:spcBef>
                        <a:spcAft>
                          <a:spcPts val="0"/>
                        </a:spcAft>
                      </a:pPr>
                      <a:r>
                        <a:rPr lang="fr-FR" sz="900" dirty="0">
                          <a:effectLst/>
                        </a:rPr>
                        <a:t>     </a:t>
                      </a:r>
                      <a:endParaRPr lang="en-US" sz="900" dirty="0">
                        <a:effectLst/>
                      </a:endParaRPr>
                    </a:p>
                    <a:p>
                      <a:pPr marL="0" marR="0">
                        <a:lnSpc>
                          <a:spcPct val="107000"/>
                        </a:lnSpc>
                        <a:spcBef>
                          <a:spcPts val="0"/>
                        </a:spcBef>
                        <a:spcAft>
                          <a:spcPts val="0"/>
                        </a:spcAft>
                      </a:pPr>
                      <a:r>
                        <a:rPr lang="fr-FR" sz="900" dirty="0">
                          <a:effectLst/>
                        </a:rPr>
                        <a:t>      </a:t>
                      </a:r>
                      <a:endParaRPr lang="en-US" sz="900" dirty="0">
                        <a:effectLst/>
                      </a:endParaRPr>
                    </a:p>
                    <a:p>
                      <a:pPr marL="0" marR="0">
                        <a:lnSpc>
                          <a:spcPct val="107000"/>
                        </a:lnSpc>
                        <a:spcBef>
                          <a:spcPts val="0"/>
                        </a:spcBef>
                        <a:spcAft>
                          <a:spcPts val="0"/>
                        </a:spcAft>
                      </a:pPr>
                      <a:r>
                        <a:rPr lang="fr-FR" sz="900" dirty="0">
                          <a:effectLst/>
                        </a:rPr>
                        <a:t> </a:t>
                      </a:r>
                      <a:r>
                        <a:rPr lang="fr-FR" sz="900" dirty="0" smtClean="0">
                          <a:effectLst/>
                        </a:rPr>
                        <a:t>                           </a:t>
                      </a:r>
                      <a:r>
                        <a:rPr lang="fr-FR" sz="900" dirty="0">
                          <a:effectLst/>
                        </a:rPr>
                        <a:t>0.02</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9104" marR="49104" marT="0" marB="0"/>
                </a:tc>
                <a:tc>
                  <a:txBody>
                    <a:bodyPr/>
                    <a:lstStyle/>
                    <a:p>
                      <a:pPr marL="0" marR="0" algn="ctr">
                        <a:lnSpc>
                          <a:spcPct val="150000"/>
                        </a:lnSpc>
                        <a:spcBef>
                          <a:spcPts val="0"/>
                        </a:spcBef>
                        <a:spcAft>
                          <a:spcPts val="0"/>
                        </a:spcAft>
                      </a:pPr>
                      <a:r>
                        <a:rPr lang="fr-FR" sz="900" dirty="0">
                          <a:effectLst/>
                        </a:rPr>
                        <a:t>0.27</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9104" marR="49104" marT="0" marB="0"/>
                </a:tc>
              </a:tr>
              <a:tr h="569548">
                <a:tc>
                  <a:txBody>
                    <a:bodyPr/>
                    <a:lstStyle/>
                    <a:p>
                      <a:pPr marL="0" marR="0" algn="ctr">
                        <a:lnSpc>
                          <a:spcPct val="150000"/>
                        </a:lnSpc>
                        <a:spcBef>
                          <a:spcPts val="0"/>
                        </a:spcBef>
                        <a:spcAft>
                          <a:spcPts val="0"/>
                        </a:spcAft>
                      </a:pPr>
                      <a:r>
                        <a:rPr lang="fr-FR" sz="800" dirty="0">
                          <a:effectLst/>
                        </a:rPr>
                        <a:t>Fenêtre </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49104" marR="49104" marT="0" marB="0"/>
                </a:tc>
                <a:tc>
                  <a:txBody>
                    <a:bodyPr/>
                    <a:lstStyle/>
                    <a:p>
                      <a:pPr marL="0" marR="0" algn="ctr">
                        <a:lnSpc>
                          <a:spcPct val="150000"/>
                        </a:lnSpc>
                        <a:spcBef>
                          <a:spcPts val="0"/>
                        </a:spcBef>
                        <a:spcAft>
                          <a:spcPts val="0"/>
                        </a:spcAft>
                      </a:pPr>
                      <a:r>
                        <a:rPr lang="fr-FR" sz="900" dirty="0">
                          <a:effectLst/>
                        </a:rPr>
                        <a:t>Double vitrage</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9104" marR="49104" marT="0" marB="0"/>
                </a:tc>
                <a:tc>
                  <a:txBody>
                    <a:bodyPr/>
                    <a:lstStyle/>
                    <a:p>
                      <a:pPr marL="0" marR="0" algn="ctr">
                        <a:lnSpc>
                          <a:spcPct val="150000"/>
                        </a:lnSpc>
                        <a:spcBef>
                          <a:spcPts val="0"/>
                        </a:spcBef>
                        <a:spcAft>
                          <a:spcPts val="0"/>
                        </a:spcAft>
                      </a:pPr>
                      <a:r>
                        <a:rPr lang="fr-FR" sz="900">
                          <a:effectLst/>
                        </a:rPr>
                        <a:t>0.02</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9104" marR="49104" marT="0" marB="0"/>
                </a:tc>
                <a:tc>
                  <a:txBody>
                    <a:bodyPr/>
                    <a:lstStyle/>
                    <a:p>
                      <a:pPr marL="0" marR="0" algn="ctr">
                        <a:lnSpc>
                          <a:spcPct val="150000"/>
                        </a:lnSpc>
                        <a:spcBef>
                          <a:spcPts val="0"/>
                        </a:spcBef>
                        <a:spcAft>
                          <a:spcPts val="0"/>
                        </a:spcAft>
                      </a:pPr>
                      <a:r>
                        <a:rPr lang="fr-FR" sz="900" dirty="0">
                          <a:effectLst/>
                        </a:rPr>
                        <a:t>1.1</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9104" marR="49104" marT="0" marB="0"/>
                </a:tc>
              </a:tr>
              <a:tr h="884210">
                <a:tc>
                  <a:txBody>
                    <a:bodyPr/>
                    <a:lstStyle/>
                    <a:p>
                      <a:pPr marL="0" marR="0" algn="ctr">
                        <a:lnSpc>
                          <a:spcPct val="150000"/>
                        </a:lnSpc>
                        <a:spcBef>
                          <a:spcPts val="0"/>
                        </a:spcBef>
                        <a:spcAft>
                          <a:spcPts val="0"/>
                        </a:spcAft>
                      </a:pPr>
                      <a:r>
                        <a:rPr lang="fr-FR" sz="800" dirty="0">
                          <a:effectLst/>
                        </a:rPr>
                        <a:t>Porte </a:t>
                      </a:r>
                      <a:endParaRPr lang="en-US" sz="800" dirty="0">
                        <a:effectLst/>
                      </a:endParaRPr>
                    </a:p>
                    <a:p>
                      <a:pPr marL="0" marR="0" algn="ctr">
                        <a:lnSpc>
                          <a:spcPct val="150000"/>
                        </a:lnSpc>
                        <a:spcBef>
                          <a:spcPts val="0"/>
                        </a:spcBef>
                        <a:spcAft>
                          <a:spcPts val="0"/>
                        </a:spcAft>
                      </a:pPr>
                      <a:r>
                        <a:rPr lang="fr-FR" sz="600" dirty="0">
                          <a:effectLst/>
                        </a:rPr>
                        <a:t> </a:t>
                      </a:r>
                      <a:endParaRPr lang="en-US" sz="800" dirty="0">
                        <a:effectLst/>
                      </a:endParaRPr>
                    </a:p>
                    <a:p>
                      <a:pPr marL="0" marR="0" algn="ctr">
                        <a:lnSpc>
                          <a:spcPct val="150000"/>
                        </a:lnSpc>
                        <a:spcBef>
                          <a:spcPts val="0"/>
                        </a:spcBef>
                        <a:spcAft>
                          <a:spcPts val="0"/>
                        </a:spcAft>
                      </a:pPr>
                      <a:r>
                        <a:rPr lang="fr-FR" sz="600" dirty="0">
                          <a:effectLst/>
                        </a:rPr>
                        <a:t> </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49104" marR="49104" marT="0" marB="0"/>
                </a:tc>
                <a:tc>
                  <a:txBody>
                    <a:bodyPr/>
                    <a:lstStyle/>
                    <a:p>
                      <a:pPr marL="0" marR="0" algn="ctr">
                        <a:lnSpc>
                          <a:spcPct val="150000"/>
                        </a:lnSpc>
                        <a:spcBef>
                          <a:spcPts val="0"/>
                        </a:spcBef>
                        <a:spcAft>
                          <a:spcPts val="0"/>
                        </a:spcAft>
                      </a:pPr>
                      <a:r>
                        <a:rPr lang="fr-FR" sz="900" dirty="0">
                          <a:effectLst/>
                        </a:rPr>
                        <a:t> </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9104" marR="49104" marT="0" marB="0"/>
                </a:tc>
                <a:tc>
                  <a:txBody>
                    <a:bodyPr/>
                    <a:lstStyle/>
                    <a:p>
                      <a:pPr marL="0" marR="0" algn="ctr">
                        <a:lnSpc>
                          <a:spcPct val="150000"/>
                        </a:lnSpc>
                        <a:spcBef>
                          <a:spcPts val="0"/>
                        </a:spcBef>
                        <a:spcAft>
                          <a:spcPts val="0"/>
                        </a:spcAft>
                      </a:pPr>
                      <a:r>
                        <a:rPr lang="fr-FR"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49104" marR="49104" marT="0" marB="0"/>
                </a:tc>
                <a:tc>
                  <a:txBody>
                    <a:bodyPr/>
                    <a:lstStyle/>
                    <a:p>
                      <a:pPr marL="0" marR="0" algn="ctr">
                        <a:lnSpc>
                          <a:spcPct val="150000"/>
                        </a:lnSpc>
                        <a:spcBef>
                          <a:spcPts val="0"/>
                        </a:spcBef>
                        <a:spcAft>
                          <a:spcPts val="0"/>
                        </a:spcAft>
                      </a:pPr>
                      <a:r>
                        <a:rPr lang="fr-FR" sz="900" dirty="0">
                          <a:effectLst/>
                        </a:rPr>
                        <a:t>2</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49104" marR="49104" marT="0" marB="0"/>
                </a:tc>
              </a:tr>
            </a:tbl>
          </a:graphicData>
        </a:graphic>
      </p:graphicFrame>
      <p:pic>
        <p:nvPicPr>
          <p:cNvPr id="2049" name="Image 4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7168" y="5871407"/>
            <a:ext cx="804276" cy="347254"/>
          </a:xfrm>
          <a:prstGeom prst="rect">
            <a:avLst/>
          </a:prstGeom>
          <a:noFill/>
          <a:extLst>
            <a:ext uri="{909E8E84-426E-40DD-AFC4-6F175D3DCCD1}">
              <a14:hiddenFill xmlns:a14="http://schemas.microsoft.com/office/drawing/2010/main">
                <a:solidFill>
                  <a:srgbClr val="FFFFFF"/>
                </a:solidFill>
              </a14:hiddenFill>
            </a:ext>
          </a:extLst>
        </p:spPr>
      </p:pic>
      <p:pic>
        <p:nvPicPr>
          <p:cNvPr id="2054" name="Imag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4494" y="1377065"/>
            <a:ext cx="795337" cy="425405"/>
          </a:xfrm>
          <a:prstGeom prst="rect">
            <a:avLst/>
          </a:prstGeom>
          <a:noFill/>
          <a:extLst>
            <a:ext uri="{909E8E84-426E-40DD-AFC4-6F175D3DCCD1}">
              <a14:hiddenFill xmlns:a14="http://schemas.microsoft.com/office/drawing/2010/main">
                <a:solidFill>
                  <a:srgbClr val="FFFFFF"/>
                </a:solidFill>
              </a14:hiddenFill>
            </a:ext>
          </a:extLst>
        </p:spPr>
      </p:pic>
      <p:pic>
        <p:nvPicPr>
          <p:cNvPr id="2053" name="Imag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4494" y="2126474"/>
            <a:ext cx="809625" cy="4762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Imag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4494" y="3042344"/>
            <a:ext cx="795337" cy="536821"/>
          </a:xfrm>
          <a:prstGeom prst="rect">
            <a:avLst/>
          </a:prstGeom>
          <a:noFill/>
          <a:extLst>
            <a:ext uri="{909E8E84-426E-40DD-AFC4-6F175D3DCCD1}">
              <a14:hiddenFill xmlns:a14="http://schemas.microsoft.com/office/drawing/2010/main">
                <a:solidFill>
                  <a:srgbClr val="FFFFFF"/>
                </a:solidFill>
              </a14:hiddenFill>
            </a:ext>
          </a:extLst>
        </p:spPr>
      </p:pic>
      <p:pic>
        <p:nvPicPr>
          <p:cNvPr id="2051" name="Image 4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9620" y="3857802"/>
            <a:ext cx="819150" cy="575514"/>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age 12" descr="shéma mur trombe lakhdar lign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39731" y="4834243"/>
            <a:ext cx="8191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09230" y="6421141"/>
            <a:ext cx="804276" cy="560567"/>
          </a:xfrm>
          <a:prstGeom prst="rect">
            <a:avLst/>
          </a:prstGeom>
        </p:spPr>
      </p:pic>
    </p:spTree>
    <p:extLst>
      <p:ext uri="{BB962C8B-B14F-4D97-AF65-F5344CB8AC3E}">
        <p14:creationId xmlns:p14="http://schemas.microsoft.com/office/powerpoint/2010/main" val="31527371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de Travail </a:t>
            </a:r>
            <a:endParaRPr lang="fr-FR" dirty="0"/>
          </a:p>
        </p:txBody>
      </p:sp>
      <p:graphicFrame>
        <p:nvGraphicFramePr>
          <p:cNvPr id="9" name="Diagramme 8"/>
          <p:cNvGraphicFramePr/>
          <p:nvPr>
            <p:extLst>
              <p:ext uri="{D42A27DB-BD31-4B8C-83A1-F6EECF244321}">
                <p14:modId xmlns:p14="http://schemas.microsoft.com/office/powerpoint/2010/main" val="738948043"/>
              </p:ext>
            </p:extLst>
          </p:nvPr>
        </p:nvGraphicFramePr>
        <p:xfrm>
          <a:off x="2361063" y="1856095"/>
          <a:ext cx="8639872" cy="4783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8462" y="0"/>
            <a:ext cx="2657475" cy="2220686"/>
          </a:xfrm>
          <a:prstGeom prst="rect">
            <a:avLst/>
          </a:prstGeom>
        </p:spPr>
      </p:pic>
    </p:spTree>
    <p:extLst>
      <p:ext uri="{BB962C8B-B14F-4D97-AF65-F5344CB8AC3E}">
        <p14:creationId xmlns:p14="http://schemas.microsoft.com/office/powerpoint/2010/main" val="14723840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98657"/>
          </a:xfrm>
        </p:spPr>
        <p:txBody>
          <a:bodyPr>
            <a:normAutofit fontScale="90000"/>
          </a:bodyPr>
          <a:lstStyle/>
          <a:p>
            <a:r>
              <a:rPr lang="fr-FR" dirty="0" smtClean="0"/>
              <a:t/>
            </a:r>
            <a:br>
              <a:rPr lang="fr-FR" dirty="0" smtClean="0"/>
            </a:br>
            <a:r>
              <a:rPr lang="fr-FR" dirty="0" smtClean="0"/>
              <a:t>Calcules </a:t>
            </a:r>
            <a:r>
              <a:rPr lang="fr-FR" dirty="0"/>
              <a:t>des déperditions par </a:t>
            </a:r>
            <a:r>
              <a:rPr lang="fr-FR" dirty="0" smtClean="0"/>
              <a:t>transmissions</a:t>
            </a:r>
            <a:br>
              <a:rPr lang="fr-FR" dirty="0" smtClean="0"/>
            </a:br>
            <a:r>
              <a:rPr lang="fr-FR" dirty="0" smtClean="0"/>
              <a:t> </a:t>
            </a:r>
            <a:r>
              <a:rPr lang="en-US" dirty="0"/>
              <a:t/>
            </a:r>
            <a:br>
              <a:rPr lang="en-US" dirty="0"/>
            </a:br>
            <a:endParaRPr lang="en-US"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905147469"/>
              </p:ext>
            </p:extLst>
          </p:nvPr>
        </p:nvGraphicFramePr>
        <p:xfrm>
          <a:off x="838199" y="1163775"/>
          <a:ext cx="9822874" cy="5501042"/>
        </p:xfrm>
        <a:graphic>
          <a:graphicData uri="http://schemas.openxmlformats.org/drawingml/2006/table">
            <a:tbl>
              <a:tblPr firstRow="1" firstCol="1" bandRow="1">
                <a:tableStyleId>{5C22544A-7EE6-4342-B048-85BDC9FD1C3A}</a:tableStyleId>
              </a:tblPr>
              <a:tblGrid>
                <a:gridCol w="989236"/>
                <a:gridCol w="997919"/>
                <a:gridCol w="997919"/>
                <a:gridCol w="928440"/>
                <a:gridCol w="914544"/>
                <a:gridCol w="914544"/>
                <a:gridCol w="914544"/>
                <a:gridCol w="914544"/>
                <a:gridCol w="1125592"/>
                <a:gridCol w="1125592"/>
              </a:tblGrid>
              <a:tr h="450732">
                <a:tc gridSpan="2">
                  <a:txBody>
                    <a:bodyPr/>
                    <a:lstStyle/>
                    <a:p>
                      <a:pPr marL="0" marR="0" algn="l">
                        <a:lnSpc>
                          <a:spcPct val="107000"/>
                        </a:lnSpc>
                        <a:spcBef>
                          <a:spcPts val="0"/>
                        </a:spcBef>
                        <a:spcAft>
                          <a:spcPts val="0"/>
                        </a:spcAft>
                      </a:pPr>
                      <a:r>
                        <a:rPr lang="fr-FR" sz="1000" noProof="0" dirty="0" smtClean="0">
                          <a:effectLst/>
                        </a:rPr>
                        <a:t>Déperdition</a:t>
                      </a:r>
                      <a:endParaRPr lang="fr-FR" sz="1000" noProof="0" dirty="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hMerge="1">
                  <a:txBody>
                    <a:bodyPr/>
                    <a:lstStyle/>
                    <a:p>
                      <a:endParaRPr lang="en-US"/>
                    </a:p>
                  </a:txBody>
                  <a:tcPr/>
                </a:tc>
                <a:tc>
                  <a:txBody>
                    <a:bodyPr/>
                    <a:lstStyle/>
                    <a:p>
                      <a:pPr marL="0" marR="0" algn="l">
                        <a:lnSpc>
                          <a:spcPct val="107000"/>
                        </a:lnSpc>
                        <a:spcBef>
                          <a:spcPts val="0"/>
                        </a:spcBef>
                        <a:spcAft>
                          <a:spcPts val="0"/>
                        </a:spcAft>
                      </a:pPr>
                      <a:r>
                        <a:rPr lang="en-US" sz="1000">
                          <a:effectLst/>
                        </a:rPr>
                        <a:t>Mur ext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l">
                        <a:lnSpc>
                          <a:spcPct val="107000"/>
                        </a:lnSpc>
                        <a:spcBef>
                          <a:spcPts val="0"/>
                        </a:spcBef>
                        <a:spcAft>
                          <a:spcPts val="0"/>
                        </a:spcAft>
                      </a:pPr>
                      <a:r>
                        <a:rPr lang="en-US" sz="1000">
                          <a:effectLst/>
                        </a:rPr>
                        <a:t>triple vitragee</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l">
                        <a:lnSpc>
                          <a:spcPct val="107000"/>
                        </a:lnSpc>
                        <a:spcBef>
                          <a:spcPts val="0"/>
                        </a:spcBef>
                        <a:spcAft>
                          <a:spcPts val="0"/>
                        </a:spcAft>
                      </a:pPr>
                      <a:r>
                        <a:rPr lang="en-US" sz="1000">
                          <a:effectLst/>
                        </a:rPr>
                        <a:t>Mur trombe</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l">
                        <a:lnSpc>
                          <a:spcPct val="107000"/>
                        </a:lnSpc>
                        <a:spcBef>
                          <a:spcPts val="0"/>
                        </a:spcBef>
                        <a:spcAft>
                          <a:spcPts val="0"/>
                        </a:spcAft>
                      </a:pPr>
                      <a:r>
                        <a:rPr lang="en-US" sz="1000">
                          <a:effectLst/>
                        </a:rPr>
                        <a:t>Fenetre</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l">
                        <a:lnSpc>
                          <a:spcPct val="107000"/>
                        </a:lnSpc>
                        <a:spcBef>
                          <a:spcPts val="0"/>
                        </a:spcBef>
                        <a:spcAft>
                          <a:spcPts val="0"/>
                        </a:spcAft>
                      </a:pPr>
                      <a:r>
                        <a:rPr lang="en-US" sz="1000">
                          <a:effectLst/>
                        </a:rPr>
                        <a:t>Porte</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l">
                        <a:lnSpc>
                          <a:spcPct val="107000"/>
                        </a:lnSpc>
                        <a:spcBef>
                          <a:spcPts val="0"/>
                        </a:spcBef>
                        <a:spcAft>
                          <a:spcPts val="0"/>
                        </a:spcAft>
                      </a:pPr>
                      <a:r>
                        <a:rPr lang="en-US" sz="1000">
                          <a:effectLst/>
                        </a:rPr>
                        <a:t>Plancher bas</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l">
                        <a:lnSpc>
                          <a:spcPct val="107000"/>
                        </a:lnSpc>
                        <a:spcBef>
                          <a:spcPts val="0"/>
                        </a:spcBef>
                        <a:spcAft>
                          <a:spcPts val="0"/>
                        </a:spcAft>
                      </a:pPr>
                      <a:r>
                        <a:rPr lang="en-US" sz="1000">
                          <a:effectLst/>
                        </a:rPr>
                        <a:t>Plancher haute</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l">
                        <a:lnSpc>
                          <a:spcPct val="107000"/>
                        </a:lnSpc>
                        <a:spcBef>
                          <a:spcPts val="0"/>
                        </a:spcBef>
                        <a:spcAft>
                          <a:spcPts val="0"/>
                        </a:spcAft>
                      </a:pPr>
                      <a:r>
                        <a:rPr lang="en-US" sz="1000">
                          <a:effectLst/>
                        </a:rPr>
                        <a:t>Total deperdition</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r>
              <a:tr h="160110">
                <a:tc gridSpan="2">
                  <a:txBody>
                    <a:bodyPr/>
                    <a:lstStyle/>
                    <a:p>
                      <a:pPr marL="0" marR="0" algn="l">
                        <a:lnSpc>
                          <a:spcPct val="107000"/>
                        </a:lnSpc>
                        <a:spcBef>
                          <a:spcPts val="0"/>
                        </a:spcBef>
                        <a:spcAft>
                          <a:spcPts val="0"/>
                        </a:spcAft>
                      </a:pPr>
                      <a:r>
                        <a:rPr lang="fr-FR" sz="1000" dirty="0" smtClean="0">
                          <a:effectLst/>
                        </a:rPr>
                        <a:t>Coefficient </a:t>
                      </a:r>
                      <a:r>
                        <a:rPr lang="fr-FR" sz="1000" dirty="0">
                          <a:effectLst/>
                        </a:rPr>
                        <a:t>u(w/m².k)</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hMerge="1">
                  <a:txBody>
                    <a:bodyPr/>
                    <a:lstStyle/>
                    <a:p>
                      <a:endParaRPr lang="en-US"/>
                    </a:p>
                  </a:txBody>
                  <a:tcPr/>
                </a:tc>
                <a:tc>
                  <a:txBody>
                    <a:bodyPr/>
                    <a:lstStyle/>
                    <a:p>
                      <a:pPr marL="0" marR="0" algn="r">
                        <a:lnSpc>
                          <a:spcPct val="107000"/>
                        </a:lnSpc>
                        <a:spcBef>
                          <a:spcPts val="0"/>
                        </a:spcBef>
                        <a:spcAft>
                          <a:spcPts val="0"/>
                        </a:spcAft>
                      </a:pPr>
                      <a:r>
                        <a:rPr lang="en-US" sz="1000">
                          <a:effectLst/>
                        </a:rPr>
                        <a:t>0.36</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0.7</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fr-FR" sz="1000">
                          <a:effectLst/>
                        </a:rPr>
                        <a:t>0.27</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1.1</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2</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0.54</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0.23</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l">
                        <a:lnSpc>
                          <a:spcPct val="107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r>
              <a:tr h="160110">
                <a:tc rowSpan="2">
                  <a:txBody>
                    <a:bodyPr/>
                    <a:lstStyle/>
                    <a:p>
                      <a:pPr marL="0" marR="0" algn="l">
                        <a:lnSpc>
                          <a:spcPct val="107000"/>
                        </a:lnSpc>
                        <a:spcBef>
                          <a:spcPts val="0"/>
                        </a:spcBef>
                        <a:spcAft>
                          <a:spcPts val="0"/>
                        </a:spcAft>
                      </a:pPr>
                      <a:r>
                        <a:rPr lang="fr-FR" sz="1000" noProof="0" dirty="0" smtClean="0">
                          <a:effectLst/>
                        </a:rPr>
                        <a:t>Séjour</a:t>
                      </a:r>
                      <a:endParaRPr lang="fr-FR" sz="1000" noProof="0" dirty="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l">
                        <a:lnSpc>
                          <a:spcPct val="107000"/>
                        </a:lnSpc>
                        <a:spcBef>
                          <a:spcPts val="0"/>
                        </a:spcBef>
                        <a:spcAft>
                          <a:spcPts val="0"/>
                        </a:spcAft>
                      </a:pPr>
                      <a:r>
                        <a:rPr lang="en-US" sz="1000">
                          <a:effectLst/>
                        </a:rPr>
                        <a:t>S</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16.13</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3.68</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11.2</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4.48</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3.08</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54.45</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54.45</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147.47</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r>
              <a:tr h="160110">
                <a:tc vMerge="1">
                  <a:txBody>
                    <a:bodyPr/>
                    <a:lstStyle/>
                    <a:p>
                      <a:endParaRPr lang="en-US"/>
                    </a:p>
                  </a:txBody>
                  <a:tcPr/>
                </a:tc>
                <a:tc>
                  <a:txBody>
                    <a:bodyPr/>
                    <a:lstStyle/>
                    <a:p>
                      <a:pPr marL="0" marR="0" algn="l">
                        <a:lnSpc>
                          <a:spcPct val="107000"/>
                        </a:lnSpc>
                        <a:spcBef>
                          <a:spcPts val="0"/>
                        </a:spcBef>
                        <a:spcAft>
                          <a:spcPts val="0"/>
                        </a:spcAft>
                      </a:pPr>
                      <a:r>
                        <a:rPr lang="en-US" sz="1000">
                          <a:effectLst/>
                        </a:rPr>
                        <a:t>S*u</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5.8068</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2.576</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3.024</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4.928</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6.16</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29.403</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12.5235</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64.4213</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r>
              <a:tr h="160110">
                <a:tc rowSpan="2">
                  <a:txBody>
                    <a:bodyPr/>
                    <a:lstStyle/>
                    <a:p>
                      <a:pPr marL="0" marR="0" algn="l">
                        <a:lnSpc>
                          <a:spcPct val="107000"/>
                        </a:lnSpc>
                        <a:spcBef>
                          <a:spcPts val="0"/>
                        </a:spcBef>
                        <a:spcAft>
                          <a:spcPts val="0"/>
                        </a:spcAft>
                      </a:pPr>
                      <a:r>
                        <a:rPr lang="en-US" sz="1000" dirty="0">
                          <a:effectLst/>
                        </a:rPr>
                        <a:t>Salon</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l">
                        <a:lnSpc>
                          <a:spcPct val="107000"/>
                        </a:lnSpc>
                        <a:spcBef>
                          <a:spcPts val="0"/>
                        </a:spcBef>
                        <a:spcAft>
                          <a:spcPts val="0"/>
                        </a:spcAft>
                      </a:pPr>
                      <a:r>
                        <a:rPr lang="en-US" sz="1000">
                          <a:effectLst/>
                        </a:rPr>
                        <a:t>S</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25.43</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11.2</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5.76</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30.56</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30.56</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103.51</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r>
              <a:tr h="160110">
                <a:tc vMerge="1">
                  <a:txBody>
                    <a:bodyPr/>
                    <a:lstStyle/>
                    <a:p>
                      <a:endParaRPr lang="en-US"/>
                    </a:p>
                  </a:txBody>
                  <a:tcPr/>
                </a:tc>
                <a:tc>
                  <a:txBody>
                    <a:bodyPr/>
                    <a:lstStyle/>
                    <a:p>
                      <a:pPr marL="0" marR="0" algn="l">
                        <a:lnSpc>
                          <a:spcPct val="107000"/>
                        </a:lnSpc>
                        <a:spcBef>
                          <a:spcPts val="0"/>
                        </a:spcBef>
                        <a:spcAft>
                          <a:spcPts val="0"/>
                        </a:spcAft>
                      </a:pPr>
                      <a:r>
                        <a:rPr lang="en-US" sz="1000">
                          <a:effectLst/>
                        </a:rPr>
                        <a:t>S*u</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9.1548</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3.024</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6.336</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16.5024</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7.0288</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42.046</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r>
              <a:tr h="160110">
                <a:tc rowSpan="2">
                  <a:txBody>
                    <a:bodyPr/>
                    <a:lstStyle/>
                    <a:p>
                      <a:pPr marL="0" marR="0" algn="l">
                        <a:lnSpc>
                          <a:spcPct val="107000"/>
                        </a:lnSpc>
                        <a:spcBef>
                          <a:spcPts val="0"/>
                        </a:spcBef>
                        <a:spcAft>
                          <a:spcPts val="0"/>
                        </a:spcAft>
                      </a:pPr>
                      <a:r>
                        <a:rPr lang="en-US" sz="1000" dirty="0">
                          <a:effectLst/>
                        </a:rPr>
                        <a:t>Cuisine</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l">
                        <a:lnSpc>
                          <a:spcPct val="107000"/>
                        </a:lnSpc>
                        <a:spcBef>
                          <a:spcPts val="0"/>
                        </a:spcBef>
                        <a:spcAft>
                          <a:spcPts val="0"/>
                        </a:spcAft>
                      </a:pPr>
                      <a:r>
                        <a:rPr lang="en-US" sz="1000" dirty="0">
                          <a:effectLst/>
                        </a:rPr>
                        <a:t>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dirty="0">
                          <a:effectLst/>
                        </a:rPr>
                        <a:t>36.4</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dirty="0">
                          <a:effectLst/>
                        </a:rPr>
                        <a:t>0</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3.8</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21</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21</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82.2</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r>
              <a:tr h="160110">
                <a:tc vMerge="1">
                  <a:txBody>
                    <a:bodyPr/>
                    <a:lstStyle/>
                    <a:p>
                      <a:endParaRPr lang="en-US"/>
                    </a:p>
                  </a:txBody>
                  <a:tcPr/>
                </a:tc>
                <a:tc>
                  <a:txBody>
                    <a:bodyPr/>
                    <a:lstStyle/>
                    <a:p>
                      <a:pPr marL="0" marR="0" algn="l">
                        <a:lnSpc>
                          <a:spcPct val="107000"/>
                        </a:lnSpc>
                        <a:spcBef>
                          <a:spcPts val="0"/>
                        </a:spcBef>
                        <a:spcAft>
                          <a:spcPts val="0"/>
                        </a:spcAft>
                      </a:pPr>
                      <a:r>
                        <a:rPr lang="en-US" sz="1000">
                          <a:effectLst/>
                        </a:rPr>
                        <a:t>S*u</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13.104</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dirty="0">
                          <a:effectLst/>
                        </a:rPr>
                        <a:t>0</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4.18</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11.34</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4.83</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33.454</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r>
              <a:tr h="160110">
                <a:tc rowSpan="2">
                  <a:txBody>
                    <a:bodyPr/>
                    <a:lstStyle/>
                    <a:p>
                      <a:pPr marL="0" marR="0" algn="l">
                        <a:lnSpc>
                          <a:spcPct val="107000"/>
                        </a:lnSpc>
                        <a:spcBef>
                          <a:spcPts val="0"/>
                        </a:spcBef>
                        <a:spcAft>
                          <a:spcPts val="0"/>
                        </a:spcAft>
                      </a:pPr>
                      <a:r>
                        <a:rPr lang="en-US" sz="1000">
                          <a:effectLst/>
                        </a:rPr>
                        <a:t>Chambre 1</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l">
                        <a:lnSpc>
                          <a:spcPct val="107000"/>
                        </a:lnSpc>
                        <a:spcBef>
                          <a:spcPts val="0"/>
                        </a:spcBef>
                        <a:spcAft>
                          <a:spcPts val="0"/>
                        </a:spcAft>
                      </a:pPr>
                      <a:r>
                        <a:rPr lang="en-US" sz="1000">
                          <a:effectLst/>
                        </a:rPr>
                        <a:t>S</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19.1</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dirty="0">
                          <a:effectLst/>
                        </a:rPr>
                        <a:t>0</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dirty="0">
                          <a:effectLst/>
                        </a:rPr>
                        <a:t>0</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dirty="0">
                          <a:effectLst/>
                        </a:rPr>
                        <a:t>1.92</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dirty="0">
                          <a:effectLst/>
                        </a:rPr>
                        <a:t>0</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dirty="0">
                          <a:effectLst/>
                        </a:rPr>
                        <a:t>14</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dirty="0">
                          <a:effectLst/>
                        </a:rPr>
                        <a:t>14</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dirty="0">
                          <a:effectLst/>
                        </a:rPr>
                        <a:t>49.02</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r>
              <a:tr h="160110">
                <a:tc vMerge="1">
                  <a:txBody>
                    <a:bodyPr/>
                    <a:lstStyle/>
                    <a:p>
                      <a:endParaRPr lang="en-US"/>
                    </a:p>
                  </a:txBody>
                  <a:tcPr/>
                </a:tc>
                <a:tc>
                  <a:txBody>
                    <a:bodyPr/>
                    <a:lstStyle/>
                    <a:p>
                      <a:pPr marL="0" marR="0" algn="l">
                        <a:lnSpc>
                          <a:spcPct val="107000"/>
                        </a:lnSpc>
                        <a:spcBef>
                          <a:spcPts val="0"/>
                        </a:spcBef>
                        <a:spcAft>
                          <a:spcPts val="0"/>
                        </a:spcAft>
                      </a:pPr>
                      <a:r>
                        <a:rPr lang="en-US" sz="1000">
                          <a:effectLst/>
                        </a:rPr>
                        <a:t>S*u</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6.876</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2.112</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7.56</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3.22</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dirty="0">
                          <a:effectLst/>
                        </a:rPr>
                        <a:t>19.768</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r>
              <a:tr h="160110">
                <a:tc rowSpan="2">
                  <a:txBody>
                    <a:bodyPr/>
                    <a:lstStyle/>
                    <a:p>
                      <a:pPr marL="0" marR="0" algn="l">
                        <a:lnSpc>
                          <a:spcPct val="107000"/>
                        </a:lnSpc>
                        <a:spcBef>
                          <a:spcPts val="0"/>
                        </a:spcBef>
                        <a:spcAft>
                          <a:spcPts val="0"/>
                        </a:spcAft>
                      </a:pPr>
                      <a:r>
                        <a:rPr lang="en-US" sz="1000">
                          <a:effectLst/>
                        </a:rPr>
                        <a:t>chambre 2</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l">
                        <a:lnSpc>
                          <a:spcPct val="107000"/>
                        </a:lnSpc>
                        <a:spcBef>
                          <a:spcPts val="0"/>
                        </a:spcBef>
                        <a:spcAft>
                          <a:spcPts val="0"/>
                        </a:spcAft>
                      </a:pPr>
                      <a:r>
                        <a:rPr lang="en-US" sz="1000">
                          <a:effectLst/>
                        </a:rPr>
                        <a:t>S</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8.4</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1.92</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12</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12</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dirty="0">
                          <a:effectLst/>
                        </a:rPr>
                        <a:t>34.32</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r>
              <a:tr h="160110">
                <a:tc vMerge="1">
                  <a:txBody>
                    <a:bodyPr/>
                    <a:lstStyle/>
                    <a:p>
                      <a:endParaRPr lang="en-US"/>
                    </a:p>
                  </a:txBody>
                  <a:tcPr/>
                </a:tc>
                <a:tc>
                  <a:txBody>
                    <a:bodyPr/>
                    <a:lstStyle/>
                    <a:p>
                      <a:pPr marL="0" marR="0" algn="l">
                        <a:lnSpc>
                          <a:spcPct val="107000"/>
                        </a:lnSpc>
                        <a:spcBef>
                          <a:spcPts val="0"/>
                        </a:spcBef>
                        <a:spcAft>
                          <a:spcPts val="0"/>
                        </a:spcAft>
                      </a:pPr>
                      <a:r>
                        <a:rPr lang="en-US" sz="1000">
                          <a:effectLst/>
                        </a:rPr>
                        <a:t>S*u</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3.024</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2.112</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6.48</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2.76</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dirty="0">
                          <a:effectLst/>
                        </a:rPr>
                        <a:t>14.376</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r>
              <a:tr h="160110">
                <a:tc rowSpan="2">
                  <a:txBody>
                    <a:bodyPr/>
                    <a:lstStyle/>
                    <a:p>
                      <a:pPr marL="0" marR="0" algn="l">
                        <a:lnSpc>
                          <a:spcPct val="107000"/>
                        </a:lnSpc>
                        <a:spcBef>
                          <a:spcPts val="0"/>
                        </a:spcBef>
                        <a:spcAft>
                          <a:spcPts val="0"/>
                        </a:spcAft>
                      </a:pPr>
                      <a:r>
                        <a:rPr lang="en-US" sz="1000">
                          <a:effectLst/>
                        </a:rPr>
                        <a:t>chambre 3</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l">
                        <a:lnSpc>
                          <a:spcPct val="107000"/>
                        </a:lnSpc>
                        <a:spcBef>
                          <a:spcPts val="0"/>
                        </a:spcBef>
                        <a:spcAft>
                          <a:spcPts val="0"/>
                        </a:spcAft>
                      </a:pPr>
                      <a:r>
                        <a:rPr lang="en-US" sz="1000">
                          <a:effectLst/>
                        </a:rPr>
                        <a:t>S</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19.7</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8.4</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5.12</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24</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24</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dirty="0">
                          <a:effectLst/>
                        </a:rPr>
                        <a:t>81.22</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r>
              <a:tr h="160110">
                <a:tc vMerge="1">
                  <a:txBody>
                    <a:bodyPr/>
                    <a:lstStyle/>
                    <a:p>
                      <a:endParaRPr lang="en-US"/>
                    </a:p>
                  </a:txBody>
                  <a:tcPr/>
                </a:tc>
                <a:tc>
                  <a:txBody>
                    <a:bodyPr/>
                    <a:lstStyle/>
                    <a:p>
                      <a:pPr marL="0" marR="0" algn="l">
                        <a:lnSpc>
                          <a:spcPct val="107000"/>
                        </a:lnSpc>
                        <a:spcBef>
                          <a:spcPts val="0"/>
                        </a:spcBef>
                        <a:spcAft>
                          <a:spcPts val="0"/>
                        </a:spcAft>
                      </a:pPr>
                      <a:r>
                        <a:rPr lang="en-US" sz="1000">
                          <a:effectLst/>
                        </a:rPr>
                        <a:t>S*u</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7.092</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2.268</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5.632</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12.96</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5.52</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dirty="0">
                          <a:effectLst/>
                        </a:rPr>
                        <a:t>33.472</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r>
              <a:tr h="160110">
                <a:tc rowSpan="2">
                  <a:txBody>
                    <a:bodyPr/>
                    <a:lstStyle/>
                    <a:p>
                      <a:pPr marL="0" marR="0" algn="l">
                        <a:lnSpc>
                          <a:spcPct val="107000"/>
                        </a:lnSpc>
                        <a:spcBef>
                          <a:spcPts val="0"/>
                        </a:spcBef>
                        <a:spcAft>
                          <a:spcPts val="0"/>
                        </a:spcAft>
                      </a:pPr>
                      <a:r>
                        <a:rPr lang="en-US" sz="1000">
                          <a:effectLst/>
                        </a:rPr>
                        <a:t>sdb</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l">
                        <a:lnSpc>
                          <a:spcPct val="107000"/>
                        </a:lnSpc>
                        <a:spcBef>
                          <a:spcPts val="0"/>
                        </a:spcBef>
                        <a:spcAft>
                          <a:spcPts val="0"/>
                        </a:spcAft>
                      </a:pPr>
                      <a:r>
                        <a:rPr lang="en-US" sz="1000">
                          <a:effectLst/>
                        </a:rPr>
                        <a:t>S</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8.1</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0.32</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7.8</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7.8</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dirty="0">
                          <a:effectLst/>
                        </a:rPr>
                        <a:t>24.02</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r>
              <a:tr h="160110">
                <a:tc vMerge="1">
                  <a:txBody>
                    <a:bodyPr/>
                    <a:lstStyle/>
                    <a:p>
                      <a:endParaRPr lang="en-US"/>
                    </a:p>
                  </a:txBody>
                  <a:tcPr/>
                </a:tc>
                <a:tc>
                  <a:txBody>
                    <a:bodyPr/>
                    <a:lstStyle/>
                    <a:p>
                      <a:pPr marL="0" marR="0" algn="l">
                        <a:lnSpc>
                          <a:spcPct val="107000"/>
                        </a:lnSpc>
                        <a:spcBef>
                          <a:spcPts val="0"/>
                        </a:spcBef>
                        <a:spcAft>
                          <a:spcPts val="0"/>
                        </a:spcAft>
                      </a:pPr>
                      <a:r>
                        <a:rPr lang="en-US" sz="1000">
                          <a:effectLst/>
                        </a:rPr>
                        <a:t>S*u</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2.916</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0.352</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4.212</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a:effectLst/>
                        </a:rPr>
                        <a:t>1.794</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dirty="0">
                          <a:effectLst/>
                        </a:rPr>
                        <a:t>9.274</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r>
              <a:tr h="160110">
                <a:tc>
                  <a:txBody>
                    <a:bodyPr/>
                    <a:lstStyle/>
                    <a:p>
                      <a:pPr marL="0" marR="0" algn="l">
                        <a:lnSpc>
                          <a:spcPct val="107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l">
                        <a:lnSpc>
                          <a:spcPct val="107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l">
                        <a:lnSpc>
                          <a:spcPct val="107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l">
                        <a:lnSpc>
                          <a:spcPct val="107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l">
                        <a:lnSpc>
                          <a:spcPct val="107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l">
                        <a:lnSpc>
                          <a:spcPct val="107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l">
                        <a:lnSpc>
                          <a:spcPct val="107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l">
                        <a:lnSpc>
                          <a:spcPct val="107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l">
                        <a:lnSpc>
                          <a:spcPct val="107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l">
                        <a:lnSpc>
                          <a:spcPct val="107000"/>
                        </a:lnSpc>
                        <a:spcBef>
                          <a:spcPts val="0"/>
                        </a:spcBef>
                        <a:spcAft>
                          <a:spcPts val="0"/>
                        </a:spcAft>
                      </a:pPr>
                      <a:r>
                        <a:rPr lang="en-US" sz="1000" dirty="0" err="1">
                          <a:effectLst/>
                        </a:rPr>
                        <a:t>dep</a:t>
                      </a:r>
                      <a:r>
                        <a:rPr lang="en-US" sz="1000" dirty="0">
                          <a:effectLst/>
                        </a:rPr>
                        <a:t> tot</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r>
              <a:tr h="160110">
                <a:tc>
                  <a:txBody>
                    <a:bodyPr/>
                    <a:lstStyle/>
                    <a:p>
                      <a:pPr marL="0" marR="0" algn="l">
                        <a:lnSpc>
                          <a:spcPct val="107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l">
                        <a:lnSpc>
                          <a:spcPct val="107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l">
                        <a:lnSpc>
                          <a:spcPct val="107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l">
                        <a:lnSpc>
                          <a:spcPct val="107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l">
                        <a:lnSpc>
                          <a:spcPct val="107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l">
                        <a:lnSpc>
                          <a:spcPct val="107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l">
                        <a:lnSpc>
                          <a:spcPct val="107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l">
                        <a:lnSpc>
                          <a:spcPct val="107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l">
                        <a:lnSpc>
                          <a:spcPct val="107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c>
                  <a:txBody>
                    <a:bodyPr/>
                    <a:lstStyle/>
                    <a:p>
                      <a:pPr marL="0" marR="0" algn="r">
                        <a:lnSpc>
                          <a:spcPct val="107000"/>
                        </a:lnSpc>
                        <a:spcBef>
                          <a:spcPts val="0"/>
                        </a:spcBef>
                        <a:spcAft>
                          <a:spcPts val="0"/>
                        </a:spcAft>
                      </a:pPr>
                      <a:r>
                        <a:rPr lang="en-US" sz="1000" dirty="0">
                          <a:effectLst/>
                        </a:rPr>
                        <a:t>216.8113</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ctr"/>
                </a:tc>
              </a:tr>
              <a:tr h="160110">
                <a:tc>
                  <a:txBody>
                    <a:bodyPr/>
                    <a:lstStyle/>
                    <a:p>
                      <a:pPr algn="l">
                        <a:lnSpc>
                          <a:spcPct val="107000"/>
                        </a:lnSpc>
                      </a:pPr>
                      <a:endParaRPr lang="en-US" sz="1000">
                        <a:effectLst/>
                        <a:latin typeface="Calibri" panose="020F0502020204030204" pitchFamily="34" charset="0"/>
                      </a:endParaRPr>
                    </a:p>
                  </a:txBody>
                  <a:tcPr marL="46763" marR="46763" marT="0" marB="0" anchor="b"/>
                </a:tc>
                <a:tc>
                  <a:txBody>
                    <a:bodyPr/>
                    <a:lstStyle/>
                    <a:p>
                      <a:pPr algn="l">
                        <a:lnSpc>
                          <a:spcPct val="107000"/>
                        </a:lnSpc>
                      </a:pPr>
                      <a:endParaRPr lang="en-US" sz="1000">
                        <a:effectLst/>
                        <a:latin typeface="Calibri" panose="020F0502020204030204" pitchFamily="34" charset="0"/>
                      </a:endParaRPr>
                    </a:p>
                  </a:txBody>
                  <a:tcPr marL="46763" marR="46763" marT="0" marB="0" anchor="b"/>
                </a:tc>
                <a:tc>
                  <a:txBody>
                    <a:bodyPr/>
                    <a:lstStyle/>
                    <a:p>
                      <a:pPr algn="l">
                        <a:lnSpc>
                          <a:spcPct val="107000"/>
                        </a:lnSpc>
                      </a:pPr>
                      <a:endParaRPr lang="en-US" sz="1000">
                        <a:effectLst/>
                        <a:latin typeface="Calibri" panose="020F0502020204030204" pitchFamily="34" charset="0"/>
                      </a:endParaRPr>
                    </a:p>
                  </a:txBody>
                  <a:tcPr marL="46763" marR="46763" marT="0" marB="0" anchor="b"/>
                </a:tc>
                <a:tc>
                  <a:txBody>
                    <a:bodyPr/>
                    <a:lstStyle/>
                    <a:p>
                      <a:pPr algn="l">
                        <a:lnSpc>
                          <a:spcPct val="107000"/>
                        </a:lnSpc>
                      </a:pPr>
                      <a:endParaRPr lang="en-US" sz="1000">
                        <a:effectLst/>
                        <a:latin typeface="Calibri" panose="020F0502020204030204" pitchFamily="34" charset="0"/>
                      </a:endParaRPr>
                    </a:p>
                  </a:txBody>
                  <a:tcPr marL="46763" marR="46763" marT="0" marB="0" anchor="b"/>
                </a:tc>
                <a:tc>
                  <a:txBody>
                    <a:bodyPr/>
                    <a:lstStyle/>
                    <a:p>
                      <a:pPr algn="l">
                        <a:lnSpc>
                          <a:spcPct val="107000"/>
                        </a:lnSpc>
                      </a:pPr>
                      <a:endParaRPr lang="en-US" sz="1000">
                        <a:effectLst/>
                        <a:latin typeface="Calibri" panose="020F0502020204030204" pitchFamily="34" charset="0"/>
                      </a:endParaRPr>
                    </a:p>
                  </a:txBody>
                  <a:tcPr marL="46763" marR="46763" marT="0" marB="0" anchor="b"/>
                </a:tc>
                <a:tc>
                  <a:txBody>
                    <a:bodyPr/>
                    <a:lstStyle/>
                    <a:p>
                      <a:pPr algn="l">
                        <a:lnSpc>
                          <a:spcPct val="107000"/>
                        </a:lnSpc>
                      </a:pPr>
                      <a:endParaRPr lang="en-US" sz="1000">
                        <a:effectLst/>
                        <a:latin typeface="Calibri" panose="020F0502020204030204" pitchFamily="34" charset="0"/>
                      </a:endParaRPr>
                    </a:p>
                  </a:txBody>
                  <a:tcPr marL="46763" marR="46763" marT="0" marB="0" anchor="b"/>
                </a:tc>
                <a:tc>
                  <a:txBody>
                    <a:bodyPr/>
                    <a:lstStyle/>
                    <a:p>
                      <a:pPr algn="l">
                        <a:lnSpc>
                          <a:spcPct val="107000"/>
                        </a:lnSpc>
                      </a:pPr>
                      <a:endParaRPr lang="en-US" sz="1000">
                        <a:effectLst/>
                        <a:latin typeface="Calibri" panose="020F0502020204030204" pitchFamily="34" charset="0"/>
                      </a:endParaRPr>
                    </a:p>
                  </a:txBody>
                  <a:tcPr marL="46763" marR="46763" marT="0" marB="0" anchor="b"/>
                </a:tc>
                <a:tc>
                  <a:txBody>
                    <a:bodyPr/>
                    <a:lstStyle/>
                    <a:p>
                      <a:pPr algn="l">
                        <a:lnSpc>
                          <a:spcPct val="107000"/>
                        </a:lnSpc>
                      </a:pPr>
                      <a:endParaRPr lang="en-US" sz="1000">
                        <a:effectLst/>
                        <a:latin typeface="Calibri" panose="020F0502020204030204" pitchFamily="34" charset="0"/>
                      </a:endParaRPr>
                    </a:p>
                  </a:txBody>
                  <a:tcPr marL="46763" marR="46763" marT="0" marB="0" anchor="b"/>
                </a:tc>
                <a:tc>
                  <a:txBody>
                    <a:bodyPr/>
                    <a:lstStyle/>
                    <a:p>
                      <a:pPr algn="l">
                        <a:lnSpc>
                          <a:spcPct val="107000"/>
                        </a:lnSpc>
                      </a:pPr>
                      <a:endParaRPr lang="en-US" sz="1000">
                        <a:effectLst/>
                        <a:latin typeface="Calibri" panose="020F0502020204030204" pitchFamily="34" charset="0"/>
                      </a:endParaRPr>
                    </a:p>
                  </a:txBody>
                  <a:tcPr marL="46763" marR="46763" marT="0" marB="0" anchor="b"/>
                </a:tc>
                <a:tc>
                  <a:txBody>
                    <a:bodyPr/>
                    <a:lstStyle/>
                    <a:p>
                      <a:pPr algn="l">
                        <a:lnSpc>
                          <a:spcPct val="107000"/>
                        </a:lnSpc>
                      </a:pPr>
                      <a:endParaRPr lang="en-US" sz="1000" dirty="0">
                        <a:effectLst/>
                        <a:latin typeface="Calibri" panose="020F0502020204030204" pitchFamily="34" charset="0"/>
                      </a:endParaRPr>
                    </a:p>
                  </a:txBody>
                  <a:tcPr marL="46763" marR="46763" marT="0" marB="0" anchor="b"/>
                </a:tc>
              </a:tr>
              <a:tr h="600621">
                <a:tc>
                  <a:txBody>
                    <a:bodyPr/>
                    <a:lstStyle/>
                    <a:p>
                      <a:pPr marL="0" marR="0" algn="l">
                        <a:lnSpc>
                          <a:spcPct val="107000"/>
                        </a:lnSpc>
                        <a:spcBef>
                          <a:spcPts val="0"/>
                        </a:spcBef>
                        <a:spcAft>
                          <a:spcPts val="0"/>
                        </a:spcAft>
                      </a:pPr>
                      <a:r>
                        <a:rPr lang="en-US" sz="1000">
                          <a:effectLst/>
                        </a:rPr>
                        <a:t>surface tot habitable , S</a:t>
                      </a:r>
                      <a:r>
                        <a:rPr lang="en-US" sz="1000" baseline="-25000">
                          <a:effectLst/>
                        </a:rPr>
                        <a:t>h</a:t>
                      </a:r>
                      <a:r>
                        <a:rPr lang="en-US" sz="10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b"/>
                </a:tc>
                <a:tc>
                  <a:txBody>
                    <a:bodyPr/>
                    <a:lstStyle/>
                    <a:p>
                      <a:pPr marL="0" marR="0" algn="r">
                        <a:lnSpc>
                          <a:spcPct val="107000"/>
                        </a:lnSpc>
                        <a:spcBef>
                          <a:spcPts val="0"/>
                        </a:spcBef>
                        <a:spcAft>
                          <a:spcPts val="0"/>
                        </a:spcAft>
                      </a:pPr>
                      <a:r>
                        <a:rPr lang="en-US" sz="1000">
                          <a:effectLst/>
                        </a:rPr>
                        <a:t>163.81</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b"/>
                </a:tc>
                <a:tc>
                  <a:txBody>
                    <a:bodyPr/>
                    <a:lstStyle/>
                    <a:p>
                      <a:pPr marL="0" marR="0" algn="r">
                        <a:lnSpc>
                          <a:spcPct val="107000"/>
                        </a:lnSpc>
                        <a:spcBef>
                          <a:spcPts val="0"/>
                        </a:spcBef>
                        <a:spcAft>
                          <a:spcPts val="0"/>
                        </a:spcAft>
                      </a:pPr>
                      <a:r>
                        <a:rPr lang="en-US" sz="1000">
                          <a:effectLst/>
                        </a:rPr>
                        <a:t>M²</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b"/>
                </a:tc>
                <a:tc>
                  <a:txBody>
                    <a:bodyPr/>
                    <a:lstStyle/>
                    <a:p>
                      <a:pPr algn="l">
                        <a:lnSpc>
                          <a:spcPct val="107000"/>
                        </a:lnSpc>
                      </a:pPr>
                      <a:endParaRPr lang="en-US" sz="1000">
                        <a:effectLst/>
                        <a:latin typeface="Calibri" panose="020F0502020204030204" pitchFamily="34" charset="0"/>
                      </a:endParaRPr>
                    </a:p>
                  </a:txBody>
                  <a:tcPr marL="46763" marR="46763" marT="0" marB="0" anchor="b"/>
                </a:tc>
                <a:tc>
                  <a:txBody>
                    <a:bodyPr/>
                    <a:lstStyle/>
                    <a:p>
                      <a:pPr algn="l">
                        <a:lnSpc>
                          <a:spcPct val="107000"/>
                        </a:lnSpc>
                      </a:pPr>
                      <a:endParaRPr lang="en-US" sz="1000">
                        <a:effectLst/>
                        <a:latin typeface="Calibri" panose="020F0502020204030204" pitchFamily="34" charset="0"/>
                      </a:endParaRPr>
                    </a:p>
                  </a:txBody>
                  <a:tcPr marL="46763" marR="46763" marT="0" marB="0" anchor="b"/>
                </a:tc>
                <a:tc>
                  <a:txBody>
                    <a:bodyPr/>
                    <a:lstStyle/>
                    <a:p>
                      <a:pPr algn="l">
                        <a:lnSpc>
                          <a:spcPct val="107000"/>
                        </a:lnSpc>
                      </a:pPr>
                      <a:endParaRPr lang="en-US" sz="1000">
                        <a:effectLst/>
                        <a:latin typeface="Calibri" panose="020F0502020204030204" pitchFamily="34" charset="0"/>
                      </a:endParaRPr>
                    </a:p>
                  </a:txBody>
                  <a:tcPr marL="46763" marR="46763" marT="0" marB="0" anchor="b"/>
                </a:tc>
                <a:tc>
                  <a:txBody>
                    <a:bodyPr/>
                    <a:lstStyle/>
                    <a:p>
                      <a:pPr algn="l">
                        <a:lnSpc>
                          <a:spcPct val="107000"/>
                        </a:lnSpc>
                      </a:pPr>
                      <a:endParaRPr lang="en-US" sz="1000">
                        <a:effectLst/>
                        <a:latin typeface="Calibri" panose="020F0502020204030204" pitchFamily="34" charset="0"/>
                      </a:endParaRPr>
                    </a:p>
                  </a:txBody>
                  <a:tcPr marL="46763" marR="46763" marT="0" marB="0" anchor="b"/>
                </a:tc>
                <a:tc>
                  <a:txBody>
                    <a:bodyPr/>
                    <a:lstStyle/>
                    <a:p>
                      <a:pPr algn="l">
                        <a:lnSpc>
                          <a:spcPct val="107000"/>
                        </a:lnSpc>
                      </a:pPr>
                      <a:endParaRPr lang="en-US" sz="1000">
                        <a:effectLst/>
                        <a:latin typeface="Calibri" panose="020F0502020204030204" pitchFamily="34" charset="0"/>
                      </a:endParaRPr>
                    </a:p>
                  </a:txBody>
                  <a:tcPr marL="46763" marR="46763" marT="0" marB="0" anchor="b"/>
                </a:tc>
                <a:tc>
                  <a:txBody>
                    <a:bodyPr/>
                    <a:lstStyle/>
                    <a:p>
                      <a:pPr algn="l">
                        <a:lnSpc>
                          <a:spcPct val="107000"/>
                        </a:lnSpc>
                      </a:pPr>
                      <a:endParaRPr lang="en-US" sz="1000">
                        <a:effectLst/>
                        <a:latin typeface="Calibri" panose="020F0502020204030204" pitchFamily="34" charset="0"/>
                      </a:endParaRPr>
                    </a:p>
                  </a:txBody>
                  <a:tcPr marL="46763" marR="46763" marT="0" marB="0" anchor="b"/>
                </a:tc>
                <a:tc>
                  <a:txBody>
                    <a:bodyPr/>
                    <a:lstStyle/>
                    <a:p>
                      <a:pPr algn="l">
                        <a:lnSpc>
                          <a:spcPct val="107000"/>
                        </a:lnSpc>
                      </a:pPr>
                      <a:endParaRPr lang="en-US" sz="1000" dirty="0">
                        <a:effectLst/>
                        <a:latin typeface="Calibri" panose="020F0502020204030204" pitchFamily="34" charset="0"/>
                      </a:endParaRPr>
                    </a:p>
                  </a:txBody>
                  <a:tcPr marL="46763" marR="46763" marT="0" marB="0" anchor="b"/>
                </a:tc>
              </a:tr>
              <a:tr h="600621">
                <a:tc>
                  <a:txBody>
                    <a:bodyPr/>
                    <a:lstStyle/>
                    <a:p>
                      <a:pPr marL="0" marR="0" algn="l">
                        <a:lnSpc>
                          <a:spcPct val="107000"/>
                        </a:lnSpc>
                        <a:spcBef>
                          <a:spcPts val="0"/>
                        </a:spcBef>
                        <a:spcAft>
                          <a:spcPts val="0"/>
                        </a:spcAft>
                      </a:pPr>
                      <a:r>
                        <a:rPr lang="en-US" sz="1000">
                          <a:effectLst/>
                        </a:rPr>
                        <a:t>volume tot</a:t>
                      </a:r>
                    </a:p>
                    <a:p>
                      <a:pPr marL="0" marR="0" algn="l">
                        <a:lnSpc>
                          <a:spcPct val="107000"/>
                        </a:lnSpc>
                        <a:spcBef>
                          <a:spcPts val="0"/>
                        </a:spcBef>
                        <a:spcAft>
                          <a:spcPts val="0"/>
                        </a:spcAft>
                      </a:pPr>
                      <a:r>
                        <a:rPr lang="en-US" sz="1000">
                          <a:effectLst/>
                        </a:rPr>
                        <a:t>habitable ,V</a:t>
                      </a:r>
                      <a:r>
                        <a:rPr lang="en-US" sz="1000" baseline="-25000">
                          <a:effectLst/>
                        </a:rPr>
                        <a:t>h</a:t>
                      </a:r>
                      <a:r>
                        <a:rPr lang="en-US" sz="1000">
                          <a:effectLst/>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b"/>
                </a:tc>
                <a:tc>
                  <a:txBody>
                    <a:bodyPr/>
                    <a:lstStyle/>
                    <a:p>
                      <a:pPr marL="0" marR="0" algn="r">
                        <a:lnSpc>
                          <a:spcPct val="107000"/>
                        </a:lnSpc>
                        <a:spcBef>
                          <a:spcPts val="0"/>
                        </a:spcBef>
                        <a:spcAft>
                          <a:spcPts val="0"/>
                        </a:spcAft>
                      </a:pPr>
                      <a:r>
                        <a:rPr lang="en-US" sz="1000">
                          <a:effectLst/>
                        </a:rPr>
                        <a:t>458.668</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b"/>
                </a:tc>
                <a:tc>
                  <a:txBody>
                    <a:bodyPr/>
                    <a:lstStyle/>
                    <a:p>
                      <a:pPr marL="0" marR="0" algn="r">
                        <a:lnSpc>
                          <a:spcPct val="107000"/>
                        </a:lnSpc>
                        <a:spcBef>
                          <a:spcPts val="0"/>
                        </a:spcBef>
                        <a:spcAft>
                          <a:spcPts val="0"/>
                        </a:spcAft>
                      </a:pPr>
                      <a:r>
                        <a:rPr lang="en-US" sz="1000">
                          <a:effectLst/>
                        </a:rPr>
                        <a:t>M</a:t>
                      </a:r>
                      <a:r>
                        <a:rPr lang="en-US" sz="1000" baseline="30000">
                          <a:effectLst/>
                        </a:rPr>
                        <a:t>3</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b"/>
                </a:tc>
                <a:tc>
                  <a:txBody>
                    <a:bodyPr/>
                    <a:lstStyle/>
                    <a:p>
                      <a:pPr algn="l">
                        <a:lnSpc>
                          <a:spcPct val="107000"/>
                        </a:lnSpc>
                      </a:pPr>
                      <a:endParaRPr lang="en-US" sz="1000">
                        <a:effectLst/>
                        <a:latin typeface="Calibri" panose="020F0502020204030204" pitchFamily="34" charset="0"/>
                      </a:endParaRPr>
                    </a:p>
                  </a:txBody>
                  <a:tcPr marL="46763" marR="46763" marT="0" marB="0" anchor="b"/>
                </a:tc>
                <a:tc>
                  <a:txBody>
                    <a:bodyPr/>
                    <a:lstStyle/>
                    <a:p>
                      <a:pPr algn="l">
                        <a:lnSpc>
                          <a:spcPct val="107000"/>
                        </a:lnSpc>
                      </a:pPr>
                      <a:endParaRPr lang="en-US" sz="1000">
                        <a:effectLst/>
                        <a:latin typeface="Calibri" panose="020F0502020204030204" pitchFamily="34" charset="0"/>
                      </a:endParaRPr>
                    </a:p>
                  </a:txBody>
                  <a:tcPr marL="46763" marR="46763" marT="0" marB="0" anchor="b"/>
                </a:tc>
                <a:tc>
                  <a:txBody>
                    <a:bodyPr/>
                    <a:lstStyle/>
                    <a:p>
                      <a:pPr algn="l">
                        <a:lnSpc>
                          <a:spcPct val="107000"/>
                        </a:lnSpc>
                      </a:pPr>
                      <a:endParaRPr lang="en-US" sz="1000">
                        <a:effectLst/>
                        <a:latin typeface="Calibri" panose="020F0502020204030204" pitchFamily="34" charset="0"/>
                      </a:endParaRPr>
                    </a:p>
                  </a:txBody>
                  <a:tcPr marL="46763" marR="46763" marT="0" marB="0" anchor="b"/>
                </a:tc>
                <a:tc>
                  <a:txBody>
                    <a:bodyPr/>
                    <a:lstStyle/>
                    <a:p>
                      <a:pPr algn="l">
                        <a:lnSpc>
                          <a:spcPct val="107000"/>
                        </a:lnSpc>
                      </a:pPr>
                      <a:endParaRPr lang="en-US" sz="1000">
                        <a:effectLst/>
                        <a:latin typeface="Calibri" panose="020F0502020204030204" pitchFamily="34" charset="0"/>
                      </a:endParaRPr>
                    </a:p>
                  </a:txBody>
                  <a:tcPr marL="46763" marR="46763" marT="0" marB="0" anchor="b"/>
                </a:tc>
                <a:tc>
                  <a:txBody>
                    <a:bodyPr/>
                    <a:lstStyle/>
                    <a:p>
                      <a:pPr algn="l">
                        <a:lnSpc>
                          <a:spcPct val="107000"/>
                        </a:lnSpc>
                      </a:pPr>
                      <a:endParaRPr lang="en-US" sz="1000">
                        <a:effectLst/>
                        <a:latin typeface="Calibri" panose="020F0502020204030204" pitchFamily="34" charset="0"/>
                      </a:endParaRPr>
                    </a:p>
                  </a:txBody>
                  <a:tcPr marL="46763" marR="46763" marT="0" marB="0" anchor="b"/>
                </a:tc>
                <a:tc>
                  <a:txBody>
                    <a:bodyPr/>
                    <a:lstStyle/>
                    <a:p>
                      <a:pPr marL="0" marR="0" algn="l">
                        <a:lnSpc>
                          <a:spcPct val="107000"/>
                        </a:lnSpc>
                        <a:spcBef>
                          <a:spcPts val="0"/>
                        </a:spcBef>
                        <a:spcAft>
                          <a:spcPts val="0"/>
                        </a:spcAft>
                      </a:pPr>
                      <a:r>
                        <a:rPr lang="en-US" sz="1000">
                          <a:effectLst/>
                        </a:rPr>
                        <a:t>216.8113</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b"/>
                </a:tc>
                <a:tc>
                  <a:txBody>
                    <a:bodyPr/>
                    <a:lstStyle/>
                    <a:p>
                      <a:pPr marL="0" marR="0" algn="r">
                        <a:lnSpc>
                          <a:spcPct val="107000"/>
                        </a:lnSpc>
                        <a:spcBef>
                          <a:spcPts val="0"/>
                        </a:spcBef>
                        <a:spcAft>
                          <a:spcPts val="0"/>
                        </a:spcAft>
                      </a:pPr>
                      <a:r>
                        <a:rPr lang="en-US" sz="1000" dirty="0">
                          <a:effectLst/>
                        </a:rPr>
                        <a:t>  (w/°c)</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b"/>
                </a:tc>
              </a:tr>
              <a:tr h="160110">
                <a:tc>
                  <a:txBody>
                    <a:bodyPr/>
                    <a:lstStyle/>
                    <a:p>
                      <a:pPr algn="l">
                        <a:lnSpc>
                          <a:spcPct val="107000"/>
                        </a:lnSpc>
                      </a:pPr>
                      <a:endParaRPr lang="en-US" sz="1000">
                        <a:effectLst/>
                        <a:latin typeface="Calibri" panose="020F0502020204030204" pitchFamily="34" charset="0"/>
                      </a:endParaRPr>
                    </a:p>
                  </a:txBody>
                  <a:tcPr marL="46763" marR="46763" marT="0" marB="0" anchor="b"/>
                </a:tc>
                <a:tc>
                  <a:txBody>
                    <a:bodyPr/>
                    <a:lstStyle/>
                    <a:p>
                      <a:pPr algn="l">
                        <a:lnSpc>
                          <a:spcPct val="107000"/>
                        </a:lnSpc>
                      </a:pPr>
                      <a:endParaRPr lang="en-US" sz="1000">
                        <a:effectLst/>
                        <a:latin typeface="Calibri" panose="020F0502020204030204" pitchFamily="34" charset="0"/>
                      </a:endParaRPr>
                    </a:p>
                  </a:txBody>
                  <a:tcPr marL="46763" marR="46763" marT="0" marB="0" anchor="b"/>
                </a:tc>
                <a:tc>
                  <a:txBody>
                    <a:bodyPr/>
                    <a:lstStyle/>
                    <a:p>
                      <a:pPr algn="l">
                        <a:lnSpc>
                          <a:spcPct val="107000"/>
                        </a:lnSpc>
                      </a:pPr>
                      <a:endParaRPr lang="en-US" sz="1000">
                        <a:effectLst/>
                        <a:latin typeface="Calibri" panose="020F0502020204030204" pitchFamily="34" charset="0"/>
                      </a:endParaRPr>
                    </a:p>
                  </a:txBody>
                  <a:tcPr marL="46763" marR="46763" marT="0" marB="0" anchor="b"/>
                </a:tc>
                <a:tc>
                  <a:txBody>
                    <a:bodyPr/>
                    <a:lstStyle/>
                    <a:p>
                      <a:pPr algn="l">
                        <a:lnSpc>
                          <a:spcPct val="107000"/>
                        </a:lnSpc>
                      </a:pPr>
                      <a:endParaRPr lang="en-US" sz="1000">
                        <a:effectLst/>
                        <a:latin typeface="Calibri" panose="020F0502020204030204" pitchFamily="34" charset="0"/>
                      </a:endParaRPr>
                    </a:p>
                  </a:txBody>
                  <a:tcPr marL="46763" marR="46763" marT="0" marB="0" anchor="b"/>
                </a:tc>
                <a:tc>
                  <a:txBody>
                    <a:bodyPr/>
                    <a:lstStyle/>
                    <a:p>
                      <a:pPr algn="l">
                        <a:lnSpc>
                          <a:spcPct val="107000"/>
                        </a:lnSpc>
                      </a:pPr>
                      <a:endParaRPr lang="en-US" sz="1000">
                        <a:effectLst/>
                        <a:latin typeface="Calibri" panose="020F0502020204030204" pitchFamily="34" charset="0"/>
                      </a:endParaRPr>
                    </a:p>
                  </a:txBody>
                  <a:tcPr marL="46763" marR="46763" marT="0" marB="0" anchor="b"/>
                </a:tc>
                <a:tc>
                  <a:txBody>
                    <a:bodyPr/>
                    <a:lstStyle/>
                    <a:p>
                      <a:pPr algn="l">
                        <a:lnSpc>
                          <a:spcPct val="107000"/>
                        </a:lnSpc>
                      </a:pPr>
                      <a:endParaRPr lang="en-US" sz="1000">
                        <a:effectLst/>
                        <a:latin typeface="Calibri" panose="020F0502020204030204" pitchFamily="34" charset="0"/>
                      </a:endParaRPr>
                    </a:p>
                  </a:txBody>
                  <a:tcPr marL="46763" marR="46763" marT="0" marB="0" anchor="b"/>
                </a:tc>
                <a:tc>
                  <a:txBody>
                    <a:bodyPr/>
                    <a:lstStyle/>
                    <a:p>
                      <a:pPr algn="l">
                        <a:lnSpc>
                          <a:spcPct val="107000"/>
                        </a:lnSpc>
                      </a:pPr>
                      <a:endParaRPr lang="en-US" sz="1000">
                        <a:effectLst/>
                        <a:latin typeface="Calibri" panose="020F0502020204030204" pitchFamily="34" charset="0"/>
                      </a:endParaRPr>
                    </a:p>
                  </a:txBody>
                  <a:tcPr marL="46763" marR="46763" marT="0" marB="0" anchor="b"/>
                </a:tc>
                <a:tc>
                  <a:txBody>
                    <a:bodyPr/>
                    <a:lstStyle/>
                    <a:p>
                      <a:pPr algn="l">
                        <a:lnSpc>
                          <a:spcPct val="107000"/>
                        </a:lnSpc>
                      </a:pPr>
                      <a:endParaRPr lang="en-US" sz="1000">
                        <a:effectLst/>
                        <a:latin typeface="Calibri" panose="020F0502020204030204" pitchFamily="34" charset="0"/>
                      </a:endParaRPr>
                    </a:p>
                  </a:txBody>
                  <a:tcPr marL="46763" marR="46763" marT="0" marB="0" anchor="b"/>
                </a:tc>
                <a:tc>
                  <a:txBody>
                    <a:bodyPr/>
                    <a:lstStyle/>
                    <a:p>
                      <a:pPr algn="l">
                        <a:lnSpc>
                          <a:spcPct val="107000"/>
                        </a:lnSpc>
                      </a:pPr>
                      <a:endParaRPr lang="en-US" sz="1000">
                        <a:effectLst/>
                        <a:latin typeface="Calibri" panose="020F0502020204030204" pitchFamily="34" charset="0"/>
                      </a:endParaRPr>
                    </a:p>
                  </a:txBody>
                  <a:tcPr marL="46763" marR="46763" marT="0" marB="0" anchor="b"/>
                </a:tc>
                <a:tc>
                  <a:txBody>
                    <a:bodyPr/>
                    <a:lstStyle/>
                    <a:p>
                      <a:pPr algn="l">
                        <a:lnSpc>
                          <a:spcPct val="107000"/>
                        </a:lnSpc>
                      </a:pPr>
                      <a:endParaRPr lang="en-US" sz="1000" dirty="0">
                        <a:effectLst/>
                        <a:latin typeface="Calibri" panose="020F0502020204030204" pitchFamily="34" charset="0"/>
                      </a:endParaRPr>
                    </a:p>
                  </a:txBody>
                  <a:tcPr marL="46763" marR="46763" marT="0" marB="0" anchor="b"/>
                </a:tc>
              </a:tr>
              <a:tr h="750776">
                <a:tc>
                  <a:txBody>
                    <a:bodyPr/>
                    <a:lstStyle/>
                    <a:p>
                      <a:pPr marL="0" marR="0" algn="l">
                        <a:lnSpc>
                          <a:spcPct val="107000"/>
                        </a:lnSpc>
                        <a:spcBef>
                          <a:spcPts val="0"/>
                        </a:spcBef>
                        <a:spcAft>
                          <a:spcPts val="0"/>
                        </a:spcAft>
                      </a:pPr>
                      <a:r>
                        <a:rPr lang="fr-FR" sz="1000">
                          <a:effectLst/>
                        </a:rPr>
                        <a:t>coef de deperdition par transmition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b"/>
                </a:tc>
                <a:tc>
                  <a:txBody>
                    <a:bodyPr/>
                    <a:lstStyle/>
                    <a:p>
                      <a:pPr marL="0" marR="0" algn="l">
                        <a:lnSpc>
                          <a:spcPct val="107000"/>
                        </a:lnSpc>
                        <a:spcBef>
                          <a:spcPts val="0"/>
                        </a:spcBef>
                        <a:spcAft>
                          <a:spcPts val="0"/>
                        </a:spcAft>
                      </a:pPr>
                      <a:r>
                        <a:rPr lang="fr-FR" sz="1000">
                          <a:effectLst/>
                        </a:rPr>
                        <a:t>Dt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b"/>
                </a:tc>
                <a:tc>
                  <a:txBody>
                    <a:bodyPr/>
                    <a:lstStyle/>
                    <a:p>
                      <a:pPr marL="0" marR="0" algn="r">
                        <a:lnSpc>
                          <a:spcPct val="107000"/>
                        </a:lnSpc>
                        <a:spcBef>
                          <a:spcPts val="0"/>
                        </a:spcBef>
                        <a:spcAft>
                          <a:spcPts val="0"/>
                        </a:spcAft>
                      </a:pPr>
                      <a:r>
                        <a:rPr lang="en-US" sz="1000">
                          <a:effectLst/>
                        </a:rPr>
                        <a:t>0.47269768</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b"/>
                </a:tc>
                <a:tc>
                  <a:txBody>
                    <a:bodyPr/>
                    <a:lstStyle/>
                    <a:p>
                      <a:pPr marL="0" marR="0" algn="r">
                        <a:lnSpc>
                          <a:spcPct val="107000"/>
                        </a:lnSpc>
                        <a:spcBef>
                          <a:spcPts val="0"/>
                        </a:spcBef>
                        <a:spcAft>
                          <a:spcPts val="0"/>
                        </a:spcAft>
                      </a:pPr>
                      <a:r>
                        <a:rPr lang="fr-FR" sz="1000">
                          <a:effectLst/>
                        </a:rPr>
                        <a:t>(w/m</a:t>
                      </a:r>
                      <a:r>
                        <a:rPr lang="fr-FR" sz="1000" baseline="30000">
                          <a:effectLst/>
                        </a:rPr>
                        <a:t>3 </a:t>
                      </a:r>
                      <a:r>
                        <a:rPr lang="fr-FR" sz="1000">
                          <a:effectLst/>
                        </a:rPr>
                        <a:t>°c)</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46763" marR="46763" marT="0" marB="0" anchor="b"/>
                </a:tc>
                <a:tc>
                  <a:txBody>
                    <a:bodyPr/>
                    <a:lstStyle/>
                    <a:p>
                      <a:pPr algn="l">
                        <a:lnSpc>
                          <a:spcPct val="107000"/>
                        </a:lnSpc>
                      </a:pPr>
                      <a:endParaRPr lang="en-US" sz="1000">
                        <a:effectLst/>
                        <a:latin typeface="Calibri" panose="020F0502020204030204" pitchFamily="34" charset="0"/>
                      </a:endParaRPr>
                    </a:p>
                  </a:txBody>
                  <a:tcPr marL="46763" marR="46763" marT="0" marB="0" anchor="b"/>
                </a:tc>
                <a:tc>
                  <a:txBody>
                    <a:bodyPr/>
                    <a:lstStyle/>
                    <a:p>
                      <a:pPr algn="l">
                        <a:lnSpc>
                          <a:spcPct val="107000"/>
                        </a:lnSpc>
                      </a:pPr>
                      <a:endParaRPr lang="en-US" sz="1000">
                        <a:effectLst/>
                        <a:latin typeface="Calibri" panose="020F0502020204030204" pitchFamily="34" charset="0"/>
                      </a:endParaRPr>
                    </a:p>
                  </a:txBody>
                  <a:tcPr marL="46763" marR="46763" marT="0" marB="0" anchor="b"/>
                </a:tc>
                <a:tc>
                  <a:txBody>
                    <a:bodyPr/>
                    <a:lstStyle/>
                    <a:p>
                      <a:pPr algn="l">
                        <a:lnSpc>
                          <a:spcPct val="107000"/>
                        </a:lnSpc>
                      </a:pPr>
                      <a:endParaRPr lang="en-US" sz="1000">
                        <a:effectLst/>
                        <a:latin typeface="Calibri" panose="020F0502020204030204" pitchFamily="34" charset="0"/>
                      </a:endParaRPr>
                    </a:p>
                  </a:txBody>
                  <a:tcPr marL="46763" marR="46763" marT="0" marB="0" anchor="b"/>
                </a:tc>
                <a:tc>
                  <a:txBody>
                    <a:bodyPr/>
                    <a:lstStyle/>
                    <a:p>
                      <a:pPr algn="l">
                        <a:lnSpc>
                          <a:spcPct val="107000"/>
                        </a:lnSpc>
                      </a:pPr>
                      <a:endParaRPr lang="en-US" sz="1000">
                        <a:effectLst/>
                        <a:latin typeface="Calibri" panose="020F0502020204030204" pitchFamily="34" charset="0"/>
                      </a:endParaRPr>
                    </a:p>
                  </a:txBody>
                  <a:tcPr marL="46763" marR="46763" marT="0" marB="0" anchor="b"/>
                </a:tc>
                <a:tc>
                  <a:txBody>
                    <a:bodyPr/>
                    <a:lstStyle/>
                    <a:p>
                      <a:pPr algn="l">
                        <a:lnSpc>
                          <a:spcPct val="107000"/>
                        </a:lnSpc>
                      </a:pPr>
                      <a:endParaRPr lang="en-US" sz="1000">
                        <a:effectLst/>
                        <a:latin typeface="Calibri" panose="020F0502020204030204" pitchFamily="34" charset="0"/>
                      </a:endParaRPr>
                    </a:p>
                  </a:txBody>
                  <a:tcPr marL="46763" marR="46763" marT="0" marB="0" anchor="b"/>
                </a:tc>
                <a:tc>
                  <a:txBody>
                    <a:bodyPr/>
                    <a:lstStyle/>
                    <a:p>
                      <a:pPr algn="l">
                        <a:lnSpc>
                          <a:spcPct val="107000"/>
                        </a:lnSpc>
                      </a:pPr>
                      <a:endParaRPr lang="en-US" sz="1000" dirty="0">
                        <a:effectLst/>
                        <a:latin typeface="Calibri" panose="020F0502020204030204" pitchFamily="34" charset="0"/>
                      </a:endParaRPr>
                    </a:p>
                  </a:txBody>
                  <a:tcPr marL="46763" marR="46763" marT="0" marB="0" anchor="b"/>
                </a:tc>
              </a:tr>
            </a:tbl>
          </a:graphicData>
        </a:graphic>
      </p:graphicFrame>
    </p:spTree>
    <p:extLst>
      <p:ext uri="{BB962C8B-B14F-4D97-AF65-F5344CB8AC3E}">
        <p14:creationId xmlns:p14="http://schemas.microsoft.com/office/powerpoint/2010/main" val="22720739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954" y="0"/>
            <a:ext cx="11326091" cy="1325563"/>
          </a:xfrm>
        </p:spPr>
        <p:txBody>
          <a:bodyPr>
            <a:normAutofit/>
          </a:bodyPr>
          <a:lstStyle/>
          <a:p>
            <a:r>
              <a:rPr lang="fr-FR" sz="4000" dirty="0">
                <a:latin typeface="Calibri" panose="020F0502020204030204" pitchFamily="34" charset="0"/>
                <a:ea typeface="Calibri" panose="020F0502020204030204" pitchFamily="34" charset="0"/>
                <a:cs typeface="Arial" panose="020B0604020202020204" pitchFamily="34" charset="0"/>
              </a:rPr>
              <a:t>Calcule des déperditions par renouvellement d’air</a:t>
            </a:r>
            <a:endParaRPr lang="en-US" sz="4000" dirty="0"/>
          </a:p>
        </p:txBody>
      </p:sp>
      <p:sp>
        <p:nvSpPr>
          <p:cNvPr id="3" name="Espace réservé du contenu 2"/>
          <p:cNvSpPr>
            <a:spLocks noGrp="1"/>
          </p:cNvSpPr>
          <p:nvPr>
            <p:ph idx="1"/>
          </p:nvPr>
        </p:nvSpPr>
        <p:spPr/>
        <p:txBody>
          <a:bodyPr>
            <a:normAutofit/>
          </a:bodyPr>
          <a:lstStyle/>
          <a:p>
            <a:pPr marL="136525" indent="0">
              <a:buNone/>
            </a:pPr>
            <a:r>
              <a:rPr lang="en-US" dirty="0"/>
              <a:t>𝐃𝐑 </a:t>
            </a:r>
            <a:r>
              <a:rPr lang="fr-FR" dirty="0"/>
              <a:t>= </a:t>
            </a:r>
            <a:r>
              <a:rPr lang="en-US" dirty="0"/>
              <a:t>𝟎</a:t>
            </a:r>
            <a:r>
              <a:rPr lang="fr-FR" dirty="0"/>
              <a:t>. </a:t>
            </a:r>
            <a:r>
              <a:rPr lang="en-US" dirty="0"/>
              <a:t>𝟑𝟒</a:t>
            </a:r>
            <a:r>
              <a:rPr lang="fr-FR" dirty="0"/>
              <a:t> *</a:t>
            </a:r>
            <a:r>
              <a:rPr lang="fr-FR" dirty="0" err="1"/>
              <a:t>Qv</a:t>
            </a:r>
            <a:r>
              <a:rPr lang="fr-FR" dirty="0"/>
              <a:t> = 0.34 *𝝉*V/V</a:t>
            </a:r>
            <a:endParaRPr lang="en-US" dirty="0"/>
          </a:p>
          <a:p>
            <a:pPr marL="136525" indent="0">
              <a:buNone/>
            </a:pPr>
            <a:r>
              <a:rPr lang="fr-FR" dirty="0"/>
              <a:t>On </a:t>
            </a:r>
            <a:r>
              <a:rPr lang="fr-FR" dirty="0" smtClean="0"/>
              <a:t>prend</a:t>
            </a:r>
            <a:r>
              <a:rPr lang="fr-FR" dirty="0"/>
              <a:t> : 𝝉 =1  avec V =459</a:t>
            </a:r>
            <a:endParaRPr lang="en-US" dirty="0"/>
          </a:p>
          <a:p>
            <a:pPr marL="136525" indent="0">
              <a:buNone/>
            </a:pPr>
            <a:r>
              <a:rPr lang="fr-FR" dirty="0"/>
              <a:t>Donc </a:t>
            </a:r>
            <a:r>
              <a:rPr lang="fr-FR" dirty="0" smtClean="0"/>
              <a:t>:</a:t>
            </a:r>
            <a:endParaRPr lang="en-US" dirty="0"/>
          </a:p>
          <a:p>
            <a:pPr marL="136525" indent="0">
              <a:buNone/>
            </a:pPr>
            <a:r>
              <a:rPr lang="fr-FR" dirty="0"/>
              <a:t>Dr= 0.34 (w/m</a:t>
            </a:r>
            <a:r>
              <a:rPr lang="fr-FR" baseline="30000" dirty="0"/>
              <a:t>3 </a:t>
            </a:r>
            <a:r>
              <a:rPr lang="fr-FR" dirty="0"/>
              <a:t>°c)</a:t>
            </a:r>
            <a:endParaRPr lang="en-US" dirty="0"/>
          </a:p>
          <a:p>
            <a:endParaRPr lang="en-US" dirty="0"/>
          </a:p>
        </p:txBody>
      </p:sp>
    </p:spTree>
    <p:extLst>
      <p:ext uri="{BB962C8B-B14F-4D97-AF65-F5344CB8AC3E}">
        <p14:creationId xmlns:p14="http://schemas.microsoft.com/office/powerpoint/2010/main" val="6054723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a:t>Le coefficient des déperditions volumique total </a:t>
            </a:r>
            <a:r>
              <a:rPr lang="en-US"/>
              <a:t/>
            </a:r>
            <a:br>
              <a:rPr lang="en-US"/>
            </a:br>
            <a:endParaRPr lang="en-US"/>
          </a:p>
        </p:txBody>
      </p:sp>
      <p:sp>
        <p:nvSpPr>
          <p:cNvPr id="3" name="Espace réservé du contenu 2"/>
          <p:cNvSpPr>
            <a:spLocks noGrp="1"/>
          </p:cNvSpPr>
          <p:nvPr>
            <p:ph idx="1"/>
          </p:nvPr>
        </p:nvSpPr>
        <p:spPr/>
        <p:txBody>
          <a:bodyPr/>
          <a:lstStyle/>
          <a:p>
            <a:pPr marL="136525" indent="0">
              <a:buNone/>
            </a:pPr>
            <a:r>
              <a:rPr lang="fr-FR" dirty="0" smtClean="0"/>
              <a:t>La </a:t>
            </a:r>
            <a:r>
              <a:rPr lang="fr-FR" dirty="0"/>
              <a:t>coefficient des déperditions volumique total est</a:t>
            </a:r>
            <a:endParaRPr lang="en-US" dirty="0"/>
          </a:p>
          <a:p>
            <a:pPr marL="136525" indent="0">
              <a:buNone/>
            </a:pPr>
            <a:r>
              <a:rPr lang="en-US" dirty="0"/>
              <a:t>G=</a:t>
            </a:r>
            <a:r>
              <a:rPr lang="en-US" dirty="0" err="1"/>
              <a:t>D</a:t>
            </a:r>
            <a:r>
              <a:rPr lang="en-US" baseline="-25000" dirty="0" err="1"/>
              <a:t>t</a:t>
            </a:r>
            <a:r>
              <a:rPr lang="en-US" baseline="-25000" dirty="0"/>
              <a:t> </a:t>
            </a:r>
            <a:r>
              <a:rPr lang="en-US" dirty="0"/>
              <a:t>+</a:t>
            </a:r>
            <a:r>
              <a:rPr lang="en-US" dirty="0" err="1"/>
              <a:t>D</a:t>
            </a:r>
            <a:r>
              <a:rPr lang="en-US" baseline="-25000" dirty="0" err="1"/>
              <a:t>r</a:t>
            </a:r>
            <a:endParaRPr lang="en-US" dirty="0"/>
          </a:p>
          <a:p>
            <a:pPr marL="136525" indent="0">
              <a:buNone/>
            </a:pPr>
            <a:r>
              <a:rPr lang="en-US" dirty="0"/>
              <a:t>G=0.473+0.34</a:t>
            </a:r>
          </a:p>
          <a:p>
            <a:pPr marL="136525" indent="0">
              <a:buNone/>
            </a:pPr>
            <a:r>
              <a:rPr lang="en-US" dirty="0"/>
              <a:t>G=0.813 (w/m</a:t>
            </a:r>
            <a:r>
              <a:rPr lang="en-US" baseline="30000" dirty="0"/>
              <a:t>3 </a:t>
            </a:r>
            <a:r>
              <a:rPr lang="en-US" dirty="0"/>
              <a:t>°c)</a:t>
            </a:r>
          </a:p>
          <a:p>
            <a:endParaRPr lang="en-US" dirty="0"/>
          </a:p>
        </p:txBody>
      </p:sp>
    </p:spTree>
    <p:extLst>
      <p:ext uri="{BB962C8B-B14F-4D97-AF65-F5344CB8AC3E}">
        <p14:creationId xmlns:p14="http://schemas.microsoft.com/office/powerpoint/2010/main" val="8014379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atin typeface="Calibri" panose="020F0502020204030204" pitchFamily="34" charset="0"/>
                <a:ea typeface="Calibri" panose="020F0502020204030204" pitchFamily="34" charset="0"/>
                <a:cs typeface="Arial" panose="020B0604020202020204" pitchFamily="34" charset="0"/>
              </a:rPr>
              <a:t>Apports interne </a:t>
            </a:r>
            <a:endParaRPr lang="en-US"/>
          </a:p>
        </p:txBody>
      </p:sp>
      <p:graphicFrame>
        <p:nvGraphicFramePr>
          <p:cNvPr id="4" name="Espace réservé du contenu 3"/>
          <p:cNvGraphicFramePr>
            <a:graphicFrameLocks noGrp="1"/>
          </p:cNvGraphicFramePr>
          <p:nvPr>
            <p:ph idx="1"/>
            <p:extLst/>
          </p:nvPr>
        </p:nvGraphicFramePr>
        <p:xfrm>
          <a:off x="1226126" y="1690688"/>
          <a:ext cx="10328564" cy="4772462"/>
        </p:xfrm>
        <a:graphic>
          <a:graphicData uri="http://schemas.openxmlformats.org/drawingml/2006/table">
            <a:tbl>
              <a:tblPr firstRow="1" firstCol="1" bandRow="1">
                <a:tableStyleId>{5C22544A-7EE6-4342-B048-85BDC9FD1C3A}</a:tableStyleId>
              </a:tblPr>
              <a:tblGrid>
                <a:gridCol w="2582141"/>
                <a:gridCol w="2582141"/>
                <a:gridCol w="2582141"/>
                <a:gridCol w="2582141"/>
              </a:tblGrid>
              <a:tr h="798038">
                <a:tc>
                  <a:txBody>
                    <a:bodyPr/>
                    <a:lstStyle/>
                    <a:p>
                      <a:pPr marL="0" marR="0">
                        <a:lnSpc>
                          <a:spcPct val="107000"/>
                        </a:lnSpc>
                        <a:spcBef>
                          <a:spcPts val="0"/>
                        </a:spcBef>
                        <a:spcAft>
                          <a:spcPts val="0"/>
                        </a:spcAft>
                      </a:pPr>
                      <a:r>
                        <a:rPr lang="en-US" sz="1100">
                          <a:effectLst/>
                        </a:rPr>
                        <a:t>Mois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000">
                          <a:effectLst/>
                        </a:rPr>
                        <a:t>apport des ocuppant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000">
                          <a:effectLst/>
                        </a:rPr>
                        <a:t>apport electrique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000">
                          <a:effectLst/>
                        </a:rPr>
                        <a:t> somme apport intern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331202">
                <a:tc>
                  <a:txBody>
                    <a:bodyPr/>
                    <a:lstStyle/>
                    <a:p>
                      <a:pPr marL="0" marR="0">
                        <a:lnSpc>
                          <a:spcPct val="107000"/>
                        </a:lnSpc>
                        <a:spcBef>
                          <a:spcPts val="0"/>
                        </a:spcBef>
                        <a:spcAft>
                          <a:spcPts val="0"/>
                        </a:spcAft>
                      </a:pPr>
                      <a:r>
                        <a:rPr lang="en-US" sz="1100">
                          <a:effectLst/>
                        </a:rPr>
                        <a:t>janvier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348.19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63.86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412.05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331202">
                <a:tc>
                  <a:txBody>
                    <a:bodyPr/>
                    <a:lstStyle/>
                    <a:p>
                      <a:pPr marL="0" marR="0">
                        <a:lnSpc>
                          <a:spcPct val="107000"/>
                        </a:lnSpc>
                        <a:spcBef>
                          <a:spcPts val="0"/>
                        </a:spcBef>
                        <a:spcAft>
                          <a:spcPts val="0"/>
                        </a:spcAft>
                      </a:pPr>
                      <a:r>
                        <a:rPr lang="en-US" sz="1100">
                          <a:effectLst/>
                        </a:rPr>
                        <a:t>fevrier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314.49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57.68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372.17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331202">
                <a:tc>
                  <a:txBody>
                    <a:bodyPr/>
                    <a:lstStyle/>
                    <a:p>
                      <a:pPr marL="0" marR="0">
                        <a:lnSpc>
                          <a:spcPct val="107000"/>
                        </a:lnSpc>
                        <a:spcBef>
                          <a:spcPts val="0"/>
                        </a:spcBef>
                        <a:spcAft>
                          <a:spcPts val="0"/>
                        </a:spcAft>
                      </a:pPr>
                      <a:r>
                        <a:rPr lang="en-US" sz="1100">
                          <a:effectLst/>
                        </a:rPr>
                        <a:t>Mars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348.19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63.86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412.05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331202">
                <a:tc>
                  <a:txBody>
                    <a:bodyPr/>
                    <a:lstStyle/>
                    <a:p>
                      <a:pPr marL="0" marR="0">
                        <a:lnSpc>
                          <a:spcPct val="107000"/>
                        </a:lnSpc>
                        <a:spcBef>
                          <a:spcPts val="0"/>
                        </a:spcBef>
                        <a:spcAft>
                          <a:spcPts val="0"/>
                        </a:spcAft>
                      </a:pPr>
                      <a:r>
                        <a:rPr lang="en-US" sz="1100">
                          <a:effectLst/>
                        </a:rPr>
                        <a:t>Avril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336.96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61.8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398.76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331202">
                <a:tc>
                  <a:txBody>
                    <a:bodyPr/>
                    <a:lstStyle/>
                    <a:p>
                      <a:pPr marL="0" marR="0">
                        <a:lnSpc>
                          <a:spcPct val="107000"/>
                        </a:lnSpc>
                        <a:spcBef>
                          <a:spcPts val="0"/>
                        </a:spcBef>
                        <a:spcAft>
                          <a:spcPts val="0"/>
                        </a:spcAft>
                      </a:pPr>
                      <a:r>
                        <a:rPr lang="en-US" sz="1100">
                          <a:effectLst/>
                        </a:rPr>
                        <a:t>Mai</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348.19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63.86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412.05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331202">
                <a:tc>
                  <a:txBody>
                    <a:bodyPr/>
                    <a:lstStyle/>
                    <a:p>
                      <a:pPr marL="0" marR="0">
                        <a:lnSpc>
                          <a:spcPct val="107000"/>
                        </a:lnSpc>
                        <a:spcBef>
                          <a:spcPts val="0"/>
                        </a:spcBef>
                        <a:spcAft>
                          <a:spcPts val="0"/>
                        </a:spcAft>
                      </a:pPr>
                      <a:r>
                        <a:rPr lang="en-US" sz="1100">
                          <a:effectLst/>
                        </a:rPr>
                        <a:t>Juin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336.96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61.8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398.76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331202">
                <a:tc>
                  <a:txBody>
                    <a:bodyPr/>
                    <a:lstStyle/>
                    <a:p>
                      <a:pPr marL="0" marR="0">
                        <a:lnSpc>
                          <a:spcPct val="107000"/>
                        </a:lnSpc>
                        <a:spcBef>
                          <a:spcPts val="0"/>
                        </a:spcBef>
                        <a:spcAft>
                          <a:spcPts val="0"/>
                        </a:spcAft>
                      </a:pPr>
                      <a:r>
                        <a:rPr lang="en-US" sz="1100">
                          <a:effectLst/>
                        </a:rPr>
                        <a:t>Juillet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348.19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63.86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412.05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331202">
                <a:tc>
                  <a:txBody>
                    <a:bodyPr/>
                    <a:lstStyle/>
                    <a:p>
                      <a:pPr marL="0" marR="0">
                        <a:lnSpc>
                          <a:spcPct val="107000"/>
                        </a:lnSpc>
                        <a:spcBef>
                          <a:spcPts val="0"/>
                        </a:spcBef>
                        <a:spcAft>
                          <a:spcPts val="0"/>
                        </a:spcAft>
                      </a:pPr>
                      <a:r>
                        <a:rPr lang="en-US" sz="1100">
                          <a:effectLst/>
                        </a:rPr>
                        <a:t>Aout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348.19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63.86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412.05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331202">
                <a:tc>
                  <a:txBody>
                    <a:bodyPr/>
                    <a:lstStyle/>
                    <a:p>
                      <a:pPr marL="0" marR="0">
                        <a:lnSpc>
                          <a:spcPct val="107000"/>
                        </a:lnSpc>
                        <a:spcBef>
                          <a:spcPts val="0"/>
                        </a:spcBef>
                        <a:spcAft>
                          <a:spcPts val="0"/>
                        </a:spcAft>
                      </a:pPr>
                      <a:r>
                        <a:rPr lang="en-US" sz="1100">
                          <a:effectLst/>
                        </a:rPr>
                        <a:t>Septebre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336.96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61.8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398.76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331202">
                <a:tc>
                  <a:txBody>
                    <a:bodyPr/>
                    <a:lstStyle/>
                    <a:p>
                      <a:pPr marL="0" marR="0">
                        <a:lnSpc>
                          <a:spcPct val="107000"/>
                        </a:lnSpc>
                        <a:spcBef>
                          <a:spcPts val="0"/>
                        </a:spcBef>
                        <a:spcAft>
                          <a:spcPts val="0"/>
                        </a:spcAft>
                      </a:pPr>
                      <a:r>
                        <a:rPr lang="en-US" sz="1100">
                          <a:effectLst/>
                        </a:rPr>
                        <a:t>Octobre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348.19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63.86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412.05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331202">
                <a:tc>
                  <a:txBody>
                    <a:bodyPr/>
                    <a:lstStyle/>
                    <a:p>
                      <a:pPr marL="0" marR="0">
                        <a:lnSpc>
                          <a:spcPct val="107000"/>
                        </a:lnSpc>
                        <a:spcBef>
                          <a:spcPts val="0"/>
                        </a:spcBef>
                        <a:spcAft>
                          <a:spcPts val="0"/>
                        </a:spcAft>
                      </a:pPr>
                      <a:r>
                        <a:rPr lang="en-US" sz="1100">
                          <a:effectLst/>
                        </a:rPr>
                        <a:t>novembre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336.96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61.8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398.76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331202">
                <a:tc>
                  <a:txBody>
                    <a:bodyPr/>
                    <a:lstStyle/>
                    <a:p>
                      <a:pPr marL="0" marR="0">
                        <a:lnSpc>
                          <a:spcPct val="107000"/>
                        </a:lnSpc>
                        <a:spcBef>
                          <a:spcPts val="0"/>
                        </a:spcBef>
                        <a:spcAft>
                          <a:spcPts val="0"/>
                        </a:spcAft>
                      </a:pPr>
                      <a:r>
                        <a:rPr lang="en-US" sz="1100">
                          <a:effectLst/>
                        </a:rPr>
                        <a:t>decembre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348.19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63.86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412.05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22001611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Arial" panose="020B0604020202020204" pitchFamily="34" charset="0"/>
              </a:rPr>
              <a:t> </a:t>
            </a:r>
            <a:r>
              <a:rPr lang="fr-FR" dirty="0">
                <a:latin typeface="Calibri" panose="020F0502020204030204" pitchFamily="34" charset="0"/>
                <a:ea typeface="Calibri" panose="020F0502020204030204" pitchFamily="34" charset="0"/>
                <a:cs typeface="Arial" panose="020B0604020202020204" pitchFamily="34" charset="0"/>
              </a:rPr>
              <a:t>Calcules apports solaire </a:t>
            </a:r>
            <a:endParaRPr lang="en-US" dirty="0"/>
          </a:p>
        </p:txBody>
      </p:sp>
      <p:sp>
        <p:nvSpPr>
          <p:cNvPr id="3" name="Espace réservé du contenu 2"/>
          <p:cNvSpPr>
            <a:spLocks noGrp="1"/>
          </p:cNvSpPr>
          <p:nvPr>
            <p:ph idx="1"/>
          </p:nvPr>
        </p:nvSpPr>
        <p:spPr/>
        <p:txBody>
          <a:bodyPr/>
          <a:lstStyle/>
          <a:p>
            <a:pPr marL="136525" indent="0">
              <a:buNone/>
            </a:pPr>
            <a:r>
              <a:rPr lang="fr-FR" dirty="0">
                <a:latin typeface="Calibri" panose="020F0502020204030204" pitchFamily="34" charset="0"/>
                <a:ea typeface="Calibri" panose="020F0502020204030204" pitchFamily="34" charset="0"/>
                <a:cs typeface="Arial" panose="020B0604020202020204" pitchFamily="34" charset="0"/>
              </a:rPr>
              <a:t>Calcule de surface sud équivalente</a:t>
            </a:r>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graphicFrame>
        <p:nvGraphicFramePr>
          <p:cNvPr id="4" name="Tableau 3"/>
          <p:cNvGraphicFramePr>
            <a:graphicFrameLocks noGrp="1"/>
          </p:cNvGraphicFramePr>
          <p:nvPr>
            <p:extLst/>
          </p:nvPr>
        </p:nvGraphicFramePr>
        <p:xfrm>
          <a:off x="838202" y="2452254"/>
          <a:ext cx="10515596" cy="3859645"/>
        </p:xfrm>
        <a:graphic>
          <a:graphicData uri="http://schemas.openxmlformats.org/drawingml/2006/table">
            <a:tbl>
              <a:tblPr firstRow="1" firstCol="1" bandRow="1">
                <a:tableStyleId>{5C22544A-7EE6-4342-B048-85BDC9FD1C3A}</a:tableStyleId>
              </a:tblPr>
              <a:tblGrid>
                <a:gridCol w="1502228"/>
                <a:gridCol w="1502228"/>
                <a:gridCol w="1502228"/>
                <a:gridCol w="1502228"/>
                <a:gridCol w="1502228"/>
                <a:gridCol w="1502228"/>
                <a:gridCol w="1502228"/>
              </a:tblGrid>
              <a:tr h="1092085">
                <a:tc>
                  <a:txBody>
                    <a:bodyPr/>
                    <a:lstStyle/>
                    <a:p>
                      <a:pPr marL="0" marR="0" algn="l">
                        <a:lnSpc>
                          <a:spcPct val="107000"/>
                        </a:lnSpc>
                        <a:spcBef>
                          <a:spcPts val="0"/>
                        </a:spcBef>
                        <a:spcAft>
                          <a:spcPts val="0"/>
                        </a:spcAft>
                      </a:pPr>
                      <a:r>
                        <a:rPr lang="en-US" sz="1100">
                          <a:effectLst/>
                        </a:rPr>
                        <a:t>Face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US" sz="1100">
                          <a:effectLst/>
                        </a:rPr>
                        <a:t>Surface fenetre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US" sz="1100">
                          <a:effectLst/>
                        </a:rPr>
                        <a:t>Surface vitrage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US" sz="1100">
                          <a:effectLst/>
                        </a:rPr>
                        <a:t>fts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US" sz="1100">
                          <a:effectLst/>
                        </a:rPr>
                        <a:t>fe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US" sz="1100">
                          <a:effectLst/>
                        </a:rPr>
                        <a:t>C1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US" sz="1100">
                          <a:effectLst/>
                        </a:rPr>
                        <a:t>Sse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558921">
                <a:tc>
                  <a:txBody>
                    <a:bodyPr/>
                    <a:lstStyle/>
                    <a:p>
                      <a:pPr marL="0" marR="0" algn="l">
                        <a:lnSpc>
                          <a:spcPct val="107000"/>
                        </a:lnSpc>
                        <a:spcBef>
                          <a:spcPts val="0"/>
                        </a:spcBef>
                        <a:spcAft>
                          <a:spcPts val="0"/>
                        </a:spcAft>
                      </a:pPr>
                      <a:r>
                        <a:rPr lang="en-US" sz="1100">
                          <a:effectLst/>
                        </a:rPr>
                        <a:t>Nord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9.12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7.296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0.6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0.2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0.87552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558921">
                <a:tc>
                  <a:txBody>
                    <a:bodyPr/>
                    <a:lstStyle/>
                    <a:p>
                      <a:pPr marL="0" marR="0" algn="l">
                        <a:lnSpc>
                          <a:spcPct val="107000"/>
                        </a:lnSpc>
                        <a:spcBef>
                          <a:spcPts val="0"/>
                        </a:spcBef>
                        <a:spcAft>
                          <a:spcPts val="0"/>
                        </a:spcAft>
                      </a:pPr>
                      <a:r>
                        <a:rPr lang="en-US" sz="1100">
                          <a:effectLst/>
                        </a:rPr>
                        <a:t>Est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3.84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3.072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0.6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0.55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1.01376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558921">
                <a:tc>
                  <a:txBody>
                    <a:bodyPr/>
                    <a:lstStyle/>
                    <a:p>
                      <a:pPr marL="0" marR="0" algn="l">
                        <a:lnSpc>
                          <a:spcPct val="107000"/>
                        </a:lnSpc>
                        <a:spcBef>
                          <a:spcPts val="0"/>
                        </a:spcBef>
                        <a:spcAft>
                          <a:spcPts val="0"/>
                        </a:spcAft>
                      </a:pPr>
                      <a:r>
                        <a:rPr lang="en-US" sz="1100">
                          <a:effectLst/>
                        </a:rPr>
                        <a:t>Sud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9.6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7.68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0.6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4.608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558921">
                <a:tc>
                  <a:txBody>
                    <a:bodyPr/>
                    <a:lstStyle/>
                    <a:p>
                      <a:pPr marL="0" marR="0" algn="l">
                        <a:lnSpc>
                          <a:spcPct val="107000"/>
                        </a:lnSpc>
                        <a:spcBef>
                          <a:spcPts val="0"/>
                        </a:spcBef>
                        <a:spcAft>
                          <a:spcPts val="0"/>
                        </a:spcAft>
                      </a:pPr>
                      <a:r>
                        <a:rPr lang="en-US" sz="1100">
                          <a:effectLst/>
                        </a:rPr>
                        <a:t>Oust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0.32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0.256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0.6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0.55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0.08448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531876">
                <a:tc>
                  <a:txBody>
                    <a:bodyPr/>
                    <a:lstStyle/>
                    <a:p>
                      <a:pPr algn="l">
                        <a:lnSpc>
                          <a:spcPct val="107000"/>
                        </a:lnSpc>
                      </a:pPr>
                      <a:endParaRPr lang="en-US" sz="1100">
                        <a:effectLst/>
                        <a:latin typeface="Calibri" panose="020F0502020204030204" pitchFamily="34" charset="0"/>
                      </a:endParaRPr>
                    </a:p>
                  </a:txBody>
                  <a:tcPr marL="68580" marR="68580" marT="0" marB="0" anchor="ctr"/>
                </a:tc>
                <a:tc>
                  <a:txBody>
                    <a:bodyPr/>
                    <a:lstStyle/>
                    <a:p>
                      <a:pPr algn="l">
                        <a:lnSpc>
                          <a:spcPct val="107000"/>
                        </a:lnSpc>
                      </a:pPr>
                      <a:endParaRPr lang="en-US" sz="1100">
                        <a:effectLst/>
                        <a:latin typeface="Calibri" panose="020F0502020204030204" pitchFamily="34" charset="0"/>
                      </a:endParaRPr>
                    </a:p>
                  </a:txBody>
                  <a:tcPr marL="68580" marR="68580" marT="0" marB="0" anchor="b"/>
                </a:tc>
                <a:tc>
                  <a:txBody>
                    <a:bodyPr/>
                    <a:lstStyle/>
                    <a:p>
                      <a:pPr algn="l">
                        <a:lnSpc>
                          <a:spcPct val="107000"/>
                        </a:lnSpc>
                      </a:pPr>
                      <a:endParaRPr lang="en-US" sz="1100">
                        <a:effectLst/>
                        <a:latin typeface="Calibri" panose="020F0502020204030204" pitchFamily="34" charset="0"/>
                      </a:endParaRPr>
                    </a:p>
                  </a:txBody>
                  <a:tcPr marL="68580" marR="68580" marT="0" marB="0" anchor="b"/>
                </a:tc>
                <a:tc>
                  <a:txBody>
                    <a:bodyPr/>
                    <a:lstStyle/>
                    <a:p>
                      <a:pPr algn="l">
                        <a:lnSpc>
                          <a:spcPct val="107000"/>
                        </a:lnSpc>
                      </a:pPr>
                      <a:endParaRPr lang="en-US" sz="1100">
                        <a:effectLst/>
                        <a:latin typeface="Calibri" panose="020F0502020204030204" pitchFamily="34" charset="0"/>
                      </a:endParaRPr>
                    </a:p>
                  </a:txBody>
                  <a:tcPr marL="68580" marR="68580" marT="0" marB="0" anchor="b"/>
                </a:tc>
                <a:tc>
                  <a:txBody>
                    <a:bodyPr/>
                    <a:lstStyle/>
                    <a:p>
                      <a:pPr algn="l">
                        <a:lnSpc>
                          <a:spcPct val="107000"/>
                        </a:lnSpc>
                      </a:pPr>
                      <a:endParaRPr lang="en-US" sz="1100">
                        <a:effectLst/>
                        <a:latin typeface="Calibri" panose="020F0502020204030204" pitchFamily="34" charset="0"/>
                      </a:endParaRPr>
                    </a:p>
                  </a:txBody>
                  <a:tcPr marL="68580" marR="68580" marT="0" marB="0" anchor="b"/>
                </a:tc>
                <a:tc>
                  <a:txBody>
                    <a:bodyPr/>
                    <a:lstStyle/>
                    <a:p>
                      <a:pPr marL="0" marR="0" algn="l">
                        <a:lnSpc>
                          <a:spcPct val="107000"/>
                        </a:lnSpc>
                        <a:spcBef>
                          <a:spcPts val="0"/>
                        </a:spcBef>
                        <a:spcAft>
                          <a:spcPts val="0"/>
                        </a:spcAft>
                      </a:pPr>
                      <a:r>
                        <a:rPr lang="en-US" sz="1100">
                          <a:effectLst/>
                        </a:rPr>
                        <a:t>Sse total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6.58176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6711122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a:latin typeface="Calibri" panose="020F0502020204030204" pitchFamily="34" charset="0"/>
                <a:ea typeface="Calibri" panose="020F0502020204030204" pitchFamily="34" charset="0"/>
                <a:cs typeface="Arial" panose="020B0604020202020204" pitchFamily="34" charset="0"/>
              </a:rPr>
              <a:t>Calcule des apports solaires nets </a:t>
            </a:r>
            <a:endParaRPr lang="en-US"/>
          </a:p>
        </p:txBody>
      </p:sp>
      <p:graphicFrame>
        <p:nvGraphicFramePr>
          <p:cNvPr id="4" name="Espace réservé du contenu 3"/>
          <p:cNvGraphicFramePr>
            <a:graphicFrameLocks noGrp="1"/>
          </p:cNvGraphicFramePr>
          <p:nvPr>
            <p:ph idx="1"/>
            <p:extLst/>
          </p:nvPr>
        </p:nvGraphicFramePr>
        <p:xfrm>
          <a:off x="374074" y="1475513"/>
          <a:ext cx="10723417" cy="4779812"/>
        </p:xfrm>
        <a:graphic>
          <a:graphicData uri="http://schemas.openxmlformats.org/drawingml/2006/table">
            <a:tbl>
              <a:tblPr firstRow="1" firstCol="1" bandRow="1">
                <a:tableStyleId>{5C22544A-7EE6-4342-B048-85BDC9FD1C3A}</a:tableStyleId>
              </a:tblPr>
              <a:tblGrid>
                <a:gridCol w="1419643"/>
                <a:gridCol w="1123221"/>
                <a:gridCol w="1758086"/>
                <a:gridCol w="1475294"/>
                <a:gridCol w="1672908"/>
                <a:gridCol w="1672908"/>
                <a:gridCol w="1601357"/>
              </a:tblGrid>
              <a:tr h="731576">
                <a:tc>
                  <a:txBody>
                    <a:bodyPr/>
                    <a:lstStyle/>
                    <a:p>
                      <a:pPr marL="0" marR="0" algn="l">
                        <a:lnSpc>
                          <a:spcPct val="107000"/>
                        </a:lnSpc>
                        <a:spcBef>
                          <a:spcPts val="0"/>
                        </a:spcBef>
                        <a:spcAft>
                          <a:spcPts val="0"/>
                        </a:spcAft>
                      </a:pPr>
                      <a:r>
                        <a:rPr lang="en-US" sz="1100">
                          <a:effectLst/>
                        </a:rPr>
                        <a:t>Mois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US" sz="1100">
                          <a:effectLst/>
                        </a:rPr>
                        <a:t>Nbre </a:t>
                      </a:r>
                    </a:p>
                    <a:p>
                      <a:pPr marL="0" marR="0" algn="l">
                        <a:lnSpc>
                          <a:spcPct val="107000"/>
                        </a:lnSpc>
                        <a:spcBef>
                          <a:spcPts val="0"/>
                        </a:spcBef>
                        <a:spcAft>
                          <a:spcPts val="0"/>
                        </a:spcAft>
                      </a:pPr>
                      <a:r>
                        <a:rPr lang="en-US" sz="1100">
                          <a:effectLst/>
                        </a:rPr>
                        <a:t>Jours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US" sz="900">
                          <a:effectLst/>
                        </a:rPr>
                        <a:t>Durée  d’ensoleillement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US" sz="1100">
                          <a:effectLst/>
                        </a:rPr>
                        <a:t>radiation [w/m²]</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000">
                          <a:effectLst/>
                        </a:rPr>
                        <a:t>Radiation </a:t>
                      </a:r>
                      <a:endParaRPr lang="en-US" sz="1100">
                        <a:effectLst/>
                      </a:endParaRPr>
                    </a:p>
                    <a:p>
                      <a:pPr marL="0" marR="0" algn="l">
                        <a:lnSpc>
                          <a:spcPct val="107000"/>
                        </a:lnSpc>
                        <a:spcBef>
                          <a:spcPts val="0"/>
                        </a:spcBef>
                        <a:spcAft>
                          <a:spcPts val="0"/>
                        </a:spcAft>
                      </a:pPr>
                      <a:r>
                        <a:rPr lang="en-US" sz="1000">
                          <a:effectLst/>
                        </a:rPr>
                        <a:t>[kw/m² moi]</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000">
                          <a:effectLst/>
                        </a:rPr>
                        <a:t>Apports solaire </a:t>
                      </a:r>
                      <a:endParaRPr lang="en-US" sz="1100">
                        <a:effectLst/>
                      </a:endParaRPr>
                    </a:p>
                    <a:p>
                      <a:pPr marL="0" marR="0" algn="l">
                        <a:lnSpc>
                          <a:spcPct val="107000"/>
                        </a:lnSpc>
                        <a:spcBef>
                          <a:spcPts val="0"/>
                        </a:spcBef>
                        <a:spcAft>
                          <a:spcPts val="0"/>
                        </a:spcAft>
                      </a:pPr>
                      <a:r>
                        <a:rPr lang="en-US" sz="1000">
                          <a:effectLst/>
                        </a:rPr>
                        <a:t>[kw/moi]</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fr-FR" sz="1000">
                          <a:effectLst/>
                        </a:rPr>
                        <a:t>Apports solaire net</a:t>
                      </a:r>
                      <a:endParaRPr lang="en-US" sz="1100">
                        <a:effectLst/>
                      </a:endParaRPr>
                    </a:p>
                    <a:p>
                      <a:pPr marL="0" marR="0" algn="l">
                        <a:lnSpc>
                          <a:spcPct val="107000"/>
                        </a:lnSpc>
                        <a:spcBef>
                          <a:spcPts val="0"/>
                        </a:spcBef>
                        <a:spcAft>
                          <a:spcPts val="0"/>
                        </a:spcAft>
                      </a:pPr>
                      <a:r>
                        <a:rPr lang="fr-FR" sz="1000">
                          <a:effectLst/>
                        </a:rPr>
                        <a:t>[kw/moi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37353">
                <a:tc>
                  <a:txBody>
                    <a:bodyPr/>
                    <a:lstStyle/>
                    <a:p>
                      <a:pPr marL="0" marR="0" algn="l">
                        <a:lnSpc>
                          <a:spcPct val="107000"/>
                        </a:lnSpc>
                        <a:spcBef>
                          <a:spcPts val="0"/>
                        </a:spcBef>
                        <a:spcAft>
                          <a:spcPts val="0"/>
                        </a:spcAft>
                      </a:pPr>
                      <a:r>
                        <a:rPr lang="en-US" sz="1100">
                          <a:effectLst/>
                        </a:rPr>
                        <a:t>Janvier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31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109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31.654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208.28332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208.28332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r>
              <a:tr h="337353">
                <a:tc>
                  <a:txBody>
                    <a:bodyPr/>
                    <a:lstStyle/>
                    <a:p>
                      <a:pPr marL="0" marR="0" algn="l">
                        <a:lnSpc>
                          <a:spcPct val="107000"/>
                        </a:lnSpc>
                        <a:spcBef>
                          <a:spcPts val="0"/>
                        </a:spcBef>
                        <a:spcAft>
                          <a:spcPts val="0"/>
                        </a:spcAft>
                      </a:pPr>
                      <a:r>
                        <a:rPr lang="en-US" sz="1100">
                          <a:effectLst/>
                        </a:rPr>
                        <a:t>Fevrier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28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5.5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137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28.7535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189.19803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189.19803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r>
              <a:tr h="337353">
                <a:tc>
                  <a:txBody>
                    <a:bodyPr/>
                    <a:lstStyle/>
                    <a:p>
                      <a:pPr marL="0" marR="0" algn="l">
                        <a:lnSpc>
                          <a:spcPct val="107000"/>
                        </a:lnSpc>
                        <a:spcBef>
                          <a:spcPts val="0"/>
                        </a:spcBef>
                        <a:spcAft>
                          <a:spcPts val="0"/>
                        </a:spcAft>
                      </a:pPr>
                      <a:r>
                        <a:rPr lang="en-US" sz="1100">
                          <a:effectLst/>
                        </a:rPr>
                        <a:t>Mars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31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199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32.393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213.14594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213.14594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r>
              <a:tr h="337353">
                <a:tc>
                  <a:txBody>
                    <a:bodyPr/>
                    <a:lstStyle/>
                    <a:p>
                      <a:pPr marL="0" marR="0" algn="l">
                        <a:lnSpc>
                          <a:spcPct val="107000"/>
                        </a:lnSpc>
                        <a:spcBef>
                          <a:spcPts val="0"/>
                        </a:spcBef>
                        <a:spcAft>
                          <a:spcPts val="0"/>
                        </a:spcAft>
                      </a:pPr>
                      <a:r>
                        <a:rPr lang="en-US" sz="1100">
                          <a:effectLst/>
                        </a:rPr>
                        <a:t>Avril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7.5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229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31.7175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208.70115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208.70115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r>
              <a:tr h="337353">
                <a:tc>
                  <a:txBody>
                    <a:bodyPr/>
                    <a:lstStyle/>
                    <a:p>
                      <a:pPr marL="0" marR="0" algn="l">
                        <a:lnSpc>
                          <a:spcPct val="107000"/>
                        </a:lnSpc>
                        <a:spcBef>
                          <a:spcPts val="0"/>
                        </a:spcBef>
                        <a:spcAft>
                          <a:spcPts val="0"/>
                        </a:spcAft>
                      </a:pPr>
                      <a:r>
                        <a:rPr lang="en-US" sz="1100">
                          <a:effectLst/>
                        </a:rPr>
                        <a:t>Mai</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31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281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33.529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220.62082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220.62082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r>
              <a:tr h="337353">
                <a:tc>
                  <a:txBody>
                    <a:bodyPr/>
                    <a:lstStyle/>
                    <a:p>
                      <a:pPr marL="0" marR="0" algn="l">
                        <a:lnSpc>
                          <a:spcPct val="107000"/>
                        </a:lnSpc>
                        <a:spcBef>
                          <a:spcPts val="0"/>
                        </a:spcBef>
                        <a:spcAft>
                          <a:spcPts val="0"/>
                        </a:spcAft>
                      </a:pPr>
                      <a:r>
                        <a:rPr lang="en-US" sz="1100">
                          <a:effectLst/>
                        </a:rPr>
                        <a:t>Juin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9.5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301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32.8595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216.21551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r>
              <a:tr h="337353">
                <a:tc>
                  <a:txBody>
                    <a:bodyPr/>
                    <a:lstStyle/>
                    <a:p>
                      <a:pPr marL="0" marR="0" algn="l">
                        <a:lnSpc>
                          <a:spcPct val="107000"/>
                        </a:lnSpc>
                        <a:spcBef>
                          <a:spcPts val="0"/>
                        </a:spcBef>
                        <a:spcAft>
                          <a:spcPts val="0"/>
                        </a:spcAft>
                      </a:pPr>
                      <a:r>
                        <a:rPr lang="en-US" sz="1100">
                          <a:effectLst/>
                        </a:rPr>
                        <a:t>Juillet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31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10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301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34.01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223.7858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r>
              <a:tr h="337353">
                <a:tc>
                  <a:txBody>
                    <a:bodyPr/>
                    <a:lstStyle/>
                    <a:p>
                      <a:pPr marL="0" marR="0" algn="l">
                        <a:lnSpc>
                          <a:spcPct val="107000"/>
                        </a:lnSpc>
                        <a:spcBef>
                          <a:spcPts val="0"/>
                        </a:spcBef>
                        <a:spcAft>
                          <a:spcPts val="0"/>
                        </a:spcAft>
                      </a:pPr>
                      <a:r>
                        <a:rPr lang="en-US" sz="1100">
                          <a:effectLst/>
                        </a:rPr>
                        <a:t>Aout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31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9.5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273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33.5935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221.04523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r>
              <a:tr h="337353">
                <a:tc>
                  <a:txBody>
                    <a:bodyPr/>
                    <a:lstStyle/>
                    <a:p>
                      <a:pPr marL="0" marR="0" algn="l">
                        <a:lnSpc>
                          <a:spcPct val="107000"/>
                        </a:lnSpc>
                        <a:spcBef>
                          <a:spcPts val="0"/>
                        </a:spcBef>
                        <a:spcAft>
                          <a:spcPts val="0"/>
                        </a:spcAft>
                      </a:pPr>
                      <a:r>
                        <a:rPr lang="en-US" sz="1100">
                          <a:effectLst/>
                        </a:rPr>
                        <a:t>Septebre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221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31.768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209.03344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r>
              <a:tr h="337353">
                <a:tc>
                  <a:txBody>
                    <a:bodyPr/>
                    <a:lstStyle/>
                    <a:p>
                      <a:pPr marL="0" marR="0" algn="l">
                        <a:lnSpc>
                          <a:spcPct val="107000"/>
                        </a:lnSpc>
                        <a:spcBef>
                          <a:spcPts val="0"/>
                        </a:spcBef>
                        <a:spcAft>
                          <a:spcPts val="0"/>
                        </a:spcAft>
                      </a:pPr>
                      <a:r>
                        <a:rPr lang="en-US" sz="1100">
                          <a:effectLst/>
                        </a:rPr>
                        <a:t>Octobre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31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7.5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165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32.2375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212.12275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212.12275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r>
              <a:tr h="337353">
                <a:tc>
                  <a:txBody>
                    <a:bodyPr/>
                    <a:lstStyle/>
                    <a:p>
                      <a:pPr marL="0" marR="0" algn="l">
                        <a:lnSpc>
                          <a:spcPct val="107000"/>
                        </a:lnSpc>
                        <a:spcBef>
                          <a:spcPts val="0"/>
                        </a:spcBef>
                        <a:spcAft>
                          <a:spcPts val="0"/>
                        </a:spcAft>
                      </a:pPr>
                      <a:r>
                        <a:rPr lang="en-US" sz="1100">
                          <a:effectLst/>
                        </a:rPr>
                        <a:t>Novembre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6.5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117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30.7605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202.40409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202.40409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r>
              <a:tr h="337353">
                <a:tc>
                  <a:txBody>
                    <a:bodyPr/>
                    <a:lstStyle/>
                    <a:p>
                      <a:pPr marL="0" marR="0" algn="l">
                        <a:lnSpc>
                          <a:spcPct val="107000"/>
                        </a:lnSpc>
                        <a:spcBef>
                          <a:spcPts val="0"/>
                        </a:spcBef>
                        <a:spcAft>
                          <a:spcPts val="0"/>
                        </a:spcAft>
                      </a:pPr>
                      <a:r>
                        <a:rPr lang="en-US" sz="1100">
                          <a:effectLst/>
                        </a:rPr>
                        <a:t>Decembre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31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5.5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94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31.517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207.38186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effectLst/>
                        </a:rPr>
                        <a:t>207.38186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r>
            </a:tbl>
          </a:graphicData>
        </a:graphic>
      </p:graphicFrame>
    </p:spTree>
    <p:extLst>
      <p:ext uri="{BB962C8B-B14F-4D97-AF65-F5344CB8AC3E}">
        <p14:creationId xmlns:p14="http://schemas.microsoft.com/office/powerpoint/2010/main" val="542584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a:latin typeface="Times New Roman" panose="02020603050405020304" pitchFamily="18" charset="0"/>
                <a:ea typeface="Times New Roman" panose="02020603050405020304" pitchFamily="18" charset="0"/>
                <a:cs typeface="Arial" panose="020B0604020202020204" pitchFamily="34" charset="0"/>
              </a:rPr>
              <a:t>Calcule des besoins bruts</a:t>
            </a:r>
            <a:r>
              <a:rPr lang="en-US">
                <a:latin typeface="Calibri" panose="020F0502020204030204" pitchFamily="34" charset="0"/>
                <a:ea typeface="Calibri" panose="020F0502020204030204" pitchFamily="34" charset="0"/>
                <a:cs typeface="Arial" panose="020B0604020202020204" pitchFamily="34" charset="0"/>
              </a:rPr>
              <a:t/>
            </a:r>
            <a:br>
              <a:rPr lang="en-US">
                <a:latin typeface="Calibri" panose="020F0502020204030204" pitchFamily="34" charset="0"/>
                <a:ea typeface="Calibri" panose="020F0502020204030204" pitchFamily="34" charset="0"/>
                <a:cs typeface="Arial" panose="020B0604020202020204" pitchFamily="34" charset="0"/>
              </a:rPr>
            </a:br>
            <a:endParaRPr lang="en-US"/>
          </a:p>
        </p:txBody>
      </p:sp>
      <p:graphicFrame>
        <p:nvGraphicFramePr>
          <p:cNvPr id="4" name="Espace réservé du contenu 3"/>
          <p:cNvGraphicFramePr>
            <a:graphicFrameLocks noGrp="1"/>
          </p:cNvGraphicFramePr>
          <p:nvPr>
            <p:ph idx="1"/>
            <p:extLst/>
          </p:nvPr>
        </p:nvGraphicFramePr>
        <p:xfrm>
          <a:off x="838195" y="1413164"/>
          <a:ext cx="9428022" cy="4904503"/>
        </p:xfrm>
        <a:graphic>
          <a:graphicData uri="http://schemas.openxmlformats.org/drawingml/2006/table">
            <a:tbl>
              <a:tblPr firstRow="1" firstCol="1" bandRow="1">
                <a:tableStyleId>{5C22544A-7EE6-4342-B048-85BDC9FD1C3A}</a:tableStyleId>
              </a:tblPr>
              <a:tblGrid>
                <a:gridCol w="1571337"/>
                <a:gridCol w="1571337"/>
                <a:gridCol w="1571337"/>
                <a:gridCol w="1571337"/>
                <a:gridCol w="1571337"/>
                <a:gridCol w="1571337"/>
              </a:tblGrid>
              <a:tr h="465588">
                <a:tc>
                  <a:txBody>
                    <a:bodyPr/>
                    <a:lstStyle/>
                    <a:p>
                      <a:pPr marL="0" marR="0">
                        <a:lnSpc>
                          <a:spcPct val="107000"/>
                        </a:lnSpc>
                        <a:spcBef>
                          <a:spcPts val="0"/>
                        </a:spcBef>
                        <a:spcAft>
                          <a:spcPts val="0"/>
                        </a:spcAft>
                      </a:pPr>
                      <a:r>
                        <a:rPr lang="en-US" sz="900">
                          <a:effectLst/>
                        </a:rPr>
                        <a:t>Mois</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nSpc>
                          <a:spcPct val="107000"/>
                        </a:lnSpc>
                        <a:spcBef>
                          <a:spcPts val="0"/>
                        </a:spcBef>
                        <a:spcAft>
                          <a:spcPts val="0"/>
                        </a:spcAft>
                      </a:pPr>
                      <a:r>
                        <a:rPr lang="en-US" sz="900">
                          <a:effectLst/>
                        </a:rPr>
                        <a:t>Nbre de jours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nSpc>
                          <a:spcPct val="107000"/>
                        </a:lnSpc>
                        <a:spcBef>
                          <a:spcPts val="0"/>
                        </a:spcBef>
                        <a:spcAft>
                          <a:spcPts val="0"/>
                        </a:spcAft>
                      </a:pPr>
                      <a:r>
                        <a:rPr lang="en-US" sz="800">
                          <a:effectLst/>
                        </a:rPr>
                        <a:t>Temperature de consigne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nSpc>
                          <a:spcPct val="107000"/>
                        </a:lnSpc>
                        <a:spcBef>
                          <a:spcPts val="0"/>
                        </a:spcBef>
                        <a:spcAft>
                          <a:spcPts val="0"/>
                        </a:spcAft>
                      </a:pPr>
                      <a:r>
                        <a:rPr lang="en-US" sz="800">
                          <a:effectLst/>
                        </a:rPr>
                        <a:t>Tempurature moyen ambiante</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ctr">
                        <a:lnSpc>
                          <a:spcPct val="107000"/>
                        </a:lnSpc>
                        <a:spcBef>
                          <a:spcPts val="0"/>
                        </a:spcBef>
                        <a:spcAft>
                          <a:spcPts val="0"/>
                        </a:spcAft>
                      </a:pPr>
                      <a:r>
                        <a:rPr lang="en-US" sz="8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0000"/>
                        </a:lnSpc>
                        <a:spcBef>
                          <a:spcPts val="0"/>
                        </a:spcBef>
                        <a:spcAft>
                          <a:spcPts val="0"/>
                        </a:spcAft>
                      </a:pPr>
                      <a:r>
                        <a:rPr lang="en-US" sz="800">
                          <a:effectLst/>
                        </a:rPr>
                        <a:t>      </a:t>
                      </a:r>
                      <a:r>
                        <a:rPr lang="en-US" sz="1400">
                          <a:effectLst/>
                        </a:rPr>
                        <a:t>∆t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nSpc>
                          <a:spcPct val="107000"/>
                        </a:lnSpc>
                        <a:spcBef>
                          <a:spcPts val="0"/>
                        </a:spcBef>
                        <a:spcAft>
                          <a:spcPts val="0"/>
                        </a:spcAft>
                      </a:pPr>
                      <a:r>
                        <a:rPr lang="en-US" sz="900">
                          <a:effectLst/>
                        </a:rPr>
                        <a:t>Besoin</a:t>
                      </a:r>
                    </a:p>
                    <a:p>
                      <a:pPr marL="0" marR="0">
                        <a:lnSpc>
                          <a:spcPct val="107000"/>
                        </a:lnSpc>
                        <a:spcBef>
                          <a:spcPts val="0"/>
                        </a:spcBef>
                        <a:spcAft>
                          <a:spcPts val="0"/>
                        </a:spcAft>
                      </a:pPr>
                      <a:r>
                        <a:rPr lang="en-US" sz="900">
                          <a:effectLst/>
                        </a:rPr>
                        <a:t>(kw/moi)</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r>
              <a:tr h="341455">
                <a:tc>
                  <a:txBody>
                    <a:bodyPr/>
                    <a:lstStyle/>
                    <a:p>
                      <a:pPr marL="0" marR="0">
                        <a:lnSpc>
                          <a:spcPct val="107000"/>
                        </a:lnSpc>
                        <a:spcBef>
                          <a:spcPts val="0"/>
                        </a:spcBef>
                        <a:spcAft>
                          <a:spcPts val="0"/>
                        </a:spcAft>
                      </a:pPr>
                      <a:r>
                        <a:rPr lang="en-US" sz="900">
                          <a:effectLst/>
                        </a:rPr>
                        <a:t>janvier</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31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20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10.43</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9.57</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2656.97889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r>
              <a:tr h="341455">
                <a:tc>
                  <a:txBody>
                    <a:bodyPr/>
                    <a:lstStyle/>
                    <a:p>
                      <a:pPr marL="0" marR="0">
                        <a:lnSpc>
                          <a:spcPct val="107000"/>
                        </a:lnSpc>
                        <a:spcBef>
                          <a:spcPts val="0"/>
                        </a:spcBef>
                        <a:spcAft>
                          <a:spcPts val="0"/>
                        </a:spcAft>
                      </a:pPr>
                      <a:r>
                        <a:rPr lang="en-US" sz="900">
                          <a:effectLst/>
                        </a:rPr>
                        <a:t>fevrier</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28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20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12.01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7.99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2003.63811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r>
              <a:tr h="341455">
                <a:tc>
                  <a:txBody>
                    <a:bodyPr/>
                    <a:lstStyle/>
                    <a:p>
                      <a:pPr marL="0" marR="0">
                        <a:lnSpc>
                          <a:spcPct val="107000"/>
                        </a:lnSpc>
                        <a:spcBef>
                          <a:spcPts val="0"/>
                        </a:spcBef>
                        <a:spcAft>
                          <a:spcPts val="0"/>
                        </a:spcAft>
                      </a:pPr>
                      <a:r>
                        <a:rPr lang="en-US" sz="900">
                          <a:effectLst/>
                        </a:rPr>
                        <a:t>Mars</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31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20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13.9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6.1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1693.58111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r>
              <a:tr h="341455">
                <a:tc>
                  <a:txBody>
                    <a:bodyPr/>
                    <a:lstStyle/>
                    <a:p>
                      <a:pPr marL="0" marR="0">
                        <a:lnSpc>
                          <a:spcPct val="107000"/>
                        </a:lnSpc>
                        <a:spcBef>
                          <a:spcPts val="0"/>
                        </a:spcBef>
                        <a:spcAft>
                          <a:spcPts val="0"/>
                        </a:spcAft>
                      </a:pPr>
                      <a:r>
                        <a:rPr lang="en-US" sz="900">
                          <a:effectLst/>
                        </a:rPr>
                        <a:t>Avril</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30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20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15.2</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4.8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1289.66515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r>
              <a:tr h="341455">
                <a:tc>
                  <a:txBody>
                    <a:bodyPr/>
                    <a:lstStyle/>
                    <a:p>
                      <a:pPr marL="0" marR="0">
                        <a:lnSpc>
                          <a:spcPct val="107000"/>
                        </a:lnSpc>
                        <a:spcBef>
                          <a:spcPts val="0"/>
                        </a:spcBef>
                        <a:spcAft>
                          <a:spcPts val="0"/>
                        </a:spcAft>
                      </a:pPr>
                      <a:r>
                        <a:rPr lang="en-US" sz="900">
                          <a:effectLst/>
                        </a:rPr>
                        <a:t>Mai</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31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20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17.89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2.11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585.812483</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r>
              <a:tr h="341455">
                <a:tc>
                  <a:txBody>
                    <a:bodyPr/>
                    <a:lstStyle/>
                    <a:p>
                      <a:pPr marL="0" marR="0">
                        <a:lnSpc>
                          <a:spcPct val="107000"/>
                        </a:lnSpc>
                        <a:spcBef>
                          <a:spcPts val="0"/>
                        </a:spcBef>
                        <a:spcAft>
                          <a:spcPts val="0"/>
                        </a:spcAft>
                      </a:pPr>
                      <a:r>
                        <a:rPr lang="en-US" sz="900">
                          <a:effectLst/>
                        </a:rPr>
                        <a:t>Juin</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30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20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22.11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2.11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566.915306</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r>
              <a:tr h="341455">
                <a:tc>
                  <a:txBody>
                    <a:bodyPr/>
                    <a:lstStyle/>
                    <a:p>
                      <a:pPr marL="0" marR="0">
                        <a:lnSpc>
                          <a:spcPct val="107000"/>
                        </a:lnSpc>
                        <a:spcBef>
                          <a:spcPts val="0"/>
                        </a:spcBef>
                        <a:spcAft>
                          <a:spcPts val="0"/>
                        </a:spcAft>
                      </a:pPr>
                      <a:r>
                        <a:rPr lang="en-US" sz="900">
                          <a:effectLst/>
                        </a:rPr>
                        <a:t>Juillet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31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20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24.46</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4.46</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1238.25767</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r>
              <a:tr h="341455">
                <a:tc>
                  <a:txBody>
                    <a:bodyPr/>
                    <a:lstStyle/>
                    <a:p>
                      <a:pPr marL="0" marR="0">
                        <a:lnSpc>
                          <a:spcPct val="107000"/>
                        </a:lnSpc>
                        <a:spcBef>
                          <a:spcPts val="0"/>
                        </a:spcBef>
                        <a:spcAft>
                          <a:spcPts val="0"/>
                        </a:spcAft>
                      </a:pPr>
                      <a:r>
                        <a:rPr lang="en-US" sz="900">
                          <a:effectLst/>
                        </a:rPr>
                        <a:t>Aout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31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20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24.19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4.19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1163.29588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r>
              <a:tr h="341455">
                <a:tc>
                  <a:txBody>
                    <a:bodyPr/>
                    <a:lstStyle/>
                    <a:p>
                      <a:pPr marL="0" marR="0">
                        <a:lnSpc>
                          <a:spcPct val="107000"/>
                        </a:lnSpc>
                        <a:spcBef>
                          <a:spcPts val="0"/>
                        </a:spcBef>
                        <a:spcAft>
                          <a:spcPts val="0"/>
                        </a:spcAft>
                      </a:pPr>
                      <a:r>
                        <a:rPr lang="en-US" sz="900">
                          <a:effectLst/>
                        </a:rPr>
                        <a:t>Septebre</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30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20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22.38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2.38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639.458971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r>
              <a:tr h="341455">
                <a:tc>
                  <a:txBody>
                    <a:bodyPr/>
                    <a:lstStyle/>
                    <a:p>
                      <a:pPr marL="0" marR="0">
                        <a:lnSpc>
                          <a:spcPct val="107000"/>
                        </a:lnSpc>
                        <a:spcBef>
                          <a:spcPts val="0"/>
                        </a:spcBef>
                        <a:spcAft>
                          <a:spcPts val="0"/>
                        </a:spcAft>
                      </a:pPr>
                      <a:r>
                        <a:rPr lang="en-US" sz="900">
                          <a:effectLst/>
                        </a:rPr>
                        <a:t>Octobre</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31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20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18.5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1.5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416.454372</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r>
              <a:tr h="341455">
                <a:tc>
                  <a:txBody>
                    <a:bodyPr/>
                    <a:lstStyle/>
                    <a:p>
                      <a:pPr marL="0" marR="0">
                        <a:lnSpc>
                          <a:spcPct val="107000"/>
                        </a:lnSpc>
                        <a:spcBef>
                          <a:spcPts val="0"/>
                        </a:spcBef>
                        <a:spcAft>
                          <a:spcPts val="0"/>
                        </a:spcAft>
                      </a:pPr>
                      <a:r>
                        <a:rPr lang="en-US" sz="900">
                          <a:effectLst/>
                        </a:rPr>
                        <a:t>novembre</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30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20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15.56</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4.44</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1192.94027</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r>
              <a:tr h="341455">
                <a:tc>
                  <a:txBody>
                    <a:bodyPr/>
                    <a:lstStyle/>
                    <a:p>
                      <a:pPr marL="0" marR="0">
                        <a:lnSpc>
                          <a:spcPct val="107000"/>
                        </a:lnSpc>
                        <a:spcBef>
                          <a:spcPts val="0"/>
                        </a:spcBef>
                        <a:spcAft>
                          <a:spcPts val="0"/>
                        </a:spcAft>
                      </a:pPr>
                      <a:r>
                        <a:rPr lang="en-US" sz="900">
                          <a:effectLst/>
                        </a:rPr>
                        <a:t>decembre</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31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20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12.95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7.05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1957.33555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r>
              <a:tr h="341455">
                <a:tc>
                  <a:txBody>
                    <a:bodyPr/>
                    <a:lstStyle/>
                    <a:p>
                      <a:pPr marL="0" marR="0">
                        <a:lnSpc>
                          <a:spcPct val="107000"/>
                        </a:lnSpc>
                        <a:spcBef>
                          <a:spcPts val="0"/>
                        </a:spcBef>
                        <a:spcAft>
                          <a:spcPts val="0"/>
                        </a:spcAft>
                      </a:pPr>
                      <a:r>
                        <a:rPr lang="en-US" sz="900">
                          <a:effectLst/>
                        </a:rPr>
                        <a:t>Total</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c>
                  <a:txBody>
                    <a:bodyPr/>
                    <a:lstStyle/>
                    <a:p>
                      <a:pPr marL="0" marR="0" algn="r">
                        <a:lnSpc>
                          <a:spcPct val="107000"/>
                        </a:lnSpc>
                        <a:spcBef>
                          <a:spcPts val="0"/>
                        </a:spcBef>
                        <a:spcAft>
                          <a:spcPts val="0"/>
                        </a:spcAft>
                      </a:pPr>
                      <a:r>
                        <a:rPr lang="en-US" sz="900">
                          <a:effectLst/>
                        </a:rPr>
                        <a:t>15404.3338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7908" marR="57908" marT="0" marB="0" anchor="ctr"/>
                </a:tc>
              </a:tr>
            </a:tbl>
          </a:graphicData>
        </a:graphic>
      </p:graphicFrame>
    </p:spTree>
    <p:extLst>
      <p:ext uri="{BB962C8B-B14F-4D97-AF65-F5344CB8AC3E}">
        <p14:creationId xmlns:p14="http://schemas.microsoft.com/office/powerpoint/2010/main" val="32045498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a:latin typeface="Times New Roman" panose="02020603050405020304" pitchFamily="18" charset="0"/>
                <a:ea typeface="Times New Roman" panose="02020603050405020304" pitchFamily="18" charset="0"/>
              </a:rPr>
              <a:t>Calcul des besoins nets mensuels de la maison </a:t>
            </a:r>
            <a:r>
              <a:rPr lang="fr-FR" b="1" smtClean="0">
                <a:latin typeface="Times New Roman" panose="02020603050405020304" pitchFamily="18" charset="0"/>
                <a:ea typeface="Times New Roman" panose="02020603050405020304" pitchFamily="18" charset="0"/>
              </a:rPr>
              <a:t/>
            </a:r>
            <a:br>
              <a:rPr lang="fr-FR" b="1" smtClean="0">
                <a:latin typeface="Times New Roman" panose="02020603050405020304" pitchFamily="18" charset="0"/>
                <a:ea typeface="Times New Roman" panose="02020603050405020304" pitchFamily="18" charset="0"/>
              </a:rPr>
            </a:br>
            <a:endParaRPr lang="en-US"/>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578054094"/>
              </p:ext>
            </p:extLst>
          </p:nvPr>
        </p:nvGraphicFramePr>
        <p:xfrm>
          <a:off x="838197" y="1267686"/>
          <a:ext cx="10217727" cy="5144667"/>
        </p:xfrm>
        <a:graphic>
          <a:graphicData uri="http://schemas.openxmlformats.org/drawingml/2006/table">
            <a:tbl>
              <a:tblPr firstRow="1" firstCol="1" bandRow="1">
                <a:tableStyleId>{5C22544A-7EE6-4342-B048-85BDC9FD1C3A}</a:tableStyleId>
              </a:tblPr>
              <a:tblGrid>
                <a:gridCol w="1482972"/>
                <a:gridCol w="1519311"/>
                <a:gridCol w="1448972"/>
                <a:gridCol w="1491176"/>
                <a:gridCol w="1448972"/>
                <a:gridCol w="1214578"/>
                <a:gridCol w="1351310"/>
                <a:gridCol w="260436"/>
              </a:tblGrid>
              <a:tr h="868612">
                <a:tc>
                  <a:txBody>
                    <a:bodyPr/>
                    <a:lstStyle/>
                    <a:p>
                      <a:pPr marL="0" marR="0" algn="l">
                        <a:lnSpc>
                          <a:spcPct val="107000"/>
                        </a:lnSpc>
                        <a:spcBef>
                          <a:spcPts val="0"/>
                        </a:spcBef>
                        <a:spcAft>
                          <a:spcPts val="0"/>
                        </a:spcAft>
                      </a:pPr>
                      <a:r>
                        <a:rPr lang="en-US" sz="1100" dirty="0" err="1">
                          <a:effectLst/>
                        </a:rPr>
                        <a:t>Mois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fr-FR" sz="1000" dirty="0">
                          <a:effectLst/>
                        </a:rPr>
                        <a:t> somme apport </a:t>
                      </a:r>
                      <a:r>
                        <a:rPr lang="fr-FR" sz="1000" dirty="0" err="1">
                          <a:effectLst/>
                        </a:rPr>
                        <a:t>intern</a:t>
                      </a:r>
                      <a:endParaRPr lang="en-US" sz="1100" dirty="0">
                        <a:effectLst/>
                      </a:endParaRPr>
                    </a:p>
                    <a:p>
                      <a:pPr marL="0" marR="0" algn="l">
                        <a:lnSpc>
                          <a:spcPct val="107000"/>
                        </a:lnSpc>
                        <a:spcBef>
                          <a:spcPts val="0"/>
                        </a:spcBef>
                        <a:spcAft>
                          <a:spcPts val="0"/>
                        </a:spcAft>
                      </a:pPr>
                      <a:r>
                        <a:rPr lang="fr-FR" sz="1100" dirty="0">
                          <a:effectLst/>
                        </a:rPr>
                        <a:t>[</a:t>
                      </a:r>
                      <a:r>
                        <a:rPr lang="fr-FR" sz="1100" dirty="0" err="1">
                          <a:effectLst/>
                        </a:rPr>
                        <a:t>kw</a:t>
                      </a:r>
                      <a:r>
                        <a:rPr lang="fr-FR" sz="1100" dirty="0">
                          <a:effectLst/>
                        </a:rPr>
                        <a:t>/moi]</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fr-FR" sz="1000" dirty="0">
                          <a:effectLst/>
                        </a:rPr>
                        <a:t>Apports solaire net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0"/>
                        </a:spcAft>
                      </a:pPr>
                      <a:r>
                        <a:rPr lang="fr-FR" sz="1000" dirty="0">
                          <a:effectLst/>
                        </a:rPr>
                        <a:t>[</a:t>
                      </a:r>
                      <a:r>
                        <a:rPr lang="fr-FR" sz="1000" dirty="0" err="1">
                          <a:effectLst/>
                        </a:rPr>
                        <a:t>kw</a:t>
                      </a:r>
                      <a:r>
                        <a:rPr lang="fr-FR" sz="1000" dirty="0">
                          <a:effectLst/>
                        </a:rPr>
                        <a:t>/moi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fr-FR" sz="1000">
                          <a:effectLst/>
                        </a:rPr>
                        <a:t>somme des apports </a:t>
                      </a:r>
                      <a:endParaRPr lang="en-US" sz="1100">
                        <a:effectLst/>
                      </a:endParaRPr>
                    </a:p>
                    <a:p>
                      <a:pPr marL="0" marR="0" algn="l">
                        <a:lnSpc>
                          <a:spcPct val="107000"/>
                        </a:lnSpc>
                        <a:spcBef>
                          <a:spcPts val="0"/>
                        </a:spcBef>
                        <a:spcAft>
                          <a:spcPts val="0"/>
                        </a:spcAft>
                      </a:pPr>
                      <a:r>
                        <a:rPr lang="fr-FR" sz="1100">
                          <a:effectLst/>
                        </a:rPr>
                        <a:t>[kw/moi]</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US" sz="1100" dirty="0" err="1" smtClean="0">
                          <a:effectLst/>
                        </a:rPr>
                        <a:t>Besoin</a:t>
                      </a:r>
                      <a:endParaRPr lang="en-US" sz="1100" dirty="0" smtClean="0">
                        <a:effectLst/>
                      </a:endParaRPr>
                    </a:p>
                    <a:p>
                      <a:pPr marL="0" marR="0" algn="l">
                        <a:lnSpc>
                          <a:spcPct val="107000"/>
                        </a:lnSpc>
                        <a:spcBef>
                          <a:spcPts val="0"/>
                        </a:spcBef>
                        <a:spcAft>
                          <a:spcPts val="0"/>
                        </a:spcAft>
                      </a:pPr>
                      <a:r>
                        <a:rPr lang="en-US" sz="1100" dirty="0" smtClean="0">
                          <a:effectLst/>
                        </a:rPr>
                        <a:t> </a:t>
                      </a:r>
                      <a:r>
                        <a:rPr lang="en-US" sz="1100" dirty="0">
                          <a:effectLst/>
                        </a:rPr>
                        <a:t>[kw/</a:t>
                      </a:r>
                      <a:r>
                        <a:rPr lang="en-US" sz="1100" dirty="0" err="1">
                          <a:effectLst/>
                        </a:rPr>
                        <a:t>moi</a:t>
                      </a:r>
                      <a:r>
                        <a:rPr lang="en-US" sz="1100" dirty="0">
                          <a:effectLst/>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US" sz="1000" dirty="0" err="1">
                          <a:effectLst/>
                        </a:rPr>
                        <a:t>Besoin</a:t>
                      </a:r>
                      <a:r>
                        <a:rPr lang="en-US" sz="1000" dirty="0">
                          <a:effectLst/>
                        </a:rPr>
                        <a:t> </a:t>
                      </a:r>
                      <a:r>
                        <a:rPr lang="en-US" sz="1000" dirty="0" smtClean="0">
                          <a:effectLst/>
                        </a:rPr>
                        <a:t>net</a:t>
                      </a:r>
                    </a:p>
                    <a:p>
                      <a:pPr marL="0" marR="0" algn="l">
                        <a:lnSpc>
                          <a:spcPct val="107000"/>
                        </a:lnSpc>
                        <a:spcBef>
                          <a:spcPts val="0"/>
                        </a:spcBef>
                        <a:spcAft>
                          <a:spcPts val="0"/>
                        </a:spcAft>
                      </a:pPr>
                      <a:r>
                        <a:rPr lang="en-US" sz="1000" dirty="0" smtClean="0">
                          <a:effectLst/>
                        </a:rPr>
                        <a:t> </a:t>
                      </a:r>
                      <a:r>
                        <a:rPr lang="en-US" sz="1100" dirty="0">
                          <a:effectLst/>
                        </a:rPr>
                        <a:t>[kw/</a:t>
                      </a:r>
                      <a:r>
                        <a:rPr lang="en-US" sz="1100" dirty="0" err="1">
                          <a:effectLst/>
                        </a:rPr>
                        <a:t>moi</a:t>
                      </a:r>
                      <a:r>
                        <a:rPr lang="en-US" sz="1100" dirty="0">
                          <a:effectLst/>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marL="0" marR="0" algn="l">
                        <a:lnSpc>
                          <a:spcPct val="107000"/>
                        </a:lnSpc>
                        <a:spcBef>
                          <a:spcPts val="0"/>
                        </a:spcBef>
                        <a:spcAft>
                          <a:spcPts val="0"/>
                        </a:spcAft>
                      </a:pPr>
                      <a:r>
                        <a:rPr lang="fr-FR" sz="1000" dirty="0">
                          <a:effectLst/>
                        </a:rPr>
                        <a:t>Besoin net </a:t>
                      </a:r>
                      <a:r>
                        <a:rPr lang="fr-FR" sz="1000" dirty="0" err="1">
                          <a:effectLst/>
                        </a:rPr>
                        <a:t>reel</a:t>
                      </a:r>
                      <a:r>
                        <a:rPr lang="fr-FR" sz="1000" dirty="0">
                          <a:effectLst/>
                        </a:rPr>
                        <a:t> </a:t>
                      </a:r>
                      <a:r>
                        <a:rPr lang="fr-FR" sz="1100" dirty="0">
                          <a:effectLst/>
                        </a:rPr>
                        <a:t>[</a:t>
                      </a:r>
                      <a:r>
                        <a:rPr lang="fr-FR" sz="1100" dirty="0" err="1">
                          <a:effectLst/>
                        </a:rPr>
                        <a:t>kw</a:t>
                      </a:r>
                      <a:r>
                        <a:rPr lang="fr-FR" sz="1100" dirty="0">
                          <a:effectLst/>
                        </a:rPr>
                        <a:t>/moi]</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r>
              <a:tr h="326440">
                <a:tc>
                  <a:txBody>
                    <a:bodyPr/>
                    <a:lstStyle/>
                    <a:p>
                      <a:pPr marL="0" marR="0" algn="l">
                        <a:lnSpc>
                          <a:spcPct val="107000"/>
                        </a:lnSpc>
                        <a:spcBef>
                          <a:spcPts val="0"/>
                        </a:spcBef>
                        <a:spcAft>
                          <a:spcPts val="0"/>
                        </a:spcAft>
                      </a:pPr>
                      <a:r>
                        <a:rPr lang="en-US" sz="1100">
                          <a:effectLst/>
                        </a:rPr>
                        <a:t>Janvier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412.05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208.28332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620.33332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2656.97889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2036.64557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2036.64557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26440">
                <a:tc>
                  <a:txBody>
                    <a:bodyPr/>
                    <a:lstStyle/>
                    <a:p>
                      <a:pPr marL="0" marR="0" algn="l">
                        <a:lnSpc>
                          <a:spcPct val="107000"/>
                        </a:lnSpc>
                        <a:spcBef>
                          <a:spcPts val="0"/>
                        </a:spcBef>
                        <a:spcAft>
                          <a:spcPts val="0"/>
                        </a:spcAft>
                      </a:pPr>
                      <a:r>
                        <a:rPr lang="en-US" sz="1100">
                          <a:effectLst/>
                        </a:rPr>
                        <a:t>Fevrier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372.17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189.19803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561.36803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2003.63811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1442.27008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1442.27008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26440">
                <a:tc>
                  <a:txBody>
                    <a:bodyPr/>
                    <a:lstStyle/>
                    <a:p>
                      <a:pPr marL="0" marR="0" algn="l">
                        <a:lnSpc>
                          <a:spcPct val="107000"/>
                        </a:lnSpc>
                        <a:spcBef>
                          <a:spcPts val="0"/>
                        </a:spcBef>
                        <a:spcAft>
                          <a:spcPts val="0"/>
                        </a:spcAft>
                      </a:pPr>
                      <a:r>
                        <a:rPr lang="en-US" sz="1100">
                          <a:effectLst/>
                        </a:rPr>
                        <a:t>Mars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412.05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213.14594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625.19594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1693.58111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1068.38517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1068.38517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26440">
                <a:tc>
                  <a:txBody>
                    <a:bodyPr/>
                    <a:lstStyle/>
                    <a:p>
                      <a:pPr marL="0" marR="0" algn="l">
                        <a:lnSpc>
                          <a:spcPct val="107000"/>
                        </a:lnSpc>
                        <a:spcBef>
                          <a:spcPts val="0"/>
                        </a:spcBef>
                        <a:spcAft>
                          <a:spcPts val="0"/>
                        </a:spcAft>
                      </a:pPr>
                      <a:r>
                        <a:rPr lang="en-US" sz="1100">
                          <a:effectLst/>
                        </a:rPr>
                        <a:t>Avril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398.76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208.70115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607.46115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1289.66515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682.204002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682.204002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26440">
                <a:tc>
                  <a:txBody>
                    <a:bodyPr/>
                    <a:lstStyle/>
                    <a:p>
                      <a:pPr marL="0" marR="0" algn="l">
                        <a:lnSpc>
                          <a:spcPct val="107000"/>
                        </a:lnSpc>
                        <a:spcBef>
                          <a:spcPts val="0"/>
                        </a:spcBef>
                        <a:spcAft>
                          <a:spcPts val="0"/>
                        </a:spcAft>
                      </a:pPr>
                      <a:r>
                        <a:rPr lang="en-US" sz="1100">
                          <a:effectLst/>
                        </a:rPr>
                        <a:t>Mai</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412.05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220.62082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632.67082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585.812483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-46.8583367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26440">
                <a:tc>
                  <a:txBody>
                    <a:bodyPr/>
                    <a:lstStyle/>
                    <a:p>
                      <a:pPr marL="0" marR="0" algn="l">
                        <a:lnSpc>
                          <a:spcPct val="107000"/>
                        </a:lnSpc>
                        <a:spcBef>
                          <a:spcPts val="0"/>
                        </a:spcBef>
                        <a:spcAft>
                          <a:spcPts val="0"/>
                        </a:spcAft>
                      </a:pPr>
                      <a:r>
                        <a:rPr lang="en-US" sz="1100">
                          <a:effectLst/>
                        </a:rPr>
                        <a:t>Juin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398.76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398.76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566.915306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965.675306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965.675306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26440">
                <a:tc>
                  <a:txBody>
                    <a:bodyPr/>
                    <a:lstStyle/>
                    <a:p>
                      <a:pPr marL="0" marR="0" algn="l">
                        <a:lnSpc>
                          <a:spcPct val="107000"/>
                        </a:lnSpc>
                        <a:spcBef>
                          <a:spcPts val="0"/>
                        </a:spcBef>
                        <a:spcAft>
                          <a:spcPts val="0"/>
                        </a:spcAft>
                      </a:pPr>
                      <a:r>
                        <a:rPr lang="en-US" sz="1100">
                          <a:effectLst/>
                        </a:rPr>
                        <a:t>Juillet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412.05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412.05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1238.25767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1650.30767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1650.30767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26440">
                <a:tc>
                  <a:txBody>
                    <a:bodyPr/>
                    <a:lstStyle/>
                    <a:p>
                      <a:pPr marL="0" marR="0" algn="l">
                        <a:lnSpc>
                          <a:spcPct val="107000"/>
                        </a:lnSpc>
                        <a:spcBef>
                          <a:spcPts val="0"/>
                        </a:spcBef>
                        <a:spcAft>
                          <a:spcPts val="0"/>
                        </a:spcAft>
                      </a:pPr>
                      <a:r>
                        <a:rPr lang="en-US" sz="1100">
                          <a:effectLst/>
                        </a:rPr>
                        <a:t>Aout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412.05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412.05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1163.29588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1575.34588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1575.34588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26440">
                <a:tc>
                  <a:txBody>
                    <a:bodyPr/>
                    <a:lstStyle/>
                    <a:p>
                      <a:pPr marL="0" marR="0" algn="l">
                        <a:lnSpc>
                          <a:spcPct val="107000"/>
                        </a:lnSpc>
                        <a:spcBef>
                          <a:spcPts val="0"/>
                        </a:spcBef>
                        <a:spcAft>
                          <a:spcPts val="0"/>
                        </a:spcAft>
                      </a:pPr>
                      <a:r>
                        <a:rPr lang="en-US" sz="1100">
                          <a:effectLst/>
                        </a:rPr>
                        <a:t>Septebre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398.76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398.76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639.458971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1038.21897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1038.21897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285533">
                <a:tc>
                  <a:txBody>
                    <a:bodyPr/>
                    <a:lstStyle/>
                    <a:p>
                      <a:pPr marL="0" marR="0" algn="l">
                        <a:lnSpc>
                          <a:spcPct val="107000"/>
                        </a:lnSpc>
                        <a:spcBef>
                          <a:spcPts val="0"/>
                        </a:spcBef>
                        <a:spcAft>
                          <a:spcPts val="0"/>
                        </a:spcAft>
                      </a:pPr>
                      <a:r>
                        <a:rPr lang="en-US" sz="1100">
                          <a:effectLst/>
                        </a:rPr>
                        <a:t>Octobre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412.05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212.12275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624.17275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416.454372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      </a:t>
                      </a:r>
                      <a:r>
                        <a:rPr lang="en-US" sz="1100" dirty="0" smtClean="0">
                          <a:effectLst/>
                        </a:rPr>
                        <a:t>                                    -207.71837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26440">
                <a:tc>
                  <a:txBody>
                    <a:bodyPr/>
                    <a:lstStyle/>
                    <a:p>
                      <a:pPr marL="0" marR="0" algn="l">
                        <a:lnSpc>
                          <a:spcPct val="107000"/>
                        </a:lnSpc>
                        <a:spcBef>
                          <a:spcPts val="0"/>
                        </a:spcBef>
                        <a:spcAft>
                          <a:spcPts val="0"/>
                        </a:spcAft>
                      </a:pPr>
                      <a:r>
                        <a:rPr lang="en-US" sz="1100">
                          <a:effectLst/>
                        </a:rPr>
                        <a:t>Novembre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398.76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202.40409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601.16409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1192.94027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591.776176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591.776176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26440">
                <a:tc>
                  <a:txBody>
                    <a:bodyPr/>
                    <a:lstStyle/>
                    <a:p>
                      <a:pPr marL="0" marR="0" algn="l">
                        <a:lnSpc>
                          <a:spcPct val="107000"/>
                        </a:lnSpc>
                        <a:spcBef>
                          <a:spcPts val="0"/>
                        </a:spcBef>
                        <a:spcAft>
                          <a:spcPts val="0"/>
                        </a:spcAft>
                      </a:pPr>
                      <a:r>
                        <a:rPr lang="en-US" sz="1100">
                          <a:effectLst/>
                        </a:rPr>
                        <a:t>Decembre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412.05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207.38186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619.43186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1957.33555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1337.90369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1337.90369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26440">
                <a:tc>
                  <a:txBody>
                    <a:bodyPr/>
                    <a:lstStyle/>
                    <a:p>
                      <a:pPr marL="0" marR="0" algn="l">
                        <a:lnSpc>
                          <a:spcPct val="107000"/>
                        </a:lnSpc>
                        <a:spcBef>
                          <a:spcPts val="0"/>
                        </a:spcBef>
                        <a:spcAft>
                          <a:spcPts val="0"/>
                        </a:spcAft>
                      </a:pPr>
                      <a:r>
                        <a:rPr lang="en-US" sz="1100">
                          <a:effectLst/>
                        </a:rPr>
                        <a:t>Total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15404.3338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a:effectLst/>
                        </a:rPr>
                        <a:t>15404.3338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15404.3338</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9034162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09600" y="127416"/>
            <a:ext cx="10972800" cy="1828800"/>
          </a:xfrm>
        </p:spPr>
        <p:txBody>
          <a:bodyPr>
            <a:normAutofit fontScale="90000"/>
          </a:bodyPr>
          <a:lstStyle/>
          <a:p>
            <a:r>
              <a:rPr lang="fr-FR" dirty="0">
                <a:latin typeface="Calibri" panose="020F0502020204030204" pitchFamily="34" charset="0"/>
                <a:ea typeface="Calibri" panose="020F0502020204030204" pitchFamily="34" charset="0"/>
                <a:cs typeface="Arial" panose="020B0604020202020204" pitchFamily="34" charset="0"/>
              </a:rPr>
              <a:t>simulation du </a:t>
            </a:r>
            <a:r>
              <a:rPr lang="fr-FR" dirty="0" smtClean="0">
                <a:latin typeface="Calibri" panose="020F0502020204030204" pitchFamily="34" charset="0"/>
                <a:ea typeface="Calibri" panose="020F0502020204030204" pitchFamily="34" charset="0"/>
                <a:cs typeface="Arial" panose="020B0604020202020204" pitchFamily="34" charset="0"/>
              </a:rPr>
              <a:t>mur </a:t>
            </a:r>
            <a:r>
              <a:rPr lang="fr-FR" dirty="0">
                <a:latin typeface="Calibri" panose="020F0502020204030204" pitchFamily="34" charset="0"/>
                <a:ea typeface="Calibri" panose="020F0502020204030204" pitchFamily="34" charset="0"/>
                <a:cs typeface="Arial" panose="020B0604020202020204" pitchFamily="34" charset="0"/>
              </a:rPr>
              <a:t>trombe et de la cheminée solaire</a:t>
            </a:r>
            <a:r>
              <a:rPr lang="en-US" dirty="0">
                <a:latin typeface="Calibri" panose="020F0502020204030204" pitchFamily="34" charset="0"/>
                <a:ea typeface="Calibri" panose="020F0502020204030204" pitchFamily="34" charset="0"/>
                <a:cs typeface="Arial" panose="020B0604020202020204" pitchFamily="34" charset="0"/>
              </a:rPr>
              <a:t/>
            </a:r>
            <a:br>
              <a:rPr lang="en-US" dirty="0">
                <a:latin typeface="Calibri" panose="020F0502020204030204" pitchFamily="34" charset="0"/>
                <a:ea typeface="Calibri" panose="020F0502020204030204" pitchFamily="34" charset="0"/>
                <a:cs typeface="Arial" panose="020B0604020202020204" pitchFamily="34" charset="0"/>
              </a:rPr>
            </a:br>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19135"/>
            <a:ext cx="12192000" cy="5538866"/>
          </a:xfrm>
          <a:prstGeom prst="rect">
            <a:avLst/>
          </a:prstGeom>
        </p:spPr>
      </p:pic>
    </p:spTree>
    <p:extLst>
      <p:ext uri="{BB962C8B-B14F-4D97-AF65-F5344CB8AC3E}">
        <p14:creationId xmlns:p14="http://schemas.microsoft.com/office/powerpoint/2010/main" val="3353318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972800" cy="1143000"/>
          </a:xfrm>
        </p:spPr>
        <p:txBody>
          <a:bodyPr>
            <a:normAutofit fontScale="90000"/>
          </a:bodyPr>
          <a:lstStyle/>
          <a:p>
            <a:r>
              <a:rPr lang="fr-FR" dirty="0" smtClean="0"/>
              <a:t>Simulation et interprétation des résultats  </a:t>
            </a:r>
            <a:endParaRPr lang="fr-FR" dirty="0"/>
          </a:p>
        </p:txBody>
      </p:sp>
      <p:sp>
        <p:nvSpPr>
          <p:cNvPr id="3" name="Espace réservé du contenu 2"/>
          <p:cNvSpPr>
            <a:spLocks noGrp="1"/>
          </p:cNvSpPr>
          <p:nvPr>
            <p:ph idx="1"/>
          </p:nvPr>
        </p:nvSpPr>
        <p:spPr>
          <a:xfrm>
            <a:off x="0" y="1245359"/>
            <a:ext cx="10972800" cy="4708525"/>
          </a:xfrm>
        </p:spPr>
        <p:txBody>
          <a:bodyPr/>
          <a:lstStyle/>
          <a:p>
            <a:pPr marL="136525" indent="0" algn="just">
              <a:buNone/>
            </a:pPr>
            <a:r>
              <a:rPr lang="fr-FR" dirty="0" smtClean="0">
                <a:solidFill>
                  <a:srgbClr val="FF0000"/>
                </a:solidFill>
              </a:rPr>
              <a:t>Pour mur Trombe :</a:t>
            </a:r>
          </a:p>
          <a:p>
            <a:pPr marL="136525" indent="0" algn="just">
              <a:buNone/>
            </a:pPr>
            <a:endParaRPr lang="fr-FR" dirty="0"/>
          </a:p>
          <a:p>
            <a:pPr marL="136525" indent="0" algn="just">
              <a:buNone/>
            </a:pPr>
            <a:r>
              <a:rPr lang="fr-FR" dirty="0" smtClean="0"/>
              <a:t>Notre </a:t>
            </a:r>
            <a:r>
              <a:rPr lang="fr-FR" dirty="0"/>
              <a:t>but dans cette étude est de répondre sur la question suivant </a:t>
            </a:r>
            <a:r>
              <a:rPr lang="fr-FR" dirty="0" smtClean="0"/>
              <a:t>:</a:t>
            </a:r>
          </a:p>
          <a:p>
            <a:pPr marL="136525" indent="0" algn="just">
              <a:buNone/>
            </a:pPr>
            <a:r>
              <a:rPr lang="fr-FR" dirty="0" smtClean="0"/>
              <a:t>A </a:t>
            </a:r>
            <a:r>
              <a:rPr lang="fr-FR" dirty="0"/>
              <a:t>ce que le mur trombe est une solution pour le chauffage d’une maison individuelle au site de Tlemcen ?</a:t>
            </a:r>
          </a:p>
          <a:p>
            <a:pPr marL="136525" indent="0" algn="just">
              <a:buNone/>
            </a:pPr>
            <a:endParaRPr lang="fr-FR" dirty="0" smtClean="0"/>
          </a:p>
          <a:p>
            <a:pPr marL="136525" indent="0" algn="just">
              <a:buNone/>
            </a:pPr>
            <a:r>
              <a:rPr lang="fr-FR" dirty="0" smtClean="0"/>
              <a:t>Pour </a:t>
            </a:r>
            <a:r>
              <a:rPr lang="fr-FR" dirty="0"/>
              <a:t>ce but là on a choisi de divisé notre étude sur deux partie pour mieux détaillé notre étude : </a:t>
            </a:r>
          </a:p>
          <a:p>
            <a:pPr algn="just"/>
            <a:r>
              <a:rPr lang="fr-FR" dirty="0"/>
              <a:t>1/ le mur trombe </a:t>
            </a:r>
          </a:p>
          <a:p>
            <a:pPr algn="just"/>
            <a:r>
              <a:rPr lang="fr-FR" dirty="0"/>
              <a:t>2/la salle </a:t>
            </a:r>
          </a:p>
          <a:p>
            <a:endParaRPr lang="fr-FR" dirty="0"/>
          </a:p>
        </p:txBody>
      </p:sp>
    </p:spTree>
    <p:extLst>
      <p:ext uri="{BB962C8B-B14F-4D97-AF65-F5344CB8AC3E}">
        <p14:creationId xmlns:p14="http://schemas.microsoft.com/office/powerpoint/2010/main" val="3627744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68701"/>
            <a:ext cx="10972800" cy="1144729"/>
          </a:xfrm>
        </p:spPr>
        <p:txBody>
          <a:bodyPr>
            <a:normAutofit/>
          </a:bodyPr>
          <a:lstStyle/>
          <a:p>
            <a:r>
              <a:rPr lang="fr-FR" dirty="0" smtClean="0"/>
              <a:t>Introduction  </a:t>
            </a:r>
            <a:endParaRPr lang="fr-FR" dirty="0"/>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964" y="3160313"/>
            <a:ext cx="3882683" cy="3652091"/>
          </a:xfr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0648" y="3202796"/>
            <a:ext cx="4511039" cy="3655204"/>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1688" y="3196913"/>
            <a:ext cx="3747842" cy="3661087"/>
          </a:xfrm>
          <a:prstGeom prst="rect">
            <a:avLst/>
          </a:prstGeom>
        </p:spPr>
      </p:pic>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8105" y="3196913"/>
            <a:ext cx="4203895" cy="3615491"/>
          </a:xfrm>
          <a:prstGeom prst="rect">
            <a:avLst/>
          </a:prstGeom>
        </p:spPr>
      </p:pic>
      <p:pic>
        <p:nvPicPr>
          <p:cNvPr id="8" name="Imag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10648" y="3196913"/>
            <a:ext cx="4054988" cy="3615491"/>
          </a:xfrm>
          <a:prstGeom prst="rect">
            <a:avLst/>
          </a:prstGeom>
        </p:spPr>
      </p:pic>
      <p:pic>
        <p:nvPicPr>
          <p:cNvPr id="9" name="Imag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3" y="3196913"/>
            <a:ext cx="3936384" cy="3615491"/>
          </a:xfrm>
          <a:prstGeom prst="rect">
            <a:avLst/>
          </a:prstGeom>
        </p:spPr>
      </p:pic>
      <p:sp>
        <p:nvSpPr>
          <p:cNvPr id="10" name="ZoneTexte 9"/>
          <p:cNvSpPr txBox="1"/>
          <p:nvPr/>
        </p:nvSpPr>
        <p:spPr>
          <a:xfrm>
            <a:off x="315179" y="946170"/>
            <a:ext cx="11701975" cy="2128853"/>
          </a:xfrm>
          <a:prstGeom prst="rect">
            <a:avLst/>
          </a:prstGeom>
          <a:noFill/>
        </p:spPr>
        <p:txBody>
          <a:bodyPr wrap="square" rtlCol="0">
            <a:spAutoFit/>
          </a:bodyPr>
          <a:lstStyle/>
          <a:p>
            <a:pPr marL="136525" algn="just">
              <a:lnSpc>
                <a:spcPct val="150000"/>
              </a:lnSpc>
            </a:pPr>
            <a:r>
              <a:rPr lang="fr-FR" dirty="0">
                <a:solidFill>
                  <a:prstClr val="white"/>
                </a:solidFill>
              </a:rPr>
              <a:t>Le niveau de vie des Algériens depuis quelques années s'est amélioré, cette amélioration se concrétise dans l’évolution des constructions à titre d’exemple les villas. Ce type d’habitat implique une grande consommation d’énergie pour des besoins de chauffage.</a:t>
            </a:r>
          </a:p>
          <a:p>
            <a:pPr marL="136525" algn="just">
              <a:lnSpc>
                <a:spcPct val="150000"/>
              </a:lnSpc>
            </a:pPr>
            <a:r>
              <a:rPr lang="fr-FR" dirty="0">
                <a:solidFill>
                  <a:prstClr val="white"/>
                </a:solidFill>
              </a:rPr>
              <a:t>L’objectif du présent mémoire consiste à étudier et optimiser la consommation énergétique d’un habitat se trouvant dans le site de Tlemcen.</a:t>
            </a:r>
          </a:p>
        </p:txBody>
      </p:sp>
      <p:pic>
        <p:nvPicPr>
          <p:cNvPr id="3" name="Image 2"/>
          <p:cNvPicPr>
            <a:picLocks noChangeAspect="1"/>
          </p:cNvPicPr>
          <p:nvPr/>
        </p:nvPicPr>
        <p:blipFill>
          <a:blip r:embed="rId9"/>
          <a:stretch>
            <a:fillRect/>
          </a:stretch>
        </p:blipFill>
        <p:spPr>
          <a:xfrm>
            <a:off x="0" y="3198931"/>
            <a:ext cx="12169530" cy="3636271"/>
          </a:xfrm>
          <a:prstGeom prst="rect">
            <a:avLst/>
          </a:prstGeom>
        </p:spPr>
      </p:pic>
    </p:spTree>
    <p:extLst>
      <p:ext uri="{BB962C8B-B14F-4D97-AF65-F5344CB8AC3E}">
        <p14:creationId xmlns:p14="http://schemas.microsoft.com/office/powerpoint/2010/main" val="7638272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animEffect transition="in" filter="fade">
                                      <p:cBhvr>
                                        <p:cTn id="33" dur="1000"/>
                                        <p:tgtEl>
                                          <p:spTgt spid="10">
                                            <p:txEl>
                                              <p:pRg st="1" end="1"/>
                                            </p:txEl>
                                          </p:spTgt>
                                        </p:tgtEl>
                                      </p:cBhvr>
                                    </p:animEffect>
                                    <p:anim calcmode="lin" valueType="num">
                                      <p:cBhvr>
                                        <p:cTn id="34"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1000"/>
                                        <p:tgtEl>
                                          <p:spTgt spid="3"/>
                                        </p:tgtEl>
                                      </p:cBhvr>
                                    </p:animEffect>
                                    <p:anim calcmode="lin" valueType="num">
                                      <p:cBhvr>
                                        <p:cTn id="61" dur="1000" fill="hold"/>
                                        <p:tgtEl>
                                          <p:spTgt spid="3"/>
                                        </p:tgtEl>
                                        <p:attrNameLst>
                                          <p:attrName>ppt_x</p:attrName>
                                        </p:attrNameLst>
                                      </p:cBhvr>
                                      <p:tavLst>
                                        <p:tav tm="0">
                                          <p:val>
                                            <p:strVal val="#ppt_x"/>
                                          </p:val>
                                        </p:tav>
                                        <p:tav tm="100000">
                                          <p:val>
                                            <p:strVal val="#ppt_x"/>
                                          </p:val>
                                        </p:tav>
                                      </p:tavLst>
                                    </p:anim>
                                    <p:anim calcmode="lin" valueType="num">
                                      <p:cBhvr>
                                        <p:cTn id="6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99912" y="2444003"/>
            <a:ext cx="6619164" cy="2780021"/>
          </a:xfrm>
        </p:spPr>
        <p:txBody>
          <a:bodyPr/>
          <a:lstStyle/>
          <a:p>
            <a:pPr algn="l"/>
            <a:r>
              <a:rPr lang="fr-FR" sz="2000" dirty="0"/>
              <a:t>a/ le mur porteur (BTS) :L1 =52 cm</a:t>
            </a:r>
            <a:endParaRPr lang="en-US" sz="2000" dirty="0"/>
          </a:p>
          <a:p>
            <a:pPr algn="l"/>
            <a:r>
              <a:rPr lang="fr-FR" sz="2000" dirty="0"/>
              <a:t>b/ le canal d air chaud = L2 = 12 cm </a:t>
            </a:r>
            <a:endParaRPr lang="en-US" sz="2000" dirty="0" smtClean="0"/>
          </a:p>
          <a:p>
            <a:pPr algn="l"/>
            <a:r>
              <a:rPr lang="fr-FR" sz="2000" dirty="0" smtClean="0"/>
              <a:t>c</a:t>
            </a:r>
            <a:r>
              <a:rPr lang="fr-FR" sz="2000" dirty="0"/>
              <a:t>) la vitre: L3=6 </a:t>
            </a:r>
            <a:r>
              <a:rPr lang="fr-FR" sz="2000" dirty="0" err="1"/>
              <a:t>mm.</a:t>
            </a:r>
            <a:endParaRPr lang="en-US" sz="2000" dirty="0"/>
          </a:p>
          <a:p>
            <a:pPr algn="l">
              <a:lnSpc>
                <a:spcPct val="107000"/>
              </a:lnSpc>
              <a:spcBef>
                <a:spcPts val="0"/>
              </a:spcBef>
              <a:spcAft>
                <a:spcPts val="800"/>
              </a:spcAft>
            </a:pPr>
            <a:r>
              <a:rPr lang="fr-FR" sz="2000" dirty="0">
                <a:latin typeface="Times New Roman" panose="02020603050405020304" pitchFamily="18" charset="0"/>
                <a:ea typeface="Calibri" panose="020F0502020204030204" pitchFamily="34" charset="0"/>
                <a:cs typeface="Times New Roman" panose="02020603050405020304" pitchFamily="18" charset="0"/>
              </a:rPr>
              <a:t>d) l’entrée de l’air froid: h3=15 cm;</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l">
              <a:lnSpc>
                <a:spcPct val="107000"/>
              </a:lnSpc>
              <a:spcBef>
                <a:spcPts val="0"/>
              </a:spcBef>
              <a:spcAft>
                <a:spcPts val="800"/>
              </a:spcAft>
            </a:pPr>
            <a:r>
              <a:rPr lang="fr-FR" sz="2000" dirty="0">
                <a:latin typeface="Times New Roman" panose="02020603050405020304" pitchFamily="18" charset="0"/>
                <a:ea typeface="Calibri" panose="020F0502020204030204" pitchFamily="34" charset="0"/>
                <a:cs typeface="Times New Roman" panose="02020603050405020304" pitchFamily="18" charset="0"/>
              </a:rPr>
              <a:t>e) la sortie de l’air chaud: h1=15cm;</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l">
              <a:lnSpc>
                <a:spcPct val="107000"/>
              </a:lnSpc>
              <a:spcBef>
                <a:spcPts val="0"/>
              </a:spcBef>
              <a:spcAft>
                <a:spcPts val="800"/>
              </a:spcAft>
            </a:pPr>
            <a:r>
              <a:rPr lang="fr-FR" sz="2000" dirty="0">
                <a:latin typeface="Times New Roman" panose="02020603050405020304" pitchFamily="18" charset="0"/>
                <a:ea typeface="Calibri" panose="020F0502020204030204" pitchFamily="34" charset="0"/>
                <a:cs typeface="Times New Roman" panose="02020603050405020304" pitchFamily="18" charset="0"/>
              </a:rPr>
              <a:t>f) la hauteur du mur : h2=2.65m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l">
              <a:lnSpc>
                <a:spcPct val="107000"/>
              </a:lnSpc>
              <a:spcBef>
                <a:spcPts val="0"/>
              </a:spcBef>
              <a:spcAft>
                <a:spcPts val="800"/>
              </a:spcAft>
            </a:pPr>
            <a:r>
              <a:rPr lang="fr-FR" sz="2000" dirty="0">
                <a:latin typeface="Times New Roman" panose="02020603050405020304" pitchFamily="18" charset="0"/>
                <a:ea typeface="Calibri" panose="020F0502020204030204" pitchFamily="34" charset="0"/>
                <a:cs typeface="Times New Roman" panose="02020603050405020304" pitchFamily="18" charset="0"/>
              </a:rPr>
              <a:t>g) la hauteur du vitre : H=2.8 m.</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p>
            <a:endParaRPr lang="fr-FR" dirty="0"/>
          </a:p>
        </p:txBody>
      </p:sp>
      <p:pic>
        <p:nvPicPr>
          <p:cNvPr id="4" name="Image 3" descr="C:\Users\Lakhdar\Desktop\schema mur trombe avec mesure.png"/>
          <p:cNvPicPr/>
          <p:nvPr/>
        </p:nvPicPr>
        <p:blipFill>
          <a:blip r:embed="rId2">
            <a:extLst>
              <a:ext uri="{28A0092B-C50C-407E-A947-70E740481C1C}">
                <a14:useLocalDpi xmlns:a14="http://schemas.microsoft.com/office/drawing/2010/main" val="0"/>
              </a:ext>
            </a:extLst>
          </a:blip>
          <a:srcRect/>
          <a:stretch>
            <a:fillRect/>
          </a:stretch>
        </p:blipFill>
        <p:spPr bwMode="auto">
          <a:xfrm>
            <a:off x="8752764" y="1746914"/>
            <a:ext cx="3439236" cy="4462818"/>
          </a:xfrm>
          <a:prstGeom prst="rect">
            <a:avLst/>
          </a:prstGeom>
          <a:noFill/>
          <a:ln>
            <a:noFill/>
          </a:ln>
        </p:spPr>
      </p:pic>
      <p:sp>
        <p:nvSpPr>
          <p:cNvPr id="6" name="Rectangle 5"/>
          <p:cNvSpPr/>
          <p:nvPr/>
        </p:nvSpPr>
        <p:spPr>
          <a:xfrm>
            <a:off x="345070" y="1520673"/>
            <a:ext cx="7571303" cy="923330"/>
          </a:xfrm>
          <a:prstGeom prst="rect">
            <a:avLst/>
          </a:prstGeom>
          <a:noFill/>
        </p:spPr>
        <p:txBody>
          <a:bodyPr wrap="none" lIns="91440" tIns="45720" rIns="91440" bIns="45720">
            <a:spAutoFit/>
          </a:bodyPr>
          <a:lstStyle/>
          <a:p>
            <a:pPr algn="ctr"/>
            <a:r>
              <a:rPr lang="fr-FR" sz="5400" b="0" cap="none" spc="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Géométrie </a:t>
            </a:r>
            <a:r>
              <a:rPr lang="fr-FR" sz="5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du mur trombe </a:t>
            </a:r>
            <a:endParaRPr lang="fr-FR" sz="5400" b="0" cap="none" spc="0" dirty="0">
              <a:ln w="0"/>
              <a:solidFill>
                <a:schemeClr val="accent1"/>
              </a:solidFill>
              <a:effectLst>
                <a:outerShdw blurRad="38100" dist="25400" dir="5400000" algn="ctr" rotWithShape="0">
                  <a:srgbClr val="6E747A">
                    <a:alpha val="43000"/>
                  </a:srgbClr>
                </a:outerShdw>
              </a:effectLst>
            </a:endParaRPr>
          </a:p>
        </p:txBody>
      </p:sp>
      <p:sp>
        <p:nvSpPr>
          <p:cNvPr id="7" name="Rectangle 6"/>
          <p:cNvSpPr/>
          <p:nvPr/>
        </p:nvSpPr>
        <p:spPr>
          <a:xfrm>
            <a:off x="9405423" y="6295031"/>
            <a:ext cx="2133918" cy="369332"/>
          </a:xfrm>
          <a:prstGeom prst="rect">
            <a:avLst/>
          </a:prstGeom>
        </p:spPr>
        <p:txBody>
          <a:bodyPr wrap="none">
            <a:spAutoFit/>
          </a:bodyPr>
          <a:lstStyle/>
          <a:p>
            <a:r>
              <a:rPr lang="fr-FR" dirty="0">
                <a:latin typeface="Times New Roman" panose="02020603050405020304" pitchFamily="18" charset="0"/>
                <a:ea typeface="Calibri" panose="020F0502020204030204" pitchFamily="34" charset="0"/>
              </a:rPr>
              <a:t>La géométrie étudiée</a:t>
            </a:r>
            <a:endParaRPr lang="fr-FR" dirty="0"/>
          </a:p>
        </p:txBody>
      </p:sp>
      <p:graphicFrame>
        <p:nvGraphicFramePr>
          <p:cNvPr id="8" name="Tableau 7"/>
          <p:cNvGraphicFramePr>
            <a:graphicFrameLocks noGrp="1"/>
          </p:cNvGraphicFramePr>
          <p:nvPr>
            <p:extLst>
              <p:ext uri="{D42A27DB-BD31-4B8C-83A1-F6EECF244321}">
                <p14:modId xmlns:p14="http://schemas.microsoft.com/office/powerpoint/2010/main" val="4270242740"/>
              </p:ext>
            </p:extLst>
          </p:nvPr>
        </p:nvGraphicFramePr>
        <p:xfrm>
          <a:off x="-2" y="5316891"/>
          <a:ext cx="8752766" cy="1429358"/>
        </p:xfrm>
        <a:graphic>
          <a:graphicData uri="http://schemas.openxmlformats.org/drawingml/2006/table">
            <a:tbl>
              <a:tblPr firstRow="1" firstCol="1" bandRow="1">
                <a:tableStyleId>{5C22544A-7EE6-4342-B048-85BDC9FD1C3A}</a:tableStyleId>
              </a:tblPr>
              <a:tblGrid>
                <a:gridCol w="1750553"/>
                <a:gridCol w="1292901"/>
                <a:gridCol w="2208206"/>
                <a:gridCol w="1750553"/>
                <a:gridCol w="1750553"/>
              </a:tblGrid>
              <a:tr h="307966">
                <a:tc>
                  <a:txBody>
                    <a:bodyPr/>
                    <a:lstStyle/>
                    <a:p>
                      <a:pPr marL="0" marR="0" algn="l">
                        <a:lnSpc>
                          <a:spcPct val="107000"/>
                        </a:lnSpc>
                        <a:spcBef>
                          <a:spcPts val="0"/>
                        </a:spcBef>
                        <a:spcAft>
                          <a:spcPts val="0"/>
                        </a:spcAft>
                      </a:pPr>
                      <a:r>
                        <a:rPr lang="fr-FR" sz="1300" dirty="0">
                          <a:effectLst/>
                        </a:rPr>
                        <a:t>mat</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fr-FR" sz="1300" dirty="0" smtClean="0">
                          <a:effectLst/>
                        </a:rPr>
                        <a:t>Epaisseur</a:t>
                      </a:r>
                      <a:r>
                        <a:rPr lang="fr-FR" sz="1300" baseline="0" dirty="0" smtClean="0">
                          <a:effectLst/>
                        </a:rPr>
                        <a:t> (m)</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fr-FR" sz="1300" dirty="0" smtClean="0">
                          <a:effectLst/>
                        </a:rPr>
                        <a:t>Conductivité thermique(w/m</a:t>
                      </a:r>
                      <a:r>
                        <a:rPr lang="fr-FR" sz="1300" baseline="0" dirty="0" smtClean="0">
                          <a:effectLst/>
                        </a:rPr>
                        <a:t> </a:t>
                      </a:r>
                      <a:r>
                        <a:rPr lang="fr-FR" sz="1300" dirty="0" smtClean="0">
                          <a:effectLst/>
                        </a:rPr>
                        <a:t>k)</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fr-FR" sz="1300" dirty="0">
                          <a:effectLst/>
                        </a:rPr>
                        <a:t>Mass </a:t>
                      </a:r>
                      <a:r>
                        <a:rPr lang="fr-FR" sz="1300" dirty="0" smtClean="0">
                          <a:effectLst/>
                        </a:rPr>
                        <a:t>volumique </a:t>
                      </a:r>
                      <a:r>
                        <a:rPr lang="fr-FR" sz="1400" dirty="0" smtClean="0">
                          <a:effectLst/>
                        </a:rPr>
                        <a:t>(kg</a:t>
                      </a:r>
                      <a:r>
                        <a:rPr lang="fr-FR" sz="1300" dirty="0" smtClean="0">
                          <a:effectLst/>
                        </a:rPr>
                        <a:t>/</a:t>
                      </a:r>
                      <a:r>
                        <a:rPr kumimoji="0" lang="fr-FR" sz="1800" b="1" kern="1200" dirty="0" smtClean="0">
                          <a:solidFill>
                            <a:schemeClr val="lt1"/>
                          </a:solidFill>
                          <a:effectLst/>
                          <a:latin typeface="+mn-lt"/>
                          <a:ea typeface="+mn-ea"/>
                          <a:cs typeface="+mn-cs"/>
                        </a:rPr>
                        <a:t>m</a:t>
                      </a:r>
                      <a:r>
                        <a:rPr kumimoji="0" lang="fr-FR" sz="1800" b="1" kern="1200" baseline="30000" dirty="0" smtClean="0">
                          <a:solidFill>
                            <a:schemeClr val="lt1"/>
                          </a:solidFill>
                          <a:effectLst/>
                          <a:latin typeface="+mn-lt"/>
                          <a:ea typeface="+mn-ea"/>
                          <a:cs typeface="+mn-cs"/>
                        </a:rPr>
                        <a:t>3</a:t>
                      </a:r>
                      <a:r>
                        <a:rPr kumimoji="0" lang="fr-FR" sz="1800" b="1" kern="1200" baseline="0" dirty="0" smtClean="0">
                          <a:solidFill>
                            <a:schemeClr val="lt1"/>
                          </a:solidFill>
                          <a:effectLst/>
                          <a:latin typeface="+mn-lt"/>
                          <a:ea typeface="+mn-ea"/>
                          <a:cs typeface="+mn-cs"/>
                        </a:rPr>
                        <a:t>)</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fr-FR" sz="1300" dirty="0" smtClean="0">
                          <a:effectLst/>
                          <a:latin typeface="+mn-lt"/>
                          <a:ea typeface="+mn-ea"/>
                          <a:cs typeface="+mn-cs"/>
                        </a:rPr>
                        <a:t>Chaleur</a:t>
                      </a:r>
                      <a:r>
                        <a:rPr lang="fr-FR" sz="1300" baseline="0" dirty="0" smtClean="0">
                          <a:effectLst/>
                          <a:latin typeface="+mn-lt"/>
                          <a:ea typeface="+mn-ea"/>
                          <a:cs typeface="+mn-cs"/>
                        </a:rPr>
                        <a:t> massique</a:t>
                      </a:r>
                    </a:p>
                    <a:p>
                      <a:pPr marL="0" marR="0" algn="l">
                        <a:lnSpc>
                          <a:spcPct val="107000"/>
                        </a:lnSpc>
                        <a:spcBef>
                          <a:spcPts val="0"/>
                        </a:spcBef>
                        <a:spcAft>
                          <a:spcPts val="0"/>
                        </a:spcAft>
                      </a:pPr>
                      <a:r>
                        <a:rPr lang="fr-FR" sz="1300" baseline="0" dirty="0" smtClean="0">
                          <a:effectLst/>
                          <a:latin typeface="+mn-lt"/>
                          <a:ea typeface="+mn-ea"/>
                          <a:cs typeface="+mn-cs"/>
                        </a:rPr>
                        <a:t>(J/kg K)</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07966">
                <a:tc>
                  <a:txBody>
                    <a:bodyPr/>
                    <a:lstStyle/>
                    <a:p>
                      <a:pPr marL="0" marR="0" algn="l">
                        <a:lnSpc>
                          <a:spcPct val="107000"/>
                        </a:lnSpc>
                        <a:spcBef>
                          <a:spcPts val="0"/>
                        </a:spcBef>
                        <a:spcAft>
                          <a:spcPts val="0"/>
                        </a:spcAft>
                      </a:pPr>
                      <a:r>
                        <a:rPr lang="fr-FR" sz="1300">
                          <a:effectLst/>
                        </a:rPr>
                        <a:t>Mur (BTS)</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fr-FR" sz="1300">
                          <a:effectLst/>
                        </a:rPr>
                        <a:t>0.52</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fr-FR" sz="1300">
                          <a:effectLst/>
                        </a:rPr>
                        <a:t>0.045</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fr-FR" sz="1300">
                          <a:effectLst/>
                        </a:rPr>
                        <a:t>2000</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fr-FR" sz="1300">
                          <a:effectLst/>
                        </a:rPr>
                        <a:t>1300</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07966">
                <a:tc>
                  <a:txBody>
                    <a:bodyPr/>
                    <a:lstStyle/>
                    <a:p>
                      <a:pPr marL="0" marR="0" algn="l">
                        <a:lnSpc>
                          <a:spcPct val="107000"/>
                        </a:lnSpc>
                        <a:spcBef>
                          <a:spcPts val="0"/>
                        </a:spcBef>
                        <a:spcAft>
                          <a:spcPts val="0"/>
                        </a:spcAft>
                      </a:pPr>
                      <a:r>
                        <a:rPr lang="fr-FR" sz="1300" dirty="0">
                          <a:effectLst/>
                        </a:rPr>
                        <a:t>L’air </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fr-FR" sz="1300">
                          <a:effectLst/>
                        </a:rPr>
                        <a:t>12</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fr-FR" sz="1300">
                          <a:effectLst/>
                        </a:rPr>
                        <a:t>0.024</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fr-FR" sz="1300">
                          <a:effectLst/>
                        </a:rPr>
                        <a:t>0.024</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fr-FR" sz="1300">
                          <a:effectLst/>
                        </a:rPr>
                        <a:t>1006.43</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07966">
                <a:tc>
                  <a:txBody>
                    <a:bodyPr/>
                    <a:lstStyle/>
                    <a:p>
                      <a:pPr marL="0" marR="0" algn="l">
                        <a:lnSpc>
                          <a:spcPct val="107000"/>
                        </a:lnSpc>
                        <a:spcBef>
                          <a:spcPts val="0"/>
                        </a:spcBef>
                        <a:spcAft>
                          <a:spcPts val="0"/>
                        </a:spcAft>
                      </a:pPr>
                      <a:r>
                        <a:rPr lang="fr-FR" sz="1300">
                          <a:effectLst/>
                        </a:rPr>
                        <a:t>Vitre </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fr-FR" sz="1300">
                          <a:effectLst/>
                        </a:rPr>
                        <a:t>0.06</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fr-FR" sz="1300" dirty="0">
                          <a:effectLst/>
                        </a:rPr>
                        <a:t>1.3</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fr-FR" sz="1300">
                          <a:effectLst/>
                        </a:rPr>
                        <a:t>2500</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fr-FR" sz="1300" dirty="0">
                          <a:effectLst/>
                        </a:rPr>
                        <a:t>1500</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1" name="Titre 1"/>
          <p:cNvSpPr txBox="1">
            <a:spLocks/>
          </p:cNvSpPr>
          <p:nvPr/>
        </p:nvSpPr>
        <p:spPr>
          <a:xfrm>
            <a:off x="0" y="-345486"/>
            <a:ext cx="12192000" cy="1143000"/>
          </a:xfrm>
          <a:prstGeom prst="rect">
            <a:avLst/>
          </a:prstGeom>
        </p:spPr>
        <p:txBody>
          <a:bodyPr vert="horz" lIns="45720" tIns="0" rIns="45720" bIns="0" anchor="b">
            <a:normAutofit fontScale="97500"/>
            <a:scene3d>
              <a:camera prst="orthographicFront"/>
              <a:lightRig rig="soft" dir="t">
                <a:rot lat="0" lon="0" rev="17220000"/>
              </a:lightRig>
            </a:scene3d>
            <a:sp3d prstMaterial="softEdge">
              <a:bevelT w="38100" h="38100"/>
            </a:sp3d>
          </a:bodyPr>
          <a:lstStyle>
            <a:lvl1pPr algn="ctr" rtl="0" eaLnBrk="0" fontAlgn="base" hangingPunct="0">
              <a:spcBef>
                <a:spcPct val="0"/>
              </a:spcBef>
              <a:spcAft>
                <a:spcPct val="0"/>
              </a:spcAft>
              <a:defRPr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a:lstStyle>
          <a:p>
            <a:endParaRPr lang="fr-FR" dirty="0">
              <a:latin typeface="Calibri" panose="020F0502020204030204" pitchFamily="34" charset="0"/>
            </a:endParaRPr>
          </a:p>
        </p:txBody>
      </p:sp>
      <p:sp>
        <p:nvSpPr>
          <p:cNvPr id="12" name="Rectangle 11"/>
          <p:cNvSpPr/>
          <p:nvPr/>
        </p:nvSpPr>
        <p:spPr>
          <a:xfrm>
            <a:off x="-1" y="0"/>
            <a:ext cx="11969087" cy="723275"/>
          </a:xfrm>
          <a:prstGeom prst="rect">
            <a:avLst/>
          </a:prstGeom>
        </p:spPr>
        <p:txBody>
          <a:bodyPr wrap="square">
            <a:spAutoFit/>
          </a:bodyPr>
          <a:lstStyle/>
          <a:p>
            <a:r>
              <a:rPr lang="fr-FR" sz="41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14300" dist="101600" dir="2700000" algn="tl" rotWithShape="0">
                    <a:srgbClr val="000000">
                      <a:alpha val="40000"/>
                    </a:srgbClr>
                  </a:outerShdw>
                </a:effectLst>
                <a:latin typeface="Lucida Sans"/>
              </a:rPr>
              <a:t>Simulation et interprétation des résultats </a:t>
            </a:r>
            <a:endParaRPr lang="fr-FR" dirty="0"/>
          </a:p>
        </p:txBody>
      </p:sp>
    </p:spTree>
    <p:extLst>
      <p:ext uri="{BB962C8B-B14F-4D97-AF65-F5344CB8AC3E}">
        <p14:creationId xmlns:p14="http://schemas.microsoft.com/office/powerpoint/2010/main" val="20988836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972800" cy="1143000"/>
          </a:xfrm>
        </p:spPr>
        <p:txBody>
          <a:bodyPr>
            <a:normAutofit fontScale="90000"/>
          </a:bodyPr>
          <a:lstStyle/>
          <a:p>
            <a:pPr lvl="0" eaLnBrk="1" fontAlgn="auto" hangingPunct="1">
              <a:spcBef>
                <a:spcPts val="0"/>
              </a:spcBef>
              <a:spcAft>
                <a:spcPts val="0"/>
              </a:spcAft>
            </a:pPr>
            <a:r>
              <a:rPr lang="fr-FR"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rPr>
              <a:t>Simulation et interprétation des résultats </a:t>
            </a:r>
            <a:r>
              <a:rPr lang="fr-FR" sz="1800" b="0" dirty="0">
                <a:ln>
                  <a:noFill/>
                </a:ln>
                <a:solidFill>
                  <a:prstClr val="white"/>
                </a:solidFill>
                <a:effectLst/>
                <a:latin typeface="Book Antiqua"/>
              </a:rPr>
              <a:t/>
            </a:r>
            <a:br>
              <a:rPr lang="fr-FR" sz="1800" b="0" dirty="0">
                <a:ln>
                  <a:noFill/>
                </a:ln>
                <a:solidFill>
                  <a:prstClr val="white"/>
                </a:solidFill>
                <a:effectLst/>
                <a:latin typeface="Book Antiqua"/>
              </a:rPr>
            </a:br>
            <a:endParaRPr lang="fr-FR" dirty="0"/>
          </a:p>
        </p:txBody>
      </p:sp>
      <p:pic>
        <p:nvPicPr>
          <p:cNvPr id="4" name="Espace réservé du contenu 3" descr="C:\Users\Lakhdar\Desktop\Capture sale mur Trombe.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0" y="2879677"/>
            <a:ext cx="6096000" cy="3398291"/>
          </a:xfrm>
          <a:prstGeom prst="rect">
            <a:avLst/>
          </a:prstGeom>
          <a:noFill/>
          <a:ln>
            <a:noFill/>
          </a:ln>
        </p:spPr>
      </p:pic>
      <p:sp>
        <p:nvSpPr>
          <p:cNvPr id="5" name="Rectangle 4"/>
          <p:cNvSpPr/>
          <p:nvPr/>
        </p:nvSpPr>
        <p:spPr>
          <a:xfrm>
            <a:off x="0" y="1275013"/>
            <a:ext cx="6397906" cy="923330"/>
          </a:xfrm>
          <a:prstGeom prst="rect">
            <a:avLst/>
          </a:prstGeom>
          <a:noFill/>
        </p:spPr>
        <p:txBody>
          <a:bodyPr wrap="none" lIns="91440" tIns="45720" rIns="91440" bIns="45720">
            <a:spAutoFit/>
          </a:bodyPr>
          <a:lstStyle/>
          <a:p>
            <a:pPr algn="ctr"/>
            <a:r>
              <a:rPr lang="fr-FR" sz="5400" b="0" cap="none" spc="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Géométrie de la salle  </a:t>
            </a:r>
            <a:endParaRPr lang="fr-FR" sz="5400" b="0" cap="none" spc="0" dirty="0">
              <a:ln w="0"/>
              <a:solidFill>
                <a:schemeClr val="accent1"/>
              </a:solidFill>
              <a:effectLst>
                <a:outerShdw blurRad="38100" dist="25400" dir="5400000" algn="ctr" rotWithShape="0">
                  <a:srgbClr val="6E747A">
                    <a:alpha val="43000"/>
                  </a:srgbClr>
                </a:outerShdw>
              </a:effectLst>
            </a:endParaRPr>
          </a:p>
        </p:txBody>
      </p:sp>
      <p:sp>
        <p:nvSpPr>
          <p:cNvPr id="6" name="Rectangle 5"/>
          <p:cNvSpPr/>
          <p:nvPr/>
        </p:nvSpPr>
        <p:spPr>
          <a:xfrm>
            <a:off x="150953" y="3429000"/>
            <a:ext cx="5540163" cy="1963294"/>
          </a:xfrm>
          <a:prstGeom prst="rect">
            <a:avLst/>
          </a:prstGeom>
        </p:spPr>
        <p:txBody>
          <a:bodyPr wrap="square">
            <a:spAutoFit/>
          </a:bodyPr>
          <a:lstStyle/>
          <a:p>
            <a:pPr>
              <a:lnSpc>
                <a:spcPct val="107000"/>
              </a:lnSpc>
              <a:spcAft>
                <a:spcPts val="800"/>
              </a:spcAft>
            </a:pPr>
            <a:r>
              <a:rPr lang="fr-FR" sz="2400" dirty="0" smtClean="0">
                <a:latin typeface="Calibri" panose="020F0502020204030204" pitchFamily="34" charset="0"/>
                <a:ea typeface="Calibri" panose="020F0502020204030204" pitchFamily="34" charset="0"/>
                <a:cs typeface="Arial" panose="020B0604020202020204" pitchFamily="34" charset="0"/>
              </a:rPr>
              <a:t>a) </a:t>
            </a:r>
            <a:r>
              <a:rPr lang="fr-FR" sz="2400" dirty="0">
                <a:latin typeface="Calibri" panose="020F0502020204030204" pitchFamily="34" charset="0"/>
                <a:ea typeface="Calibri" panose="020F0502020204030204" pitchFamily="34" charset="0"/>
                <a:cs typeface="Arial" panose="020B0604020202020204" pitchFamily="34" charset="0"/>
              </a:rPr>
              <a:t>la longueur de la salle : L4 = 4 m ;</a:t>
            </a:r>
          </a:p>
          <a:p>
            <a:pPr>
              <a:lnSpc>
                <a:spcPct val="107000"/>
              </a:lnSpc>
              <a:spcAft>
                <a:spcPts val="800"/>
              </a:spcAft>
            </a:pPr>
            <a:r>
              <a:rPr lang="fr-FR" sz="2400" dirty="0">
                <a:latin typeface="Calibri" panose="020F0502020204030204" pitchFamily="34" charset="0"/>
                <a:ea typeface="Calibri" panose="020F0502020204030204" pitchFamily="34" charset="0"/>
                <a:cs typeface="Arial" panose="020B0604020202020204" pitchFamily="34" charset="0"/>
              </a:rPr>
              <a:t>b) la sortie de l’air froid : h3=15 cm ;</a:t>
            </a:r>
          </a:p>
          <a:p>
            <a:pPr>
              <a:lnSpc>
                <a:spcPct val="107000"/>
              </a:lnSpc>
              <a:spcAft>
                <a:spcPts val="800"/>
              </a:spcAft>
            </a:pPr>
            <a:r>
              <a:rPr lang="fr-FR" sz="2400" dirty="0">
                <a:latin typeface="Calibri" panose="020F0502020204030204" pitchFamily="34" charset="0"/>
                <a:ea typeface="Calibri" panose="020F0502020204030204" pitchFamily="34" charset="0"/>
                <a:cs typeface="Arial" panose="020B0604020202020204" pitchFamily="34" charset="0"/>
              </a:rPr>
              <a:t>c) l’entrée de l’air chaud : h1=15cm ;</a:t>
            </a:r>
          </a:p>
          <a:p>
            <a:pPr>
              <a:lnSpc>
                <a:spcPct val="107000"/>
              </a:lnSpc>
              <a:spcAft>
                <a:spcPts val="800"/>
              </a:spcAft>
            </a:pPr>
            <a:r>
              <a:rPr lang="fr-FR" sz="2400" dirty="0">
                <a:latin typeface="Calibri" panose="020F0502020204030204" pitchFamily="34" charset="0"/>
                <a:ea typeface="Calibri" panose="020F0502020204030204" pitchFamily="34" charset="0"/>
                <a:cs typeface="Arial" panose="020B0604020202020204" pitchFamily="34" charset="0"/>
              </a:rPr>
              <a:t>d) la hauteur de la salle : H=2.8 m.</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600792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394" y="1074737"/>
            <a:ext cx="10972800" cy="4708525"/>
          </a:xfrm>
        </p:spPr>
        <p:txBody>
          <a:bodyPr/>
          <a:lstStyle/>
          <a:p>
            <a:pPr marL="136525" indent="0">
              <a:buNone/>
            </a:pPr>
            <a:r>
              <a:rPr lang="fr-FR" dirty="0" smtClean="0"/>
              <a:t>Les </a:t>
            </a:r>
            <a:r>
              <a:rPr lang="fr-FR" dirty="0"/>
              <a:t>condition aux limites </a:t>
            </a:r>
            <a:r>
              <a:rPr lang="fr-FR" dirty="0" smtClean="0"/>
              <a:t>:</a:t>
            </a:r>
          </a:p>
          <a:p>
            <a:pPr marL="136525" indent="0">
              <a:buNone/>
            </a:pPr>
            <a:endParaRPr lang="fr-FR" dirty="0"/>
          </a:p>
        </p:txBody>
      </p:sp>
      <p:sp>
        <p:nvSpPr>
          <p:cNvPr id="5" name="Titre 1"/>
          <p:cNvSpPr txBox="1">
            <a:spLocks noGrp="1"/>
          </p:cNvSpPr>
          <p:nvPr>
            <p:ph type="title"/>
          </p:nvPr>
        </p:nvSpPr>
        <p:spPr>
          <a:xfrm>
            <a:off x="36394" y="0"/>
            <a:ext cx="10972800" cy="1143000"/>
          </a:xfrm>
          <a:prstGeom prst="rect">
            <a:avLst/>
          </a:prstGeom>
        </p:spPr>
        <p:txBody>
          <a:bodyPr vert="horz" lIns="45720" tIns="0" rIns="45720" bIns="0" anchor="b">
            <a:normAutofit fontScale="90000"/>
            <a:scene3d>
              <a:camera prst="orthographicFront"/>
              <a:lightRig rig="soft" dir="t">
                <a:rot lat="0" lon="0" rev="17220000"/>
              </a:lightRig>
            </a:scene3d>
            <a:sp3d prstMaterial="softEdge">
              <a:bevelT w="38100" h="38100"/>
            </a:sp3d>
          </a:bodyPr>
          <a:lstStyle/>
          <a:p>
            <a:r>
              <a:rPr lang="fr-FR"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rPr>
              <a:t>Simulation et interprétation des résultats </a:t>
            </a:r>
            <a:r>
              <a:rPr lang="fr-FR" sz="1800" b="0" dirty="0">
                <a:ln>
                  <a:noFill/>
                </a:ln>
                <a:solidFill>
                  <a:prstClr val="white"/>
                </a:solidFill>
                <a:effectLst/>
                <a:latin typeface="Book Antiqua"/>
              </a:rPr>
              <a:t/>
            </a:r>
            <a:br>
              <a:rPr lang="fr-FR" sz="1800" b="0" dirty="0">
                <a:ln>
                  <a:noFill/>
                </a:ln>
                <a:solidFill>
                  <a:prstClr val="white"/>
                </a:solidFill>
                <a:effectLst/>
                <a:latin typeface="Book Antiqua"/>
              </a:rPr>
            </a:br>
            <a:endParaRPr lang="fr-FR" dirty="0"/>
          </a:p>
        </p:txBody>
      </p:sp>
      <p:sp>
        <p:nvSpPr>
          <p:cNvPr id="6" name="Espace réservé du contenu 2"/>
          <p:cNvSpPr txBox="1">
            <a:spLocks/>
          </p:cNvSpPr>
          <p:nvPr/>
        </p:nvSpPr>
        <p:spPr bwMode="auto">
          <a:xfrm>
            <a:off x="264994" y="1607261"/>
            <a:ext cx="10515600" cy="49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32500" lnSpcReduction="20000"/>
          </a:bodyPr>
          <a:lst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0" indent="0">
              <a:lnSpc>
                <a:spcPct val="107000"/>
              </a:lnSpc>
              <a:spcBef>
                <a:spcPts val="0"/>
              </a:spcBef>
              <a:spcAft>
                <a:spcPts val="800"/>
              </a:spcAft>
              <a:buNone/>
            </a:pPr>
            <a:r>
              <a:rPr lang="fr-FR" sz="55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a:t>
            </a:r>
            <a:r>
              <a:rPr lang="fr-FR" sz="55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our le mur trombe </a:t>
            </a:r>
            <a:r>
              <a:rPr lang="fr-FR" sz="55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55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fr-FR" sz="5500" dirty="0" smtClean="0">
                <a:latin typeface="Times New Roman" panose="02020603050405020304" pitchFamily="18" charset="0"/>
                <a:ea typeface="Calibri" panose="020F0502020204030204" pitchFamily="34" charset="0"/>
                <a:cs typeface="Times New Roman" panose="02020603050405020304" pitchFamily="18" charset="0"/>
              </a:rPr>
              <a:t>entrée  :  T=293 k</a:t>
            </a:r>
            <a:endParaRPr lang="en-US" sz="55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fr-FR" sz="5500" dirty="0" smtClean="0">
                <a:latin typeface="Times New Roman" panose="02020603050405020304" pitchFamily="18" charset="0"/>
                <a:ea typeface="Calibri" panose="020F0502020204030204" pitchFamily="34" charset="0"/>
                <a:cs typeface="Times New Roman" panose="02020603050405020304" pitchFamily="18" charset="0"/>
              </a:rPr>
              <a:t>V= (vitesse de cas)</a:t>
            </a:r>
            <a:endParaRPr lang="en-US" sz="55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fr-FR" sz="5500" dirty="0" smtClean="0">
                <a:latin typeface="Times New Roman" panose="02020603050405020304" pitchFamily="18" charset="0"/>
                <a:ea typeface="Calibri" panose="020F0502020204030204" pitchFamily="34" charset="0"/>
                <a:cs typeface="Times New Roman" panose="02020603050405020304" pitchFamily="18" charset="0"/>
              </a:rPr>
              <a:t>Sortie : T =300 k</a:t>
            </a:r>
            <a:endParaRPr lang="en-US" sz="55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fr-FR" sz="5500" dirty="0" err="1" smtClean="0">
                <a:latin typeface="Times New Roman" panose="02020603050405020304" pitchFamily="18" charset="0"/>
                <a:ea typeface="Calibri" panose="020F0502020204030204" pitchFamily="34" charset="0"/>
                <a:cs typeface="Times New Roman" panose="02020603050405020304" pitchFamily="18" charset="0"/>
              </a:rPr>
              <a:t>P</a:t>
            </a:r>
            <a:r>
              <a:rPr lang="fr-FR" sz="5500" baseline="-25000" dirty="0" err="1" smtClean="0">
                <a:latin typeface="Times New Roman" panose="02020603050405020304" pitchFamily="18" charset="0"/>
                <a:ea typeface="Calibri" panose="020F0502020204030204" pitchFamily="34" charset="0"/>
                <a:cs typeface="Times New Roman" panose="02020603050405020304" pitchFamily="18" charset="0"/>
              </a:rPr>
              <a:t>relative</a:t>
            </a:r>
            <a:r>
              <a:rPr lang="fr-FR" sz="5500" baseline="-25000" dirty="0" smtClean="0">
                <a:latin typeface="Times New Roman" panose="02020603050405020304" pitchFamily="18" charset="0"/>
                <a:ea typeface="Calibri" panose="020F0502020204030204" pitchFamily="34" charset="0"/>
                <a:cs typeface="Times New Roman" panose="02020603050405020304" pitchFamily="18" charset="0"/>
              </a:rPr>
              <a:t> </a:t>
            </a:r>
            <a:r>
              <a:rPr lang="fr-FR" sz="5500" dirty="0" smtClean="0">
                <a:latin typeface="Times New Roman" panose="02020603050405020304" pitchFamily="18" charset="0"/>
                <a:ea typeface="Calibri" panose="020F0502020204030204" pitchFamily="34" charset="0"/>
                <a:cs typeface="Times New Roman" panose="02020603050405020304" pitchFamily="18" charset="0"/>
              </a:rPr>
              <a:t>= 0  </a:t>
            </a:r>
            <a:r>
              <a:rPr lang="fr-FR" sz="5500" dirty="0">
                <a:latin typeface="Times New Roman" panose="02020603050405020304" pitchFamily="18" charset="0"/>
                <a:ea typeface="Calibri" panose="020F0502020204030204" pitchFamily="34" charset="0"/>
                <a:cs typeface="Times New Roman" panose="02020603050405020304" pitchFamily="18" charset="0"/>
              </a:rPr>
              <a:t>P</a:t>
            </a:r>
            <a:r>
              <a:rPr lang="fr-FR" sz="5500" dirty="0" smtClean="0">
                <a:latin typeface="Times New Roman" panose="02020603050405020304" pitchFamily="18" charset="0"/>
                <a:ea typeface="Calibri" panose="020F0502020204030204" pitchFamily="34" charset="0"/>
                <a:cs typeface="Times New Roman" panose="02020603050405020304" pitchFamily="18" charset="0"/>
              </a:rPr>
              <a:t>a</a:t>
            </a:r>
            <a:endParaRPr lang="en-US" sz="55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fr-FR" sz="5500" dirty="0" smtClean="0">
                <a:latin typeface="Times New Roman" panose="02020603050405020304" pitchFamily="18" charset="0"/>
                <a:ea typeface="Calibri" panose="020F0502020204030204" pitchFamily="34" charset="0"/>
                <a:cs typeface="Times New Roman" panose="02020603050405020304" pitchFamily="18" charset="0"/>
              </a:rPr>
              <a:t>Paroi : T = 293 </a:t>
            </a:r>
            <a:endParaRPr lang="en-US" sz="55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fr-FR" sz="5500" dirty="0" smtClean="0">
                <a:latin typeface="Times New Roman" panose="02020603050405020304" pitchFamily="18" charset="0"/>
                <a:ea typeface="Calibri" panose="020F0502020204030204" pitchFamily="34" charset="0"/>
                <a:cs typeface="Times New Roman" panose="02020603050405020304" pitchFamily="18" charset="0"/>
              </a:rPr>
              <a:t>Vitrage extérieur : (Q = flux de cas )</a:t>
            </a:r>
            <a:endParaRPr lang="en-US" sz="55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fr-FR" sz="55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Pour la salle</a:t>
            </a:r>
            <a:r>
              <a:rPr lang="fr-FR" sz="5500"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sz="55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fr-FR" sz="5500" dirty="0" smtClean="0">
                <a:latin typeface="Times New Roman" panose="02020603050405020304" pitchFamily="18" charset="0"/>
                <a:ea typeface="Calibri" panose="020F0502020204030204" pitchFamily="34" charset="0"/>
                <a:cs typeface="Times New Roman" panose="02020603050405020304" pitchFamily="18" charset="0"/>
              </a:rPr>
              <a:t>Paroi : T =288 k</a:t>
            </a:r>
            <a:endParaRPr lang="en-US" sz="55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fr-FR" sz="5500" dirty="0" smtClean="0">
                <a:latin typeface="Times New Roman" panose="02020603050405020304" pitchFamily="18" charset="0"/>
                <a:ea typeface="Calibri" panose="020F0502020204030204" pitchFamily="34" charset="0"/>
                <a:cs typeface="Times New Roman" panose="02020603050405020304" pitchFamily="18" charset="0"/>
              </a:rPr>
              <a:t>Sortie : p= 0  </a:t>
            </a:r>
            <a:r>
              <a:rPr lang="fr-FR" sz="5500" dirty="0" err="1" smtClean="0">
                <a:latin typeface="Times New Roman" panose="02020603050405020304" pitchFamily="18" charset="0"/>
                <a:ea typeface="Calibri" panose="020F0502020204030204" pitchFamily="34" charset="0"/>
                <a:cs typeface="Times New Roman" panose="02020603050405020304" pitchFamily="18" charset="0"/>
              </a:rPr>
              <a:t>pa</a:t>
            </a:r>
            <a:r>
              <a:rPr lang="fr-FR" sz="5500"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sz="55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fr-FR" sz="5500" dirty="0" smtClean="0">
                <a:latin typeface="Times New Roman" panose="02020603050405020304" pitchFamily="18" charset="0"/>
                <a:ea typeface="Calibri" panose="020F0502020204030204" pitchFamily="34" charset="0"/>
                <a:cs typeface="Times New Roman" panose="02020603050405020304" pitchFamily="18" charset="0"/>
              </a:rPr>
              <a:t> T = 293 k</a:t>
            </a:r>
            <a:endParaRPr lang="en-US" sz="55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fr-FR" sz="5500" dirty="0" smtClean="0">
                <a:latin typeface="Times New Roman" panose="02020603050405020304" pitchFamily="18" charset="0"/>
                <a:ea typeface="Calibri" panose="020F0502020204030204" pitchFamily="34" charset="0"/>
                <a:cs typeface="Times New Roman" panose="02020603050405020304" pitchFamily="18" charset="0"/>
              </a:rPr>
              <a:t>Entrée : V = vitesse de cas </a:t>
            </a:r>
            <a:endParaRPr lang="en-US" sz="55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fr-FR" sz="5500" dirty="0" smtClean="0">
                <a:latin typeface="Times New Roman" panose="02020603050405020304" pitchFamily="18" charset="0"/>
                <a:ea typeface="Calibri" panose="020F0502020204030204" pitchFamily="34" charset="0"/>
                <a:cs typeface="Times New Roman" panose="02020603050405020304" pitchFamily="18" charset="0"/>
              </a:rPr>
              <a:t>T = température de sortie de cheminée</a:t>
            </a:r>
          </a:p>
          <a:p>
            <a:pPr marL="0" indent="0">
              <a:lnSpc>
                <a:spcPct val="107000"/>
              </a:lnSpc>
              <a:spcBef>
                <a:spcPts val="0"/>
              </a:spcBef>
              <a:spcAft>
                <a:spcPts val="800"/>
              </a:spcAft>
              <a:buNone/>
            </a:pPr>
            <a:r>
              <a:rPr lang="fr-FR" sz="5500" dirty="0" smtClean="0">
                <a:latin typeface="Times New Roman" panose="02020603050405020304" pitchFamily="18" charset="0"/>
                <a:ea typeface="Calibri" panose="020F0502020204030204" pitchFamily="34" charset="0"/>
                <a:cs typeface="Times New Roman" panose="02020603050405020304" pitchFamily="18" charset="0"/>
              </a:rPr>
              <a:t> ( a partir de conteur de température du résultat obtenu par simulation ) sont présenté au tableau  :</a:t>
            </a:r>
            <a:endParaRPr lang="en-US" sz="5500" dirty="0" smtClean="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pic>
        <p:nvPicPr>
          <p:cNvPr id="7" name="Espace réservé du contenu 3"/>
          <p:cNvPicPr>
            <a:picLocks noChangeAspect="1"/>
          </p:cNvPicPr>
          <p:nvPr/>
        </p:nvPicPr>
        <p:blipFill>
          <a:blip r:embed="rId3"/>
          <a:stretch>
            <a:fillRect/>
          </a:stretch>
        </p:blipFill>
        <p:spPr bwMode="auto">
          <a:xfrm>
            <a:off x="4340270" y="3018364"/>
            <a:ext cx="7309738" cy="295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au 1"/>
          <p:cNvGraphicFramePr>
            <a:graphicFrameLocks noGrp="1"/>
          </p:cNvGraphicFramePr>
          <p:nvPr/>
        </p:nvGraphicFramePr>
        <p:xfrm>
          <a:off x="4367048" y="3058510"/>
          <a:ext cx="1876097" cy="756745"/>
        </p:xfrm>
        <a:graphic>
          <a:graphicData uri="http://schemas.openxmlformats.org/drawingml/2006/table">
            <a:tbl>
              <a:tblPr/>
              <a:tblGrid>
                <a:gridCol w="1876097"/>
              </a:tblGrid>
              <a:tr h="756745">
                <a:tc>
                  <a:txBody>
                    <a:bodyPr/>
                    <a:lstStyle/>
                    <a:p>
                      <a:endParaRPr lang="fr-F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14475536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cas étudier </a:t>
            </a:r>
            <a:endParaRPr lang="en-US" dirty="0"/>
          </a:p>
        </p:txBody>
      </p:sp>
      <p:graphicFrame>
        <p:nvGraphicFramePr>
          <p:cNvPr id="4" name="Espace réservé du contenu 3"/>
          <p:cNvGraphicFramePr>
            <a:graphicFrameLocks noGrp="1"/>
          </p:cNvGraphicFramePr>
          <p:nvPr>
            <p:ph idx="1"/>
            <p:extLst/>
          </p:nvPr>
        </p:nvGraphicFramePr>
        <p:xfrm>
          <a:off x="1887414" y="2309447"/>
          <a:ext cx="7847136" cy="3090910"/>
        </p:xfrm>
        <a:graphic>
          <a:graphicData uri="http://schemas.openxmlformats.org/drawingml/2006/table">
            <a:tbl>
              <a:tblPr firstRow="1" firstCol="1" bandRow="1">
                <a:tableStyleId>{5C22544A-7EE6-4342-B048-85BDC9FD1C3A}</a:tableStyleId>
              </a:tblPr>
              <a:tblGrid>
                <a:gridCol w="1961784"/>
                <a:gridCol w="1961784"/>
                <a:gridCol w="1961784"/>
                <a:gridCol w="1961784"/>
              </a:tblGrid>
              <a:tr h="792071">
                <a:tc>
                  <a:txBody>
                    <a:bodyPr/>
                    <a:lstStyle/>
                    <a:p>
                      <a:pPr marL="0" marR="0">
                        <a:lnSpc>
                          <a:spcPct val="107000"/>
                        </a:lnSpc>
                        <a:spcBef>
                          <a:spcPts val="0"/>
                        </a:spcBef>
                        <a:spcAft>
                          <a:spcPts val="800"/>
                        </a:spcAft>
                      </a:pPr>
                      <a:r>
                        <a:rPr lang="fr-FR" sz="1100">
                          <a:effectLst/>
                        </a:rPr>
                        <a:t>                  Q</a:t>
                      </a:r>
                      <a:endParaRPr lang="en-US" sz="1100">
                        <a:effectLst/>
                      </a:endParaRPr>
                    </a:p>
                    <a:p>
                      <a:pPr marL="0" marR="0">
                        <a:lnSpc>
                          <a:spcPct val="107000"/>
                        </a:lnSpc>
                        <a:spcBef>
                          <a:spcPts val="0"/>
                        </a:spcBef>
                        <a:spcAft>
                          <a:spcPts val="800"/>
                        </a:spcAft>
                      </a:pPr>
                      <a:r>
                        <a:rPr lang="fr-FR" sz="1100">
                          <a:effectLst/>
                        </a:rPr>
                        <a:t>V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marL="0" marR="0">
                        <a:lnSpc>
                          <a:spcPct val="107000"/>
                        </a:lnSpc>
                        <a:spcBef>
                          <a:spcPts val="0"/>
                        </a:spcBef>
                        <a:spcAft>
                          <a:spcPts val="800"/>
                        </a:spcAft>
                      </a:pPr>
                      <a:r>
                        <a:rPr lang="fr-FR" sz="1100">
                          <a:effectLst/>
                        </a:rPr>
                        <a:t>50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marL="0" marR="0">
                        <a:lnSpc>
                          <a:spcPct val="107000"/>
                        </a:lnSpc>
                        <a:spcBef>
                          <a:spcPts val="0"/>
                        </a:spcBef>
                        <a:spcAft>
                          <a:spcPts val="800"/>
                        </a:spcAft>
                      </a:pPr>
                      <a:r>
                        <a:rPr lang="fr-FR" sz="1100">
                          <a:effectLst/>
                        </a:rPr>
                        <a:t>100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marL="0" marR="0">
                        <a:lnSpc>
                          <a:spcPct val="107000"/>
                        </a:lnSpc>
                        <a:spcBef>
                          <a:spcPts val="0"/>
                        </a:spcBef>
                        <a:spcAft>
                          <a:spcPts val="800"/>
                        </a:spcAft>
                      </a:pPr>
                      <a:r>
                        <a:rPr lang="fr-FR" sz="1100">
                          <a:effectLst/>
                        </a:rPr>
                        <a:t>150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r>
              <a:tr h="753384">
                <a:tc>
                  <a:txBody>
                    <a:bodyPr/>
                    <a:lstStyle/>
                    <a:p>
                      <a:pPr marL="0" marR="0">
                        <a:lnSpc>
                          <a:spcPct val="107000"/>
                        </a:lnSpc>
                        <a:spcBef>
                          <a:spcPts val="0"/>
                        </a:spcBef>
                        <a:spcAft>
                          <a:spcPts val="800"/>
                        </a:spcAft>
                      </a:pPr>
                      <a:r>
                        <a:rPr lang="fr-FR" sz="1100">
                          <a:effectLst/>
                        </a:rPr>
                        <a:t>0.1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marL="0" marR="0">
                        <a:lnSpc>
                          <a:spcPct val="107000"/>
                        </a:lnSpc>
                        <a:spcBef>
                          <a:spcPts val="0"/>
                        </a:spcBef>
                        <a:spcAft>
                          <a:spcPts val="800"/>
                        </a:spcAft>
                      </a:pPr>
                      <a:r>
                        <a:rPr lang="fr-FR" sz="1100">
                          <a:effectLst/>
                        </a:rPr>
                        <a:t>1</a:t>
                      </a:r>
                      <a:r>
                        <a:rPr lang="fr-FR" sz="1100" baseline="30000">
                          <a:effectLst/>
                        </a:rPr>
                        <a:t>er</a:t>
                      </a:r>
                      <a:r>
                        <a:rPr lang="fr-FR" sz="1100">
                          <a:effectLst/>
                        </a:rPr>
                        <a:t> cas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marL="0" marR="0">
                        <a:lnSpc>
                          <a:spcPct val="107000"/>
                        </a:lnSpc>
                        <a:spcBef>
                          <a:spcPts val="0"/>
                        </a:spcBef>
                        <a:spcAft>
                          <a:spcPts val="800"/>
                        </a:spcAft>
                      </a:pPr>
                      <a:r>
                        <a:rPr lang="fr-FR" sz="1100">
                          <a:effectLst/>
                        </a:rPr>
                        <a:t>2</a:t>
                      </a:r>
                      <a:r>
                        <a:rPr lang="fr-FR" sz="1100" baseline="30000">
                          <a:effectLst/>
                        </a:rPr>
                        <a:t>eme</a:t>
                      </a:r>
                      <a:r>
                        <a:rPr lang="fr-FR" sz="1100">
                          <a:effectLst/>
                        </a:rPr>
                        <a:t> cas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marL="0" marR="0">
                        <a:lnSpc>
                          <a:spcPct val="107000"/>
                        </a:lnSpc>
                        <a:spcBef>
                          <a:spcPts val="0"/>
                        </a:spcBef>
                        <a:spcAft>
                          <a:spcPts val="800"/>
                        </a:spcAft>
                      </a:pPr>
                      <a:r>
                        <a:rPr lang="fr-FR" sz="1100">
                          <a:effectLst/>
                        </a:rPr>
                        <a:t>3</a:t>
                      </a:r>
                      <a:r>
                        <a:rPr lang="fr-FR" sz="1100" baseline="30000">
                          <a:effectLst/>
                        </a:rPr>
                        <a:t>eme </a:t>
                      </a:r>
                      <a:r>
                        <a:rPr lang="en-US" sz="1100">
                          <a:effectLst/>
                        </a:rPr>
                        <a:t>cas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r>
              <a:tr h="792071">
                <a:tc>
                  <a:txBody>
                    <a:bodyPr/>
                    <a:lstStyle/>
                    <a:p>
                      <a:pPr marL="0" marR="0">
                        <a:lnSpc>
                          <a:spcPct val="107000"/>
                        </a:lnSpc>
                        <a:spcBef>
                          <a:spcPts val="0"/>
                        </a:spcBef>
                        <a:spcAft>
                          <a:spcPts val="800"/>
                        </a:spcAft>
                      </a:pPr>
                      <a:r>
                        <a:rPr lang="fr-FR" sz="1100">
                          <a:effectLst/>
                        </a:rPr>
                        <a:t>0.5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marL="0" marR="0">
                        <a:lnSpc>
                          <a:spcPct val="107000"/>
                        </a:lnSpc>
                        <a:spcBef>
                          <a:spcPts val="0"/>
                        </a:spcBef>
                        <a:spcAft>
                          <a:spcPts val="800"/>
                        </a:spcAft>
                      </a:pPr>
                      <a:r>
                        <a:rPr lang="fr-FR" sz="1100">
                          <a:effectLst/>
                        </a:rPr>
                        <a:t>4</a:t>
                      </a:r>
                      <a:r>
                        <a:rPr lang="fr-FR" sz="1100" baseline="30000">
                          <a:effectLst/>
                        </a:rPr>
                        <a:t>eme </a:t>
                      </a:r>
                      <a:r>
                        <a:rPr lang="en-US" sz="1100">
                          <a:effectLst/>
                        </a:rPr>
                        <a:t>cas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marL="0" marR="0">
                        <a:lnSpc>
                          <a:spcPct val="107000"/>
                        </a:lnSpc>
                        <a:spcBef>
                          <a:spcPts val="0"/>
                        </a:spcBef>
                        <a:spcAft>
                          <a:spcPts val="800"/>
                        </a:spcAft>
                      </a:pPr>
                      <a:r>
                        <a:rPr lang="fr-FR" sz="1100">
                          <a:effectLst/>
                        </a:rPr>
                        <a:t>5</a:t>
                      </a:r>
                      <a:r>
                        <a:rPr lang="fr-FR" sz="1100" baseline="30000">
                          <a:effectLst/>
                        </a:rPr>
                        <a:t>eme </a:t>
                      </a:r>
                      <a:r>
                        <a:rPr lang="en-US" sz="1100">
                          <a:effectLst/>
                        </a:rPr>
                        <a:t>cas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marL="0" marR="0">
                        <a:lnSpc>
                          <a:spcPct val="107000"/>
                        </a:lnSpc>
                        <a:spcBef>
                          <a:spcPts val="0"/>
                        </a:spcBef>
                        <a:spcAft>
                          <a:spcPts val="800"/>
                        </a:spcAft>
                      </a:pPr>
                      <a:r>
                        <a:rPr lang="fr-FR" sz="1100">
                          <a:effectLst/>
                        </a:rPr>
                        <a:t>6</a:t>
                      </a:r>
                      <a:r>
                        <a:rPr lang="fr-FR" sz="1100" baseline="30000">
                          <a:effectLst/>
                        </a:rPr>
                        <a:t>eme </a:t>
                      </a:r>
                      <a:r>
                        <a:rPr lang="en-US" sz="1100">
                          <a:effectLst/>
                        </a:rPr>
                        <a:t>cas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r>
              <a:tr h="753384">
                <a:tc>
                  <a:txBody>
                    <a:bodyPr/>
                    <a:lstStyle/>
                    <a:p>
                      <a:pPr marL="0" marR="0">
                        <a:lnSpc>
                          <a:spcPct val="107000"/>
                        </a:lnSpc>
                        <a:spcBef>
                          <a:spcPts val="0"/>
                        </a:spcBef>
                        <a:spcAft>
                          <a:spcPts val="800"/>
                        </a:spcAft>
                      </a:pPr>
                      <a:r>
                        <a:rPr lang="fr-FR" sz="11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marL="0" marR="0">
                        <a:lnSpc>
                          <a:spcPct val="107000"/>
                        </a:lnSpc>
                        <a:spcBef>
                          <a:spcPts val="0"/>
                        </a:spcBef>
                        <a:spcAft>
                          <a:spcPts val="800"/>
                        </a:spcAft>
                      </a:pPr>
                      <a:r>
                        <a:rPr lang="fr-FR" sz="1100">
                          <a:effectLst/>
                        </a:rPr>
                        <a:t>7</a:t>
                      </a:r>
                      <a:r>
                        <a:rPr lang="fr-FR" sz="1100" baseline="30000">
                          <a:effectLst/>
                        </a:rPr>
                        <a:t>eme </a:t>
                      </a:r>
                      <a:r>
                        <a:rPr lang="en-US" sz="1100">
                          <a:effectLst/>
                        </a:rPr>
                        <a:t>cas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marL="0" marR="0">
                        <a:lnSpc>
                          <a:spcPct val="107000"/>
                        </a:lnSpc>
                        <a:spcBef>
                          <a:spcPts val="0"/>
                        </a:spcBef>
                        <a:spcAft>
                          <a:spcPts val="800"/>
                        </a:spcAft>
                      </a:pPr>
                      <a:r>
                        <a:rPr lang="fr-FR" sz="1100">
                          <a:effectLst/>
                        </a:rPr>
                        <a:t>8</a:t>
                      </a:r>
                      <a:r>
                        <a:rPr lang="fr-FR" sz="1100" baseline="30000">
                          <a:effectLst/>
                        </a:rPr>
                        <a:t>eme </a:t>
                      </a:r>
                      <a:r>
                        <a:rPr lang="en-US" sz="1100">
                          <a:effectLst/>
                        </a:rPr>
                        <a:t>cas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marL="0" marR="0">
                        <a:lnSpc>
                          <a:spcPct val="107000"/>
                        </a:lnSpc>
                        <a:spcBef>
                          <a:spcPts val="0"/>
                        </a:spcBef>
                        <a:spcAft>
                          <a:spcPts val="800"/>
                        </a:spcAft>
                      </a:pPr>
                      <a:r>
                        <a:rPr lang="fr-FR" sz="1100" dirty="0">
                          <a:effectLst/>
                        </a:rPr>
                        <a:t>9</a:t>
                      </a:r>
                      <a:r>
                        <a:rPr lang="fr-FR" sz="1100" baseline="30000" dirty="0">
                          <a:effectLst/>
                        </a:rPr>
                        <a:t>eme </a:t>
                      </a:r>
                      <a:r>
                        <a:rPr lang="en-US" sz="1100" dirty="0" err="1">
                          <a:effectLst/>
                        </a:rPr>
                        <a:t>cas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r>
            </a:tbl>
          </a:graphicData>
        </a:graphic>
      </p:graphicFrame>
    </p:spTree>
    <p:extLst>
      <p:ext uri="{BB962C8B-B14F-4D97-AF65-F5344CB8AC3E}">
        <p14:creationId xmlns:p14="http://schemas.microsoft.com/office/powerpoint/2010/main" val="33724617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0"/>
            <a:ext cx="11309444" cy="1143000"/>
          </a:xfrm>
        </p:spPr>
        <p:txBody>
          <a:bodyPr>
            <a:normAutofit fontScale="90000"/>
          </a:bodyPr>
          <a:lstStyle/>
          <a:p>
            <a:pPr algn="l"/>
            <a:r>
              <a:rPr lang="fr-FR" sz="3700"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rPr>
              <a:t>Simulation et interprétation des résultats </a:t>
            </a:r>
            <a:r>
              <a:rPr lang="fr-FR" sz="1600" b="0" dirty="0">
                <a:ln>
                  <a:noFill/>
                </a:ln>
                <a:solidFill>
                  <a:prstClr val="white"/>
                </a:solidFill>
                <a:effectLst/>
                <a:latin typeface="Book Antiqua"/>
              </a:rPr>
              <a:t/>
            </a:r>
            <a:br>
              <a:rPr lang="fr-FR" sz="1600" b="0" dirty="0">
                <a:ln>
                  <a:noFill/>
                </a:ln>
                <a:solidFill>
                  <a:prstClr val="white"/>
                </a:solidFill>
                <a:effectLst/>
                <a:latin typeface="Book Antiqua"/>
              </a:rPr>
            </a:br>
            <a:endParaRPr lang="fr-FR" dirty="0"/>
          </a:p>
        </p:txBody>
      </p:sp>
      <p:sp>
        <p:nvSpPr>
          <p:cNvPr id="3" name="Espace réservé du contenu 2"/>
          <p:cNvSpPr>
            <a:spLocks noGrp="1"/>
          </p:cNvSpPr>
          <p:nvPr>
            <p:ph idx="1"/>
          </p:nvPr>
        </p:nvSpPr>
        <p:spPr>
          <a:xfrm>
            <a:off x="50042" y="672153"/>
            <a:ext cx="10972800" cy="4708525"/>
          </a:xfrm>
        </p:spPr>
        <p:txBody>
          <a:bodyPr/>
          <a:lstStyle/>
          <a:p>
            <a:pPr marL="136525" indent="0">
              <a:buNone/>
            </a:pPr>
            <a:r>
              <a:rPr lang="fr-FR" b="1" dirty="0"/>
              <a:t>1 </a:t>
            </a:r>
            <a:r>
              <a:rPr lang="fr-FR" b="1" baseline="30000" dirty="0"/>
              <a:t>er </a:t>
            </a:r>
            <a:r>
              <a:rPr lang="fr-FR" b="1" dirty="0"/>
              <a:t> cas : Q= 50  et V =</a:t>
            </a:r>
            <a:r>
              <a:rPr lang="fr-FR" b="1" dirty="0" smtClean="0"/>
              <a:t>0.1</a:t>
            </a:r>
          </a:p>
          <a:p>
            <a:pPr marL="136525" indent="0">
              <a:buNone/>
            </a:pPr>
            <a:r>
              <a:rPr lang="fr-FR" dirty="0"/>
              <a:t>Champ de vitesse :</a:t>
            </a:r>
          </a:p>
          <a:p>
            <a:pPr marL="136525" indent="0">
              <a:buNone/>
            </a:pPr>
            <a:r>
              <a:rPr lang="fr-FR" dirty="0"/>
              <a:t>conteur du vecteur vitesse  </a:t>
            </a:r>
            <a:endParaRPr lang="en-US" dirty="0"/>
          </a:p>
          <a:p>
            <a:pPr marL="136525" indent="0">
              <a:buNone/>
            </a:pPr>
            <a:endParaRPr lang="fr-FR" dirty="0"/>
          </a:p>
        </p:txBody>
      </p:sp>
      <p:pic>
        <p:nvPicPr>
          <p:cNvPr id="4" name="Image 3" descr="C:\Users\2014\Desktop\simulation fini\mt 0.1 50\mt  0.1 50  vel mag.jpg"/>
          <p:cNvPicPr/>
          <p:nvPr/>
        </p:nvPicPr>
        <p:blipFill>
          <a:blip r:embed="rId3">
            <a:extLst>
              <a:ext uri="{28A0092B-C50C-407E-A947-70E740481C1C}">
                <a14:useLocalDpi xmlns:a14="http://schemas.microsoft.com/office/drawing/2010/main" val="0"/>
              </a:ext>
            </a:extLst>
          </a:blip>
          <a:srcRect/>
          <a:stretch>
            <a:fillRect/>
          </a:stretch>
        </p:blipFill>
        <p:spPr bwMode="auto">
          <a:xfrm>
            <a:off x="0" y="2331500"/>
            <a:ext cx="4817660" cy="4526500"/>
          </a:xfrm>
          <a:prstGeom prst="rect">
            <a:avLst/>
          </a:prstGeom>
          <a:noFill/>
          <a:ln>
            <a:noFill/>
          </a:ln>
        </p:spPr>
      </p:pic>
      <p:pic>
        <p:nvPicPr>
          <p:cNvPr id="5" name="Image 4" descr="C:\Users\2014\Desktop\simulation fini\salle 0.1 50\sim salle 0.1 50 vel mag.jpg"/>
          <p:cNvPicPr/>
          <p:nvPr/>
        </p:nvPicPr>
        <p:blipFill>
          <a:blip r:embed="rId4">
            <a:extLst>
              <a:ext uri="{28A0092B-C50C-407E-A947-70E740481C1C}">
                <a14:useLocalDpi xmlns:a14="http://schemas.microsoft.com/office/drawing/2010/main" val="0"/>
              </a:ext>
            </a:extLst>
          </a:blip>
          <a:srcRect/>
          <a:stretch>
            <a:fillRect/>
          </a:stretch>
        </p:blipFill>
        <p:spPr bwMode="auto">
          <a:xfrm>
            <a:off x="4817660" y="2331500"/>
            <a:ext cx="7374340" cy="4526500"/>
          </a:xfrm>
          <a:prstGeom prst="rect">
            <a:avLst/>
          </a:prstGeom>
          <a:noFill/>
          <a:ln>
            <a:noFill/>
          </a:ln>
        </p:spPr>
      </p:pic>
    </p:spTree>
    <p:extLst>
      <p:ext uri="{BB962C8B-B14F-4D97-AF65-F5344CB8AC3E}">
        <p14:creationId xmlns:p14="http://schemas.microsoft.com/office/powerpoint/2010/main" val="27457756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700"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rPr>
              <a:t>Simulation et interprétation des résultats </a:t>
            </a:r>
            <a:r>
              <a:rPr lang="fr-FR" sz="1600" b="0" dirty="0">
                <a:ln>
                  <a:noFill/>
                </a:ln>
                <a:solidFill>
                  <a:prstClr val="white"/>
                </a:solidFill>
                <a:effectLst/>
                <a:latin typeface="Book Antiqua"/>
              </a:rPr>
              <a:t/>
            </a:r>
            <a:br>
              <a:rPr lang="fr-FR" sz="1600" b="0" dirty="0">
                <a:ln>
                  <a:noFill/>
                </a:ln>
                <a:solidFill>
                  <a:prstClr val="white"/>
                </a:solidFill>
                <a:effectLst/>
                <a:latin typeface="Book Antiqua"/>
              </a:rPr>
            </a:br>
            <a:endParaRPr lang="fr-FR" dirty="0"/>
          </a:p>
        </p:txBody>
      </p:sp>
      <p:sp>
        <p:nvSpPr>
          <p:cNvPr id="3" name="Espace réservé du contenu 2"/>
          <p:cNvSpPr>
            <a:spLocks noGrp="1"/>
          </p:cNvSpPr>
          <p:nvPr>
            <p:ph idx="1"/>
          </p:nvPr>
        </p:nvSpPr>
        <p:spPr>
          <a:xfrm>
            <a:off x="0" y="846138"/>
            <a:ext cx="10972800" cy="4708525"/>
          </a:xfrm>
        </p:spPr>
        <p:txBody>
          <a:bodyPr/>
          <a:lstStyle/>
          <a:p>
            <a:pPr marL="136525" indent="0">
              <a:buNone/>
            </a:pPr>
            <a:r>
              <a:rPr lang="fr-FR" dirty="0"/>
              <a:t>le conteur de vitesse longitudinale et transversale</a:t>
            </a:r>
            <a:br>
              <a:rPr lang="fr-FR" dirty="0"/>
            </a:br>
            <a:endParaRPr lang="fr-FR" dirty="0"/>
          </a:p>
        </p:txBody>
      </p:sp>
      <p:pic>
        <p:nvPicPr>
          <p:cNvPr id="4" name="Espace réservé du contenu 3" descr="C:\Users\2014\Desktop\simulation fini\mt 0.1 50\mt  0.1 50  vel x.jp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0" y="1417638"/>
            <a:ext cx="2074460" cy="3309582"/>
          </a:xfrm>
          <a:prstGeom prst="rect">
            <a:avLst/>
          </a:prstGeom>
          <a:noFill/>
          <a:ln>
            <a:noFill/>
          </a:ln>
        </p:spPr>
      </p:pic>
      <p:pic>
        <p:nvPicPr>
          <p:cNvPr id="5" name="Image 4" descr="C:\Users\2014\Desktop\simulation fini\salle 0.1 50\sim salle 0.1 50 vel x.jpg"/>
          <p:cNvPicPr/>
          <p:nvPr/>
        </p:nvPicPr>
        <p:blipFill>
          <a:blip r:embed="rId4">
            <a:extLst>
              <a:ext uri="{28A0092B-C50C-407E-A947-70E740481C1C}">
                <a14:useLocalDpi xmlns:a14="http://schemas.microsoft.com/office/drawing/2010/main" val="0"/>
              </a:ext>
            </a:extLst>
          </a:blip>
          <a:srcRect/>
          <a:stretch>
            <a:fillRect/>
          </a:stretch>
        </p:blipFill>
        <p:spPr bwMode="auto">
          <a:xfrm>
            <a:off x="2074460" y="1417638"/>
            <a:ext cx="3998794" cy="3309582"/>
          </a:xfrm>
          <a:prstGeom prst="rect">
            <a:avLst/>
          </a:prstGeom>
          <a:noFill/>
          <a:ln>
            <a:noFill/>
          </a:ln>
        </p:spPr>
      </p:pic>
      <p:pic>
        <p:nvPicPr>
          <p:cNvPr id="6" name="Image 5" descr="C:\Users\2014\Desktop\simulation fini\mt 0.1 50\mt  0.1 50  vel y.jpg"/>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429000"/>
            <a:ext cx="2514600" cy="3429000"/>
          </a:xfrm>
          <a:prstGeom prst="rect">
            <a:avLst/>
          </a:prstGeom>
          <a:noFill/>
          <a:ln>
            <a:noFill/>
          </a:ln>
        </p:spPr>
      </p:pic>
      <p:pic>
        <p:nvPicPr>
          <p:cNvPr id="7" name="Image 6" descr="C:\Users\2014\Desktop\simulation fini\salle 0.1 50\sim salle 0.1 50 vel y.jpg"/>
          <p:cNvPicPr/>
          <p:nvPr/>
        </p:nvPicPr>
        <p:blipFill>
          <a:blip r:embed="rId6">
            <a:extLst>
              <a:ext uri="{28A0092B-C50C-407E-A947-70E740481C1C}">
                <a14:useLocalDpi xmlns:a14="http://schemas.microsoft.com/office/drawing/2010/main" val="0"/>
              </a:ext>
            </a:extLst>
          </a:blip>
          <a:srcRect/>
          <a:stretch>
            <a:fillRect/>
          </a:stretch>
        </p:blipFill>
        <p:spPr bwMode="auto">
          <a:xfrm>
            <a:off x="8633347" y="3429000"/>
            <a:ext cx="3558654" cy="3429000"/>
          </a:xfrm>
          <a:prstGeom prst="rect">
            <a:avLst/>
          </a:prstGeom>
          <a:noFill/>
          <a:ln>
            <a:noFill/>
          </a:ln>
        </p:spPr>
      </p:pic>
    </p:spTree>
    <p:extLst>
      <p:ext uri="{BB962C8B-B14F-4D97-AF65-F5344CB8AC3E}">
        <p14:creationId xmlns:p14="http://schemas.microsoft.com/office/powerpoint/2010/main" val="11244858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700"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rPr>
              <a:t>Simulation et interprétation des résultats </a:t>
            </a:r>
            <a:r>
              <a:rPr lang="fr-FR" sz="1600" b="0" dirty="0">
                <a:ln>
                  <a:noFill/>
                </a:ln>
                <a:solidFill>
                  <a:prstClr val="white"/>
                </a:solidFill>
                <a:effectLst/>
                <a:latin typeface="Book Antiqua"/>
              </a:rPr>
              <a:t/>
            </a:r>
            <a:br>
              <a:rPr lang="fr-FR" sz="1600" b="0" dirty="0">
                <a:ln>
                  <a:noFill/>
                </a:ln>
                <a:solidFill>
                  <a:prstClr val="white"/>
                </a:solidFill>
                <a:effectLst/>
                <a:latin typeface="Book Antiqua"/>
              </a:rPr>
            </a:br>
            <a:endParaRPr lang="fr-FR" dirty="0"/>
          </a:p>
        </p:txBody>
      </p:sp>
      <p:sp>
        <p:nvSpPr>
          <p:cNvPr id="3" name="Espace réservé du contenu 2"/>
          <p:cNvSpPr>
            <a:spLocks noGrp="1"/>
          </p:cNvSpPr>
          <p:nvPr>
            <p:ph idx="1"/>
          </p:nvPr>
        </p:nvSpPr>
        <p:spPr>
          <a:xfrm>
            <a:off x="-109182" y="1023583"/>
            <a:ext cx="12301182" cy="5285144"/>
          </a:xfrm>
        </p:spPr>
        <p:txBody>
          <a:bodyPr/>
          <a:lstStyle/>
          <a:p>
            <a:pPr marL="136525" indent="0">
              <a:buNone/>
            </a:pPr>
            <a:r>
              <a:rPr lang="fr-FR" dirty="0"/>
              <a:t>conteur des lignes de courant </a:t>
            </a:r>
          </a:p>
        </p:txBody>
      </p:sp>
      <p:pic>
        <p:nvPicPr>
          <p:cNvPr id="6" name="Espace réservé du contenu 3" descr="C:\Users\2014\Desktop\simulation fini\mt 0.1 50\mt  0.1 50  vel str fun.jp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0" y="1910687"/>
            <a:ext cx="4858603" cy="494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descr="C:\Users\2014\Desktop\simulation fini\salle 0.1 50\sim salle 0.1 50 vel stm f.jpg"/>
          <p:cNvPicPr/>
          <p:nvPr/>
        </p:nvPicPr>
        <p:blipFill>
          <a:blip r:embed="rId4">
            <a:extLst>
              <a:ext uri="{28A0092B-C50C-407E-A947-70E740481C1C}">
                <a14:useLocalDpi xmlns:a14="http://schemas.microsoft.com/office/drawing/2010/main" val="0"/>
              </a:ext>
            </a:extLst>
          </a:blip>
          <a:srcRect/>
          <a:stretch>
            <a:fillRect/>
          </a:stretch>
        </p:blipFill>
        <p:spPr bwMode="auto">
          <a:xfrm>
            <a:off x="4858603" y="1910687"/>
            <a:ext cx="7333397" cy="4947313"/>
          </a:xfrm>
          <a:prstGeom prst="rect">
            <a:avLst/>
          </a:prstGeom>
          <a:noFill/>
          <a:ln>
            <a:noFill/>
          </a:ln>
        </p:spPr>
      </p:pic>
    </p:spTree>
    <p:extLst>
      <p:ext uri="{BB962C8B-B14F-4D97-AF65-F5344CB8AC3E}">
        <p14:creationId xmlns:p14="http://schemas.microsoft.com/office/powerpoint/2010/main" val="24524693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700"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rPr>
              <a:t>Simulation et interprétation des résultats </a:t>
            </a:r>
            <a:r>
              <a:rPr lang="fr-FR" sz="1600" b="0" dirty="0">
                <a:ln>
                  <a:noFill/>
                </a:ln>
                <a:solidFill>
                  <a:prstClr val="white"/>
                </a:solidFill>
                <a:effectLst/>
                <a:latin typeface="Book Antiqua"/>
              </a:rPr>
              <a:t/>
            </a:r>
            <a:br>
              <a:rPr lang="fr-FR" sz="1600" b="0" dirty="0">
                <a:ln>
                  <a:noFill/>
                </a:ln>
                <a:solidFill>
                  <a:prstClr val="white"/>
                </a:solidFill>
                <a:effectLst/>
                <a:latin typeface="Book Antiqua"/>
              </a:rPr>
            </a:br>
            <a:endParaRPr lang="fr-FR" dirty="0"/>
          </a:p>
        </p:txBody>
      </p:sp>
      <p:sp>
        <p:nvSpPr>
          <p:cNvPr id="4" name="Titre 1"/>
          <p:cNvSpPr>
            <a:spLocks noGrp="1"/>
          </p:cNvSpPr>
          <p:nvPr>
            <p:ph idx="1"/>
          </p:nvPr>
        </p:nvSpPr>
        <p:spPr>
          <a:xfrm>
            <a:off x="0" y="1074737"/>
            <a:ext cx="10972800" cy="4708525"/>
          </a:xfrm>
        </p:spPr>
        <p:txBody>
          <a:bodyPr/>
          <a:lstStyle/>
          <a:p>
            <a:r>
              <a:rPr lang="fr-FR" dirty="0">
                <a:latin typeface="Times New Roman" panose="02020603050405020304" pitchFamily="18" charset="0"/>
                <a:ea typeface="Calibri" panose="020F0502020204030204" pitchFamily="34" charset="0"/>
                <a:cs typeface="Times New Roman" panose="02020603050405020304" pitchFamily="18" charset="0"/>
              </a:rPr>
              <a:t>Champs de </a:t>
            </a:r>
            <a:r>
              <a:rPr lang="fr-FR" dirty="0" smtClean="0">
                <a:latin typeface="Times New Roman" panose="02020603050405020304" pitchFamily="18" charset="0"/>
                <a:ea typeface="Calibri" panose="020F0502020204030204" pitchFamily="34" charset="0"/>
                <a:cs typeface="Times New Roman" panose="02020603050405020304" pitchFamily="18" charset="0"/>
              </a:rPr>
              <a:t>température </a:t>
            </a:r>
            <a:r>
              <a:rPr lang="en-US" dirty="0">
                <a:latin typeface="Times New Roman" panose="02020603050405020304" pitchFamily="18" charset="0"/>
                <a:ea typeface="Calibri" panose="020F0502020204030204" pitchFamily="34" charset="0"/>
                <a:cs typeface="Times New Roman" panose="02020603050405020304" pitchFamily="18" charset="0"/>
              </a:rPr>
              <a:t/>
            </a:r>
            <a:br>
              <a:rPr lang="en-US" dirty="0">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pic>
        <p:nvPicPr>
          <p:cNvPr id="5" name="Image 4" descr="C:\Users\2014\Desktop\simulation fini\mt 0.1 50\mt  0.1 50  temp tot.jpg"/>
          <p:cNvPicPr/>
          <p:nvPr/>
        </p:nvPicPr>
        <p:blipFill>
          <a:blip r:embed="rId3">
            <a:extLst>
              <a:ext uri="{28A0092B-C50C-407E-A947-70E740481C1C}">
                <a14:useLocalDpi xmlns:a14="http://schemas.microsoft.com/office/drawing/2010/main" val="0"/>
              </a:ext>
            </a:extLst>
          </a:blip>
          <a:srcRect/>
          <a:stretch>
            <a:fillRect/>
          </a:stretch>
        </p:blipFill>
        <p:spPr bwMode="auto">
          <a:xfrm>
            <a:off x="0" y="1705971"/>
            <a:ext cx="4421876" cy="5152030"/>
          </a:xfrm>
          <a:prstGeom prst="rect">
            <a:avLst/>
          </a:prstGeom>
          <a:noFill/>
          <a:ln>
            <a:noFill/>
          </a:ln>
        </p:spPr>
      </p:pic>
      <p:pic>
        <p:nvPicPr>
          <p:cNvPr id="6" name="Espace réservé du contenu 4" descr="C:\Users\2014\Desktop\simulation fini\salle 0.1 50\sim salle 0.1 50 temp tot.jp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421876" y="1705972"/>
            <a:ext cx="7770124" cy="515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8671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700"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rPr>
              <a:t>Simulation et interprétation des résultats </a:t>
            </a:r>
            <a:r>
              <a:rPr lang="fr-FR" sz="1600" b="0" dirty="0">
                <a:ln>
                  <a:noFill/>
                </a:ln>
                <a:solidFill>
                  <a:prstClr val="white"/>
                </a:solidFill>
                <a:effectLst/>
                <a:latin typeface="Book Antiqua"/>
              </a:rPr>
              <a:t/>
            </a:r>
            <a:br>
              <a:rPr lang="fr-FR" sz="1600" b="0" dirty="0">
                <a:ln>
                  <a:noFill/>
                </a:ln>
                <a:solidFill>
                  <a:prstClr val="white"/>
                </a:solidFill>
                <a:effectLst/>
                <a:latin typeface="Book Antiqua"/>
              </a:rPr>
            </a:br>
            <a:endParaRPr lang="fr-FR" dirty="0"/>
          </a:p>
        </p:txBody>
      </p:sp>
      <p:sp>
        <p:nvSpPr>
          <p:cNvPr id="3" name="Espace réservé du contenu 2"/>
          <p:cNvSpPr>
            <a:spLocks noGrp="1"/>
          </p:cNvSpPr>
          <p:nvPr>
            <p:ph idx="1"/>
          </p:nvPr>
        </p:nvSpPr>
        <p:spPr>
          <a:xfrm>
            <a:off x="0" y="914400"/>
            <a:ext cx="12192000" cy="5943599"/>
          </a:xfrm>
        </p:spPr>
        <p:txBody>
          <a:bodyPr/>
          <a:lstStyle/>
          <a:p>
            <a:pPr marL="136525" indent="0">
              <a:buNone/>
            </a:pPr>
            <a:r>
              <a:rPr lang="fr-FR" dirty="0"/>
              <a:t>Champs de </a:t>
            </a:r>
            <a:r>
              <a:rPr lang="fr-FR" dirty="0" smtClean="0"/>
              <a:t>turbulence</a:t>
            </a:r>
          </a:p>
          <a:p>
            <a:pPr marL="136525" indent="0">
              <a:buNone/>
            </a:pPr>
            <a:r>
              <a:rPr lang="fr-FR" dirty="0"/>
              <a:t>le conteur de l’énergie cinétique turbulente, les lignes de K </a:t>
            </a:r>
          </a:p>
          <a:p>
            <a:pPr marL="136525" indent="0">
              <a:buNone/>
            </a:pPr>
            <a:endParaRPr lang="fr-FR" dirty="0" smtClean="0"/>
          </a:p>
          <a:p>
            <a:pPr marL="136525" indent="0">
              <a:buNone/>
            </a:pPr>
            <a:endParaRPr lang="fr-FR" dirty="0" smtClean="0"/>
          </a:p>
          <a:p>
            <a:pPr marL="136525" indent="0">
              <a:buNone/>
            </a:pPr>
            <a:endParaRPr lang="fr-FR" dirty="0"/>
          </a:p>
        </p:txBody>
      </p:sp>
      <p:pic>
        <p:nvPicPr>
          <p:cNvPr id="4" name="Image 3"/>
          <p:cNvPicPr>
            <a:picLocks noChangeAspect="1"/>
          </p:cNvPicPr>
          <p:nvPr/>
        </p:nvPicPr>
        <p:blipFill>
          <a:blip r:embed="rId3"/>
          <a:stretch>
            <a:fillRect/>
          </a:stretch>
        </p:blipFill>
        <p:spPr>
          <a:xfrm>
            <a:off x="-1" y="2057401"/>
            <a:ext cx="4067033" cy="4800600"/>
          </a:xfrm>
          <a:prstGeom prst="rect">
            <a:avLst/>
          </a:prstGeom>
        </p:spPr>
      </p:pic>
      <p:pic>
        <p:nvPicPr>
          <p:cNvPr id="5" name="Image 4" descr="C:\Users\2014\Desktop\simulation fini\salle 0.1 50\sim salle 0.1 50 tur kin k.jpg"/>
          <p:cNvPicPr/>
          <p:nvPr/>
        </p:nvPicPr>
        <p:blipFill>
          <a:blip r:embed="rId4">
            <a:extLst>
              <a:ext uri="{28A0092B-C50C-407E-A947-70E740481C1C}">
                <a14:useLocalDpi xmlns:a14="http://schemas.microsoft.com/office/drawing/2010/main" val="0"/>
              </a:ext>
            </a:extLst>
          </a:blip>
          <a:srcRect/>
          <a:stretch>
            <a:fillRect/>
          </a:stretch>
        </p:blipFill>
        <p:spPr bwMode="auto">
          <a:xfrm>
            <a:off x="4067032" y="2057400"/>
            <a:ext cx="8124968" cy="4800599"/>
          </a:xfrm>
          <a:prstGeom prst="rect">
            <a:avLst/>
          </a:prstGeom>
          <a:noFill/>
          <a:ln>
            <a:noFill/>
          </a:ln>
        </p:spPr>
      </p:pic>
    </p:spTree>
    <p:extLst>
      <p:ext uri="{BB962C8B-B14F-4D97-AF65-F5344CB8AC3E}">
        <p14:creationId xmlns:p14="http://schemas.microsoft.com/office/powerpoint/2010/main" val="11841602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700"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rPr>
              <a:t>Simulation et interprétation des résultats </a:t>
            </a:r>
            <a:r>
              <a:rPr lang="fr-FR" sz="1600" b="0" dirty="0">
                <a:ln>
                  <a:noFill/>
                </a:ln>
                <a:solidFill>
                  <a:prstClr val="white"/>
                </a:solidFill>
                <a:effectLst/>
                <a:latin typeface="Book Antiqua"/>
              </a:rPr>
              <a:t/>
            </a:r>
            <a:br>
              <a:rPr lang="fr-FR" sz="1600" b="0" dirty="0">
                <a:ln>
                  <a:noFill/>
                </a:ln>
                <a:solidFill>
                  <a:prstClr val="white"/>
                </a:solidFill>
                <a:effectLst/>
                <a:latin typeface="Book Antiqua"/>
              </a:rPr>
            </a:br>
            <a:endParaRPr lang="fr-FR" dirty="0"/>
          </a:p>
        </p:txBody>
      </p:sp>
      <p:sp>
        <p:nvSpPr>
          <p:cNvPr id="3" name="Espace réservé du contenu 2"/>
          <p:cNvSpPr>
            <a:spLocks noGrp="1"/>
          </p:cNvSpPr>
          <p:nvPr>
            <p:ph idx="1"/>
          </p:nvPr>
        </p:nvSpPr>
        <p:spPr>
          <a:xfrm>
            <a:off x="90985" y="1074737"/>
            <a:ext cx="10972800" cy="4708525"/>
          </a:xfrm>
        </p:spPr>
        <p:txBody>
          <a:bodyPr/>
          <a:lstStyle/>
          <a:p>
            <a:pPr marL="136525" indent="0">
              <a:buNone/>
            </a:pPr>
            <a:r>
              <a:rPr lang="fr-FR" dirty="0" smtClean="0"/>
              <a:t>L’intensité </a:t>
            </a:r>
            <a:r>
              <a:rPr lang="fr-FR" dirty="0"/>
              <a:t>de la turbulence</a:t>
            </a:r>
            <a:br>
              <a:rPr lang="fr-FR" dirty="0"/>
            </a:br>
            <a:r>
              <a:rPr lang="fr-FR" dirty="0"/>
              <a:t> </a:t>
            </a:r>
          </a:p>
        </p:txBody>
      </p:sp>
      <p:pic>
        <p:nvPicPr>
          <p:cNvPr id="4" name="Image 3" descr="C:\Users\2014\Desktop\simulation fini\mt 0.1 150\mt  0.1 150  turb int.jpg"/>
          <p:cNvPicPr/>
          <p:nvPr/>
        </p:nvPicPr>
        <p:blipFill>
          <a:blip r:embed="rId3">
            <a:extLst>
              <a:ext uri="{28A0092B-C50C-407E-A947-70E740481C1C}">
                <a14:useLocalDpi xmlns:a14="http://schemas.microsoft.com/office/drawing/2010/main" val="0"/>
              </a:ext>
            </a:extLst>
          </a:blip>
          <a:srcRect/>
          <a:stretch>
            <a:fillRect/>
          </a:stretch>
        </p:blipFill>
        <p:spPr bwMode="auto">
          <a:xfrm>
            <a:off x="0" y="1705970"/>
            <a:ext cx="3903260" cy="5152030"/>
          </a:xfrm>
          <a:prstGeom prst="rect">
            <a:avLst/>
          </a:prstGeom>
          <a:noFill/>
          <a:ln>
            <a:noFill/>
          </a:ln>
        </p:spPr>
      </p:pic>
      <p:pic>
        <p:nvPicPr>
          <p:cNvPr id="5" name="Espace réservé du contenu 4" descr="C:\Users\2014\Desktop\simulation fini\salle 0.1 50\sim salle 0.1 50 tur int.jp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3903260" y="1705970"/>
            <a:ext cx="8288739" cy="515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59705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sz="4400" dirty="0" smtClean="0">
                <a:latin typeface="Arial" pitchFamily="34" charset="0"/>
                <a:cs typeface="Arial" pitchFamily="34" charset="0"/>
              </a:rPr>
              <a:t> Consommation énergétique en Algérie  </a:t>
            </a:r>
            <a:br>
              <a:rPr lang="fr-FR" sz="4400" dirty="0" smtClean="0">
                <a:latin typeface="Arial" pitchFamily="34" charset="0"/>
                <a:cs typeface="Arial" pitchFamily="34" charset="0"/>
              </a:rPr>
            </a:b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593786383"/>
              </p:ext>
            </p:extLst>
          </p:nvPr>
        </p:nvGraphicFramePr>
        <p:xfrm>
          <a:off x="6469039" y="1600200"/>
          <a:ext cx="5113360" cy="4377519"/>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6627565" y="1248361"/>
            <a:ext cx="5139548" cy="338554"/>
          </a:xfrm>
          <a:prstGeom prst="rect">
            <a:avLst/>
          </a:prstGeom>
        </p:spPr>
        <p:txBody>
          <a:bodyPr wrap="none">
            <a:spAutoFit/>
          </a:bodyPr>
          <a:lstStyle/>
          <a:p>
            <a:r>
              <a:rPr lang="fr-FR" sz="1600" dirty="0">
                <a:latin typeface="Times New Roman" panose="02020603050405020304" pitchFamily="18" charset="0"/>
                <a:ea typeface="Calibri" panose="020F0502020204030204" pitchFamily="34" charset="0"/>
              </a:rPr>
              <a:t>Répartition de la consommation finale par secteur d'activité </a:t>
            </a:r>
            <a:endParaRPr lang="fr-FR" sz="1600" dirty="0"/>
          </a:p>
        </p:txBody>
      </p:sp>
      <p:graphicFrame>
        <p:nvGraphicFramePr>
          <p:cNvPr id="8" name="Graphique 7"/>
          <p:cNvGraphicFramePr/>
          <p:nvPr>
            <p:extLst>
              <p:ext uri="{D42A27DB-BD31-4B8C-83A1-F6EECF244321}">
                <p14:modId xmlns:p14="http://schemas.microsoft.com/office/powerpoint/2010/main" val="2723781989"/>
              </p:ext>
            </p:extLst>
          </p:nvPr>
        </p:nvGraphicFramePr>
        <p:xfrm>
          <a:off x="0" y="1845859"/>
          <a:ext cx="6096000" cy="3166281"/>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1171554" y="1248361"/>
            <a:ext cx="4584653" cy="323165"/>
          </a:xfrm>
          <a:prstGeom prst="rect">
            <a:avLst/>
          </a:prstGeom>
        </p:spPr>
        <p:txBody>
          <a:bodyPr wrap="none">
            <a:spAutoFit/>
          </a:bodyPr>
          <a:lstStyle/>
          <a:p>
            <a:r>
              <a:rPr lang="fr-FR" sz="1500" dirty="0">
                <a:latin typeface="Times New Roman" panose="02020603050405020304" pitchFamily="18" charset="0"/>
                <a:ea typeface="Calibri" panose="020F0502020204030204" pitchFamily="34" charset="0"/>
              </a:rPr>
              <a:t>Répartition de la consommation finale par type d'énergie </a:t>
            </a:r>
            <a:endParaRPr lang="fr-FR" sz="1500" dirty="0"/>
          </a:p>
        </p:txBody>
      </p:sp>
    </p:spTree>
    <p:extLst>
      <p:ext uri="{BB962C8B-B14F-4D97-AF65-F5344CB8AC3E}">
        <p14:creationId xmlns:p14="http://schemas.microsoft.com/office/powerpoint/2010/main" val="16964426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700"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rPr>
              <a:t>Simulation et interprétation des résultats </a:t>
            </a:r>
            <a:r>
              <a:rPr lang="fr-FR" sz="1600" b="0" dirty="0">
                <a:ln>
                  <a:noFill/>
                </a:ln>
                <a:solidFill>
                  <a:prstClr val="white"/>
                </a:solidFill>
                <a:effectLst/>
                <a:latin typeface="Book Antiqua"/>
              </a:rPr>
              <a:t/>
            </a:r>
            <a:br>
              <a:rPr lang="fr-FR" sz="1600" b="0" dirty="0">
                <a:ln>
                  <a:noFill/>
                </a:ln>
                <a:solidFill>
                  <a:prstClr val="white"/>
                </a:solidFill>
                <a:effectLst/>
                <a:latin typeface="Book Antiqua"/>
              </a:rPr>
            </a:br>
            <a:endParaRPr lang="fr-FR" dirty="0"/>
          </a:p>
        </p:txBody>
      </p:sp>
      <p:sp>
        <p:nvSpPr>
          <p:cNvPr id="3" name="Espace réservé du contenu 2"/>
          <p:cNvSpPr>
            <a:spLocks noGrp="1"/>
          </p:cNvSpPr>
          <p:nvPr>
            <p:ph idx="1"/>
          </p:nvPr>
        </p:nvSpPr>
        <p:spPr>
          <a:xfrm>
            <a:off x="268406" y="1074737"/>
            <a:ext cx="10972800" cy="4708525"/>
          </a:xfrm>
        </p:spPr>
        <p:txBody>
          <a:bodyPr/>
          <a:lstStyle/>
          <a:p>
            <a:pPr marL="136525" indent="0">
              <a:buNone/>
            </a:pPr>
            <a:r>
              <a:rPr lang="fr-FR" dirty="0"/>
              <a:t>le taux de dissipation epsilon </a:t>
            </a:r>
            <a:br>
              <a:rPr lang="fr-FR" dirty="0"/>
            </a:br>
            <a:endParaRPr lang="fr-FR" dirty="0"/>
          </a:p>
        </p:txBody>
      </p:sp>
      <p:pic>
        <p:nvPicPr>
          <p:cNvPr id="4" name="Espace réservé du contenu 3" descr="C:\Users\2014\Desktop\simulation fini\mt 0.1 150\mt  0.1 150  turb rat.jp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 y="2024134"/>
            <a:ext cx="4189863" cy="483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descr="C:\Users\2014\Desktop\simulation fini\salle 0.1 50\sim salle 0.1 50 tur rat.jpg"/>
          <p:cNvPicPr/>
          <p:nvPr/>
        </p:nvPicPr>
        <p:blipFill>
          <a:blip r:embed="rId4">
            <a:extLst>
              <a:ext uri="{28A0092B-C50C-407E-A947-70E740481C1C}">
                <a14:useLocalDpi xmlns:a14="http://schemas.microsoft.com/office/drawing/2010/main" val="0"/>
              </a:ext>
            </a:extLst>
          </a:blip>
          <a:srcRect/>
          <a:stretch>
            <a:fillRect/>
          </a:stretch>
        </p:blipFill>
        <p:spPr bwMode="auto">
          <a:xfrm>
            <a:off x="4189862" y="2024135"/>
            <a:ext cx="8002138" cy="4833865"/>
          </a:xfrm>
          <a:prstGeom prst="rect">
            <a:avLst/>
          </a:prstGeom>
          <a:noFill/>
          <a:ln>
            <a:noFill/>
          </a:ln>
        </p:spPr>
      </p:pic>
    </p:spTree>
    <p:extLst>
      <p:ext uri="{BB962C8B-B14F-4D97-AF65-F5344CB8AC3E}">
        <p14:creationId xmlns:p14="http://schemas.microsoft.com/office/powerpoint/2010/main" val="5272478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280" y="0"/>
            <a:ext cx="10972800" cy="1143000"/>
          </a:xfrm>
        </p:spPr>
        <p:txBody>
          <a:bodyPr>
            <a:normAutofit/>
          </a:bodyPr>
          <a:lstStyle/>
          <a:p>
            <a:r>
              <a:rPr lang="fr-FR" sz="4400" dirty="0" smtClean="0">
                <a:ln>
                  <a:noFill/>
                </a:ln>
                <a:solidFill>
                  <a:prstClr val="black"/>
                </a:solidFill>
                <a:effectLst/>
                <a:latin typeface="Calibri Light" panose="020F0302020204030204"/>
              </a:rPr>
              <a:t>Interprétation </a:t>
            </a:r>
            <a:r>
              <a:rPr lang="fr-FR" sz="4400" dirty="0">
                <a:ln>
                  <a:noFill/>
                </a:ln>
                <a:solidFill>
                  <a:prstClr val="black"/>
                </a:solidFill>
                <a:effectLst/>
                <a:latin typeface="Calibri Light" panose="020F0302020204030204"/>
              </a:rPr>
              <a:t>pour la simulation de mur trombe </a:t>
            </a:r>
            <a:endParaRPr lang="fr-FR" dirty="0"/>
          </a:p>
        </p:txBody>
      </p:sp>
      <p:sp>
        <p:nvSpPr>
          <p:cNvPr id="5" name="Espace réservé du contenu 4"/>
          <p:cNvSpPr>
            <a:spLocks noGrp="1"/>
          </p:cNvSpPr>
          <p:nvPr>
            <p:ph idx="1"/>
          </p:nvPr>
        </p:nvSpPr>
        <p:spPr>
          <a:xfrm>
            <a:off x="464024" y="1446663"/>
            <a:ext cx="11582400" cy="4875711"/>
          </a:xfrm>
        </p:spPr>
        <p:txBody>
          <a:bodyPr/>
          <a:lstStyle/>
          <a:p>
            <a:pPr marL="0" indent="0">
              <a:lnSpc>
                <a:spcPct val="107000"/>
              </a:lnSpc>
              <a:spcBef>
                <a:spcPts val="0"/>
              </a:spcBef>
              <a:spcAft>
                <a:spcPts val="800"/>
              </a:spcAft>
              <a:buNone/>
              <a:tabLst>
                <a:tab pos="3759200" algn="l"/>
              </a:tabLst>
            </a:pPr>
            <a:r>
              <a:rPr lang="fr-FR" dirty="0" smtClean="0">
                <a:latin typeface="Times New Roman" panose="02020603050405020304" pitchFamily="18" charset="0"/>
                <a:ea typeface="Calibri" panose="020F0502020204030204" pitchFamily="34" charset="0"/>
                <a:cs typeface="Times New Roman" panose="02020603050405020304" pitchFamily="18" charset="0"/>
              </a:rPr>
              <a:t>Quand </a:t>
            </a:r>
            <a:r>
              <a:rPr lang="fr-FR" dirty="0">
                <a:latin typeface="Times New Roman" panose="02020603050405020304" pitchFamily="18" charset="0"/>
                <a:ea typeface="Calibri" panose="020F0502020204030204" pitchFamily="34" charset="0"/>
                <a:cs typeface="Times New Roman" panose="02020603050405020304" pitchFamily="18" charset="0"/>
              </a:rPr>
              <a:t>la vitesse d’entrée  reste constant l’augmentation de flux n’</a:t>
            </a:r>
            <a:r>
              <a:rPr lang="fr-FR" dirty="0" err="1">
                <a:latin typeface="Times New Roman" panose="02020603050405020304" pitchFamily="18" charset="0"/>
                <a:ea typeface="Calibri" panose="020F0502020204030204" pitchFamily="34" charset="0"/>
                <a:cs typeface="Times New Roman" panose="02020603050405020304" pitchFamily="18" charset="0"/>
              </a:rPr>
              <a:t>influ</a:t>
            </a:r>
            <a:r>
              <a:rPr lang="fr-FR" dirty="0">
                <a:latin typeface="Times New Roman" panose="02020603050405020304" pitchFamily="18" charset="0"/>
                <a:ea typeface="Calibri" panose="020F0502020204030204" pitchFamily="34" charset="0"/>
                <a:cs typeface="Times New Roman" panose="02020603050405020304" pitchFamily="18" charset="0"/>
              </a:rPr>
              <a:t> pas sur les champs de vitesse et de </a:t>
            </a:r>
            <a:r>
              <a:rPr lang="fr-FR" dirty="0" smtClean="0">
                <a:latin typeface="Times New Roman" panose="02020603050405020304" pitchFamily="18" charset="0"/>
                <a:ea typeface="Calibri" panose="020F0502020204030204" pitchFamily="34" charset="0"/>
                <a:cs typeface="Times New Roman" panose="02020603050405020304" pitchFamily="18" charset="0"/>
              </a:rPr>
              <a:t>turbulence </a:t>
            </a:r>
            <a:r>
              <a:rPr lang="fr-FR" dirty="0">
                <a:latin typeface="Times New Roman" panose="02020603050405020304" pitchFamily="18" charset="0"/>
                <a:ea typeface="Calibri" panose="020F0502020204030204" pitchFamily="34" charset="0"/>
                <a:cs typeface="Times New Roman" panose="02020603050405020304" pitchFamily="18" charset="0"/>
              </a:rPr>
              <a:t>,donc influe seulement sur le champs de </a:t>
            </a:r>
            <a:r>
              <a:rPr lang="fr-FR" dirty="0" smtClean="0">
                <a:latin typeface="Times New Roman" panose="02020603050405020304" pitchFamily="18" charset="0"/>
                <a:ea typeface="Calibri" panose="020F0502020204030204" pitchFamily="34" charset="0"/>
                <a:cs typeface="Times New Roman" panose="02020603050405020304" pitchFamily="18" charset="0"/>
              </a:rPr>
              <a:t>température </a:t>
            </a:r>
            <a:r>
              <a:rPr lang="fr-FR" dirty="0">
                <a:latin typeface="Times New Roman" panose="02020603050405020304" pitchFamily="18" charset="0"/>
                <a:ea typeface="Calibri" panose="020F0502020204030204" pitchFamily="34" charset="0"/>
                <a:cs typeface="Times New Roman" panose="02020603050405020304" pitchFamily="18" charset="0"/>
              </a:rPr>
              <a:t>et donc la </a:t>
            </a:r>
            <a:r>
              <a:rPr lang="fr-FR" dirty="0" smtClean="0">
                <a:latin typeface="Times New Roman" panose="02020603050405020304" pitchFamily="18" charset="0"/>
                <a:ea typeface="Calibri" panose="020F0502020204030204" pitchFamily="34" charset="0"/>
                <a:cs typeface="Times New Roman" panose="02020603050405020304" pitchFamily="18" charset="0"/>
              </a:rPr>
              <a:t>température augmente.</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tabLst>
                <a:tab pos="3759200" algn="l"/>
              </a:tabLst>
            </a:pPr>
            <a:r>
              <a:rPr lang="fr-FR" dirty="0">
                <a:latin typeface="Times New Roman" panose="02020603050405020304" pitchFamily="18" charset="0"/>
                <a:ea typeface="Calibri" panose="020F0502020204030204" pitchFamily="34" charset="0"/>
                <a:cs typeface="Times New Roman" panose="02020603050405020304" pitchFamily="18" charset="0"/>
              </a:rPr>
              <a:t>Aussi , si le flux </a:t>
            </a:r>
            <a:r>
              <a:rPr lang="fr-FR" dirty="0" smtClean="0">
                <a:latin typeface="Times New Roman" panose="02020603050405020304" pitchFamily="18" charset="0"/>
                <a:ea typeface="Calibri" panose="020F0502020204030204" pitchFamily="34" charset="0"/>
                <a:cs typeface="Times New Roman" panose="02020603050405020304" pitchFamily="18" charset="0"/>
              </a:rPr>
              <a:t>reste </a:t>
            </a:r>
            <a:r>
              <a:rPr lang="fr-FR" dirty="0">
                <a:latin typeface="Times New Roman" panose="02020603050405020304" pitchFamily="18" charset="0"/>
                <a:ea typeface="Calibri" panose="020F0502020204030204" pitchFamily="34" charset="0"/>
                <a:cs typeface="Times New Roman" panose="02020603050405020304" pitchFamily="18" charset="0"/>
              </a:rPr>
              <a:t>constant et le vitesse augment les valeur des deux champs vitesse et turbulence augment aussi ,au contraire les valeur de champs de </a:t>
            </a:r>
            <a:r>
              <a:rPr lang="fr-FR" dirty="0" smtClean="0">
                <a:latin typeface="Times New Roman" panose="02020603050405020304" pitchFamily="18" charset="0"/>
                <a:ea typeface="Calibri" panose="020F0502020204030204" pitchFamily="34" charset="0"/>
                <a:cs typeface="Times New Roman" panose="02020603050405020304" pitchFamily="18" charset="0"/>
              </a:rPr>
              <a:t>température diminue.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tabLst>
                <a:tab pos="3759200" algn="l"/>
              </a:tabLst>
            </a:pPr>
            <a:r>
              <a:rPr lang="fr-FR" dirty="0">
                <a:latin typeface="Times New Roman" panose="02020603050405020304" pitchFamily="18" charset="0"/>
                <a:ea typeface="Calibri" panose="020F0502020204030204" pitchFamily="34" charset="0"/>
                <a:cs typeface="Times New Roman" panose="02020603050405020304" pitchFamily="18" charset="0"/>
              </a:rPr>
              <a:t>A la fin de cette simulation pour le mur trombe et la salle ,on constat que la </a:t>
            </a:r>
            <a:r>
              <a:rPr lang="fr-FR" dirty="0" smtClean="0">
                <a:latin typeface="Times New Roman" panose="02020603050405020304" pitchFamily="18" charset="0"/>
                <a:ea typeface="Calibri" panose="020F0502020204030204" pitchFamily="34" charset="0"/>
                <a:cs typeface="Times New Roman" panose="02020603050405020304" pitchFamily="18" charset="0"/>
              </a:rPr>
              <a:t>température moyenne </a:t>
            </a:r>
            <a:r>
              <a:rPr lang="fr-FR" dirty="0">
                <a:latin typeface="Times New Roman" panose="02020603050405020304" pitchFamily="18" charset="0"/>
                <a:ea typeface="Calibri" panose="020F0502020204030204" pitchFamily="34" charset="0"/>
                <a:cs typeface="Times New Roman" panose="02020603050405020304" pitchFamily="18" charset="0"/>
              </a:rPr>
              <a:t>de la salle pour les 9 cas </a:t>
            </a:r>
            <a:r>
              <a:rPr lang="fr-FR" dirty="0" smtClean="0">
                <a:latin typeface="Times New Roman" panose="02020603050405020304" pitchFamily="18" charset="0"/>
                <a:ea typeface="Calibri" panose="020F0502020204030204" pitchFamily="34" charset="0"/>
                <a:cs typeface="Times New Roman" panose="02020603050405020304" pitchFamily="18" charset="0"/>
              </a:rPr>
              <a:t>reste </a:t>
            </a:r>
            <a:r>
              <a:rPr lang="fr-FR" dirty="0">
                <a:latin typeface="Times New Roman" panose="02020603050405020304" pitchFamily="18" charset="0"/>
                <a:ea typeface="Calibri" panose="020F0502020204030204" pitchFamily="34" charset="0"/>
                <a:cs typeface="Times New Roman" panose="02020603050405020304" pitchFamily="18" charset="0"/>
              </a:rPr>
              <a:t>toujours a l’environ de 293k donc la </a:t>
            </a:r>
            <a:r>
              <a:rPr lang="fr-FR" dirty="0" smtClean="0">
                <a:latin typeface="Times New Roman" panose="02020603050405020304" pitchFamily="18" charset="0"/>
                <a:ea typeface="Calibri" panose="020F0502020204030204" pitchFamily="34" charset="0"/>
                <a:cs typeface="Times New Roman" panose="02020603050405020304" pitchFamily="18" charset="0"/>
              </a:rPr>
              <a:t>température </a:t>
            </a:r>
            <a:r>
              <a:rPr lang="fr-FR" dirty="0">
                <a:latin typeface="Times New Roman" panose="02020603050405020304" pitchFamily="18" charset="0"/>
                <a:ea typeface="Calibri" panose="020F0502020204030204" pitchFamily="34" charset="0"/>
                <a:cs typeface="Times New Roman" panose="02020603050405020304" pitchFamily="18" charset="0"/>
              </a:rPr>
              <a:t>est confortable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136525" indent="0">
              <a:buNone/>
            </a:pPr>
            <a:endParaRPr lang="fr-FR" dirty="0"/>
          </a:p>
        </p:txBody>
      </p:sp>
    </p:spTree>
    <p:extLst>
      <p:ext uri="{BB962C8B-B14F-4D97-AF65-F5344CB8AC3E}">
        <p14:creationId xmlns:p14="http://schemas.microsoft.com/office/powerpoint/2010/main" val="38559608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680634"/>
            <a:ext cx="10972800" cy="394103"/>
          </a:xfrm>
        </p:spPr>
        <p:txBody>
          <a:bodyPr>
            <a:normAutofit fontScale="90000"/>
          </a:bodyPr>
          <a:lstStyle/>
          <a:p>
            <a:r>
              <a:rPr lang="fr-FR" sz="3600" dirty="0" smtClean="0"/>
              <a:t>Présentation </a:t>
            </a:r>
            <a:r>
              <a:rPr lang="fr-FR" sz="3600" dirty="0"/>
              <a:t>de </a:t>
            </a:r>
            <a:r>
              <a:rPr lang="fr-FR" sz="3600" dirty="0" smtClean="0"/>
              <a:t>géométrie </a:t>
            </a:r>
            <a:r>
              <a:rPr lang="fr-FR" sz="3600" dirty="0"/>
              <a:t>de </a:t>
            </a:r>
            <a:r>
              <a:rPr lang="fr-FR" sz="3600" dirty="0" smtClean="0"/>
              <a:t>cheminée </a:t>
            </a:r>
            <a:r>
              <a:rPr lang="fr-FR" sz="3600" dirty="0"/>
              <a:t>solaire</a:t>
            </a:r>
            <a:br>
              <a:rPr lang="fr-FR" sz="3600" dirty="0"/>
            </a:br>
            <a:r>
              <a:rPr lang="en-US" sz="3600" dirty="0"/>
              <a:t/>
            </a:r>
            <a:br>
              <a:rPr lang="en-US" sz="3600" dirty="0"/>
            </a:br>
            <a:endParaRPr lang="fr-FR"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159224" y="1074737"/>
                <a:ext cx="10972800" cy="4708525"/>
              </a:xfrm>
            </p:spPr>
            <p:txBody>
              <a:bodyPr/>
              <a:lstStyle/>
              <a:p>
                <a:pPr marL="136525" indent="0">
                  <a:buNone/>
                </a:pPr>
                <a:r>
                  <a:rPr lang="fr-FR" dirty="0"/>
                  <a:t>La salle contient une fenêtre de dimensionnement (1,6 </a:t>
                </a:r>
                <a14:m>
                  <m:oMath xmlns:m="http://schemas.openxmlformats.org/officeDocument/2006/math">
                    <m:r>
                      <a:rPr lang="fr-FR" i="1">
                        <a:latin typeface="Cambria Math" panose="02040503050406030204" pitchFamily="18" charset="0"/>
                      </a:rPr>
                      <m:t>×</m:t>
                    </m:r>
                  </m:oMath>
                </a14:m>
                <a:r>
                  <a:rPr lang="fr-FR" dirty="0"/>
                  <a:t>1,2) m</a:t>
                </a:r>
                <a:r>
                  <a:rPr lang="fr-FR" baseline="30000" dirty="0"/>
                  <a:t>2</a:t>
                </a:r>
                <a:r>
                  <a:rPr lang="fr-FR" dirty="0" smtClean="0"/>
                  <a:t>.</a:t>
                </a:r>
              </a:p>
              <a:p>
                <a:pPr marL="136525" indent="0">
                  <a:buNone/>
                </a:pPr>
                <a:endParaRPr lang="fr-FR" dirty="0"/>
              </a:p>
              <a:p>
                <a:pPr marL="136525" indent="0" algn="just">
                  <a:buNone/>
                </a:pPr>
                <a:r>
                  <a:rPr lang="fr-FR" dirty="0"/>
                  <a:t>Pour étudier notre problème on a fait varier la vitesse en fonction de flux </a:t>
                </a:r>
              </a:p>
              <a:p>
                <a:r>
                  <a:rPr lang="fr-FR" dirty="0"/>
                  <a:t>Les vitesses sont : 0.1 ; 0.5 ; 1 m/s </a:t>
                </a:r>
              </a:p>
              <a:p>
                <a:r>
                  <a:rPr lang="fr-FR" dirty="0"/>
                  <a:t>Les flux sont : 300 ; 400</a:t>
                </a:r>
                <a:r>
                  <a:rPr lang="fr-FR" dirty="0" smtClean="0"/>
                  <a:t>. </a:t>
                </a:r>
                <a:endParaRPr lang="fr-FR" dirty="0"/>
              </a:p>
              <a:p>
                <a:pPr marL="136525" indent="0">
                  <a:buNone/>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159224" y="1074737"/>
                <a:ext cx="10972800" cy="4708525"/>
              </a:xfrm>
              <a:blipFill rotWithShape="0">
                <a:blip r:embed="rId3"/>
                <a:stretch>
                  <a:fillRect t="-1294" r="-1167"/>
                </a:stretch>
              </a:blipFill>
            </p:spPr>
            <p:txBody>
              <a:bodyPr/>
              <a:lstStyle/>
              <a:p>
                <a:r>
                  <a:rPr lang="fr-FR">
                    <a:noFill/>
                  </a:rPr>
                  <a:t> </a:t>
                </a:r>
              </a:p>
            </p:txBody>
          </p:sp>
        </mc:Fallback>
      </mc:AlternateContent>
      <p:pic>
        <p:nvPicPr>
          <p:cNvPr id="4" name="Image 3" descr="C:\Users\Lakhdar\Desktop\shéma mur trombe lakhdar complet  hhh.PNG"/>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838734"/>
            <a:ext cx="6096000" cy="4019266"/>
          </a:xfrm>
          <a:prstGeom prst="rect">
            <a:avLst/>
          </a:prstGeom>
          <a:noFill/>
          <a:ln>
            <a:noFill/>
          </a:ln>
        </p:spPr>
      </p:pic>
    </p:spTree>
    <p:extLst>
      <p:ext uri="{BB962C8B-B14F-4D97-AF65-F5344CB8AC3E}">
        <p14:creationId xmlns:p14="http://schemas.microsoft.com/office/powerpoint/2010/main" val="10068692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cas étudier</a:t>
            </a:r>
            <a:endParaRPr lang="en-US" dirty="0"/>
          </a:p>
        </p:txBody>
      </p:sp>
      <p:graphicFrame>
        <p:nvGraphicFramePr>
          <p:cNvPr id="4" name="Espace réservé du contenu 3"/>
          <p:cNvGraphicFramePr>
            <a:graphicFrameLocks noGrp="1"/>
          </p:cNvGraphicFramePr>
          <p:nvPr>
            <p:ph idx="1"/>
            <p:extLst/>
          </p:nvPr>
        </p:nvGraphicFramePr>
        <p:xfrm>
          <a:off x="1887414" y="2309447"/>
          <a:ext cx="7847136" cy="3090910"/>
        </p:xfrm>
        <a:graphic>
          <a:graphicData uri="http://schemas.openxmlformats.org/drawingml/2006/table">
            <a:tbl>
              <a:tblPr firstRow="1" firstCol="1" bandRow="1">
                <a:tableStyleId>{5C22544A-7EE6-4342-B048-85BDC9FD1C3A}</a:tableStyleId>
              </a:tblPr>
              <a:tblGrid>
                <a:gridCol w="1961784"/>
                <a:gridCol w="1961784"/>
                <a:gridCol w="1961784"/>
                <a:gridCol w="1961784"/>
              </a:tblGrid>
              <a:tr h="792071">
                <a:tc>
                  <a:txBody>
                    <a:bodyPr/>
                    <a:lstStyle/>
                    <a:p>
                      <a:pPr marL="0" marR="0">
                        <a:lnSpc>
                          <a:spcPct val="107000"/>
                        </a:lnSpc>
                        <a:spcBef>
                          <a:spcPts val="0"/>
                        </a:spcBef>
                        <a:spcAft>
                          <a:spcPts val="800"/>
                        </a:spcAft>
                      </a:pPr>
                      <a:r>
                        <a:rPr lang="fr-FR" sz="1100">
                          <a:effectLst/>
                        </a:rPr>
                        <a:t>                  Q</a:t>
                      </a:r>
                      <a:endParaRPr lang="en-US" sz="1100">
                        <a:effectLst/>
                      </a:endParaRPr>
                    </a:p>
                    <a:p>
                      <a:pPr marL="0" marR="0">
                        <a:lnSpc>
                          <a:spcPct val="107000"/>
                        </a:lnSpc>
                        <a:spcBef>
                          <a:spcPts val="0"/>
                        </a:spcBef>
                        <a:spcAft>
                          <a:spcPts val="800"/>
                        </a:spcAft>
                      </a:pPr>
                      <a:r>
                        <a:rPr lang="fr-FR" sz="1100">
                          <a:effectLst/>
                        </a:rPr>
                        <a:t>V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marL="0" marR="0">
                        <a:lnSpc>
                          <a:spcPct val="107000"/>
                        </a:lnSpc>
                        <a:spcBef>
                          <a:spcPts val="0"/>
                        </a:spcBef>
                        <a:spcAft>
                          <a:spcPts val="800"/>
                        </a:spcAft>
                      </a:pPr>
                      <a:r>
                        <a:rPr lang="fr-FR" sz="1100">
                          <a:effectLst/>
                        </a:rPr>
                        <a:t>50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marL="0" marR="0">
                        <a:lnSpc>
                          <a:spcPct val="107000"/>
                        </a:lnSpc>
                        <a:spcBef>
                          <a:spcPts val="0"/>
                        </a:spcBef>
                        <a:spcAft>
                          <a:spcPts val="800"/>
                        </a:spcAft>
                      </a:pPr>
                      <a:r>
                        <a:rPr lang="fr-FR" sz="1100">
                          <a:effectLst/>
                        </a:rPr>
                        <a:t>100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marL="0" marR="0">
                        <a:lnSpc>
                          <a:spcPct val="107000"/>
                        </a:lnSpc>
                        <a:spcBef>
                          <a:spcPts val="0"/>
                        </a:spcBef>
                        <a:spcAft>
                          <a:spcPts val="800"/>
                        </a:spcAft>
                      </a:pPr>
                      <a:r>
                        <a:rPr lang="fr-FR" sz="1100">
                          <a:effectLst/>
                        </a:rPr>
                        <a:t>150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r>
              <a:tr h="753384">
                <a:tc>
                  <a:txBody>
                    <a:bodyPr/>
                    <a:lstStyle/>
                    <a:p>
                      <a:pPr marL="0" marR="0">
                        <a:lnSpc>
                          <a:spcPct val="107000"/>
                        </a:lnSpc>
                        <a:spcBef>
                          <a:spcPts val="0"/>
                        </a:spcBef>
                        <a:spcAft>
                          <a:spcPts val="800"/>
                        </a:spcAft>
                      </a:pPr>
                      <a:r>
                        <a:rPr lang="fr-FR" sz="1100">
                          <a:effectLst/>
                        </a:rPr>
                        <a:t>0.1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marL="0" marR="0">
                        <a:lnSpc>
                          <a:spcPct val="107000"/>
                        </a:lnSpc>
                        <a:spcBef>
                          <a:spcPts val="0"/>
                        </a:spcBef>
                        <a:spcAft>
                          <a:spcPts val="800"/>
                        </a:spcAft>
                      </a:pPr>
                      <a:r>
                        <a:rPr lang="fr-FR" sz="1100">
                          <a:effectLst/>
                        </a:rPr>
                        <a:t>1</a:t>
                      </a:r>
                      <a:r>
                        <a:rPr lang="fr-FR" sz="1100" baseline="30000">
                          <a:effectLst/>
                        </a:rPr>
                        <a:t>er</a:t>
                      </a:r>
                      <a:r>
                        <a:rPr lang="fr-FR" sz="1100">
                          <a:effectLst/>
                        </a:rPr>
                        <a:t> cas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marL="0" marR="0">
                        <a:lnSpc>
                          <a:spcPct val="107000"/>
                        </a:lnSpc>
                        <a:spcBef>
                          <a:spcPts val="0"/>
                        </a:spcBef>
                        <a:spcAft>
                          <a:spcPts val="800"/>
                        </a:spcAft>
                      </a:pPr>
                      <a:r>
                        <a:rPr lang="fr-FR" sz="1100">
                          <a:effectLst/>
                        </a:rPr>
                        <a:t>2</a:t>
                      </a:r>
                      <a:r>
                        <a:rPr lang="fr-FR" sz="1100" baseline="30000">
                          <a:effectLst/>
                        </a:rPr>
                        <a:t>eme</a:t>
                      </a:r>
                      <a:r>
                        <a:rPr lang="fr-FR" sz="1100">
                          <a:effectLst/>
                        </a:rPr>
                        <a:t> cas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marL="0" marR="0">
                        <a:lnSpc>
                          <a:spcPct val="107000"/>
                        </a:lnSpc>
                        <a:spcBef>
                          <a:spcPts val="0"/>
                        </a:spcBef>
                        <a:spcAft>
                          <a:spcPts val="800"/>
                        </a:spcAft>
                      </a:pPr>
                      <a:r>
                        <a:rPr lang="fr-FR" sz="1100">
                          <a:effectLst/>
                        </a:rPr>
                        <a:t>3</a:t>
                      </a:r>
                      <a:r>
                        <a:rPr lang="fr-FR" sz="1100" baseline="30000">
                          <a:effectLst/>
                        </a:rPr>
                        <a:t>eme </a:t>
                      </a:r>
                      <a:r>
                        <a:rPr lang="en-US" sz="1100">
                          <a:effectLst/>
                        </a:rPr>
                        <a:t>cas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r>
              <a:tr h="792071">
                <a:tc>
                  <a:txBody>
                    <a:bodyPr/>
                    <a:lstStyle/>
                    <a:p>
                      <a:pPr marL="0" marR="0">
                        <a:lnSpc>
                          <a:spcPct val="107000"/>
                        </a:lnSpc>
                        <a:spcBef>
                          <a:spcPts val="0"/>
                        </a:spcBef>
                        <a:spcAft>
                          <a:spcPts val="800"/>
                        </a:spcAft>
                      </a:pPr>
                      <a:r>
                        <a:rPr lang="fr-FR" sz="1100">
                          <a:effectLst/>
                        </a:rPr>
                        <a:t>0.5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marL="0" marR="0">
                        <a:lnSpc>
                          <a:spcPct val="107000"/>
                        </a:lnSpc>
                        <a:spcBef>
                          <a:spcPts val="0"/>
                        </a:spcBef>
                        <a:spcAft>
                          <a:spcPts val="800"/>
                        </a:spcAft>
                      </a:pPr>
                      <a:r>
                        <a:rPr lang="fr-FR" sz="1100">
                          <a:effectLst/>
                        </a:rPr>
                        <a:t>4</a:t>
                      </a:r>
                      <a:r>
                        <a:rPr lang="fr-FR" sz="1100" baseline="30000">
                          <a:effectLst/>
                        </a:rPr>
                        <a:t>eme </a:t>
                      </a:r>
                      <a:r>
                        <a:rPr lang="en-US" sz="1100">
                          <a:effectLst/>
                        </a:rPr>
                        <a:t>cas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marL="0" marR="0">
                        <a:lnSpc>
                          <a:spcPct val="107000"/>
                        </a:lnSpc>
                        <a:spcBef>
                          <a:spcPts val="0"/>
                        </a:spcBef>
                        <a:spcAft>
                          <a:spcPts val="800"/>
                        </a:spcAft>
                      </a:pPr>
                      <a:r>
                        <a:rPr lang="fr-FR" sz="1100">
                          <a:effectLst/>
                        </a:rPr>
                        <a:t>5</a:t>
                      </a:r>
                      <a:r>
                        <a:rPr lang="fr-FR" sz="1100" baseline="30000">
                          <a:effectLst/>
                        </a:rPr>
                        <a:t>eme </a:t>
                      </a:r>
                      <a:r>
                        <a:rPr lang="en-US" sz="1100">
                          <a:effectLst/>
                        </a:rPr>
                        <a:t>cas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marL="0" marR="0">
                        <a:lnSpc>
                          <a:spcPct val="107000"/>
                        </a:lnSpc>
                        <a:spcBef>
                          <a:spcPts val="0"/>
                        </a:spcBef>
                        <a:spcAft>
                          <a:spcPts val="800"/>
                        </a:spcAft>
                      </a:pPr>
                      <a:r>
                        <a:rPr lang="fr-FR" sz="1100">
                          <a:effectLst/>
                        </a:rPr>
                        <a:t>6</a:t>
                      </a:r>
                      <a:r>
                        <a:rPr lang="fr-FR" sz="1100" baseline="30000">
                          <a:effectLst/>
                        </a:rPr>
                        <a:t>eme </a:t>
                      </a:r>
                      <a:r>
                        <a:rPr lang="en-US" sz="1100">
                          <a:effectLst/>
                        </a:rPr>
                        <a:t>cas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r>
              <a:tr h="753384">
                <a:tc>
                  <a:txBody>
                    <a:bodyPr/>
                    <a:lstStyle/>
                    <a:p>
                      <a:pPr marL="0" marR="0">
                        <a:lnSpc>
                          <a:spcPct val="107000"/>
                        </a:lnSpc>
                        <a:spcBef>
                          <a:spcPts val="0"/>
                        </a:spcBef>
                        <a:spcAft>
                          <a:spcPts val="800"/>
                        </a:spcAft>
                      </a:pPr>
                      <a:r>
                        <a:rPr lang="fr-FR" sz="11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marL="0" marR="0">
                        <a:lnSpc>
                          <a:spcPct val="107000"/>
                        </a:lnSpc>
                        <a:spcBef>
                          <a:spcPts val="0"/>
                        </a:spcBef>
                        <a:spcAft>
                          <a:spcPts val="800"/>
                        </a:spcAft>
                      </a:pPr>
                      <a:r>
                        <a:rPr lang="fr-FR" sz="1100">
                          <a:effectLst/>
                        </a:rPr>
                        <a:t>7</a:t>
                      </a:r>
                      <a:r>
                        <a:rPr lang="fr-FR" sz="1100" baseline="30000">
                          <a:effectLst/>
                        </a:rPr>
                        <a:t>eme </a:t>
                      </a:r>
                      <a:r>
                        <a:rPr lang="en-US" sz="1100">
                          <a:effectLst/>
                        </a:rPr>
                        <a:t>cas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marL="0" marR="0">
                        <a:lnSpc>
                          <a:spcPct val="107000"/>
                        </a:lnSpc>
                        <a:spcBef>
                          <a:spcPts val="0"/>
                        </a:spcBef>
                        <a:spcAft>
                          <a:spcPts val="800"/>
                        </a:spcAft>
                      </a:pPr>
                      <a:r>
                        <a:rPr lang="fr-FR" sz="1100">
                          <a:effectLst/>
                        </a:rPr>
                        <a:t>8</a:t>
                      </a:r>
                      <a:r>
                        <a:rPr lang="fr-FR" sz="1100" baseline="30000">
                          <a:effectLst/>
                        </a:rPr>
                        <a:t>eme </a:t>
                      </a:r>
                      <a:r>
                        <a:rPr lang="en-US" sz="1100">
                          <a:effectLst/>
                        </a:rPr>
                        <a:t>cas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marL="0" marR="0">
                        <a:lnSpc>
                          <a:spcPct val="107000"/>
                        </a:lnSpc>
                        <a:spcBef>
                          <a:spcPts val="0"/>
                        </a:spcBef>
                        <a:spcAft>
                          <a:spcPts val="800"/>
                        </a:spcAft>
                      </a:pPr>
                      <a:r>
                        <a:rPr lang="fr-FR" sz="1100" dirty="0">
                          <a:effectLst/>
                        </a:rPr>
                        <a:t>9</a:t>
                      </a:r>
                      <a:r>
                        <a:rPr lang="fr-FR" sz="1100" baseline="30000" dirty="0">
                          <a:effectLst/>
                        </a:rPr>
                        <a:t>eme </a:t>
                      </a:r>
                      <a:r>
                        <a:rPr lang="en-US" sz="1100" dirty="0" err="1">
                          <a:effectLst/>
                        </a:rPr>
                        <a:t>cas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r>
            </a:tbl>
          </a:graphicData>
        </a:graphic>
      </p:graphicFrame>
    </p:spTree>
    <p:extLst>
      <p:ext uri="{BB962C8B-B14F-4D97-AF65-F5344CB8AC3E}">
        <p14:creationId xmlns:p14="http://schemas.microsoft.com/office/powerpoint/2010/main" val="32891684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700"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rPr>
              <a:t>Simulation et interprétation des résultats </a:t>
            </a:r>
            <a:r>
              <a:rPr lang="fr-FR" sz="1600" b="0" dirty="0">
                <a:ln>
                  <a:noFill/>
                </a:ln>
                <a:solidFill>
                  <a:prstClr val="white"/>
                </a:solidFill>
                <a:effectLst/>
                <a:latin typeface="Book Antiqua"/>
              </a:rPr>
              <a:t/>
            </a:r>
            <a:br>
              <a:rPr lang="fr-FR" sz="1600" b="0" dirty="0">
                <a:ln>
                  <a:noFill/>
                </a:ln>
                <a:solidFill>
                  <a:prstClr val="white"/>
                </a:solidFill>
                <a:effectLst/>
                <a:latin typeface="Book Antiqua"/>
              </a:rPr>
            </a:br>
            <a:endParaRPr lang="fr-FR" dirty="0"/>
          </a:p>
        </p:txBody>
      </p:sp>
      <p:sp>
        <p:nvSpPr>
          <p:cNvPr id="3" name="Espace réservé du contenu 2"/>
          <p:cNvSpPr>
            <a:spLocks noGrp="1"/>
          </p:cNvSpPr>
          <p:nvPr>
            <p:ph idx="1"/>
          </p:nvPr>
        </p:nvSpPr>
        <p:spPr>
          <a:xfrm>
            <a:off x="322997" y="1074737"/>
            <a:ext cx="10972800" cy="4708525"/>
          </a:xfrm>
        </p:spPr>
        <p:txBody>
          <a:bodyPr/>
          <a:lstStyle/>
          <a:p>
            <a:pPr marL="136525" indent="0">
              <a:buNone/>
            </a:pPr>
            <a:r>
              <a:rPr lang="fr-FR" b="1" dirty="0"/>
              <a:t>1 </a:t>
            </a:r>
            <a:r>
              <a:rPr lang="fr-FR" b="1" baseline="30000" dirty="0"/>
              <a:t>er </a:t>
            </a:r>
            <a:r>
              <a:rPr lang="fr-FR" b="1" dirty="0"/>
              <a:t> cas (v= 0.1 m/s ; Q = 300 w/m² </a:t>
            </a:r>
            <a:r>
              <a:rPr lang="fr-FR" b="1" dirty="0" smtClean="0"/>
              <a:t>)</a:t>
            </a:r>
          </a:p>
          <a:p>
            <a:pPr marL="136525" indent="0">
              <a:buNone/>
            </a:pPr>
            <a:r>
              <a:rPr lang="fr-FR" dirty="0"/>
              <a:t>Champs de vitesse </a:t>
            </a:r>
          </a:p>
          <a:p>
            <a:pPr marL="136525" indent="0">
              <a:buNone/>
            </a:pPr>
            <a:r>
              <a:rPr lang="fr-FR" dirty="0"/>
              <a:t>le </a:t>
            </a:r>
            <a:r>
              <a:rPr lang="fr-FR" dirty="0" smtClean="0"/>
              <a:t>conteur de vecteur vitesse </a:t>
            </a:r>
            <a:endParaRPr lang="fr-FR" dirty="0"/>
          </a:p>
          <a:p>
            <a:pPr marL="136525" indent="0">
              <a:buNone/>
            </a:pPr>
            <a:endParaRPr lang="fr-FR" dirty="0"/>
          </a:p>
        </p:txBody>
      </p:sp>
      <p:pic>
        <p:nvPicPr>
          <p:cNvPr id="4" name="Image 3" descr="C:\Users\2014\Desktop\simulation fini\simul chem 0.1 300\chem 0.1 300  vel mag.jpg"/>
          <p:cNvPicPr/>
          <p:nvPr/>
        </p:nvPicPr>
        <p:blipFill>
          <a:blip r:embed="rId3">
            <a:extLst>
              <a:ext uri="{28A0092B-C50C-407E-A947-70E740481C1C}">
                <a14:useLocalDpi xmlns:a14="http://schemas.microsoft.com/office/drawing/2010/main" val="0"/>
              </a:ext>
            </a:extLst>
          </a:blip>
          <a:srcRect/>
          <a:stretch>
            <a:fillRect/>
          </a:stretch>
        </p:blipFill>
        <p:spPr bwMode="auto">
          <a:xfrm>
            <a:off x="0" y="2552131"/>
            <a:ext cx="12192000" cy="4305869"/>
          </a:xfrm>
          <a:prstGeom prst="rect">
            <a:avLst/>
          </a:prstGeom>
          <a:noFill/>
          <a:ln>
            <a:noFill/>
          </a:ln>
        </p:spPr>
      </p:pic>
    </p:spTree>
    <p:extLst>
      <p:ext uri="{BB962C8B-B14F-4D97-AF65-F5344CB8AC3E}">
        <p14:creationId xmlns:p14="http://schemas.microsoft.com/office/powerpoint/2010/main" val="32950096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700"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rPr>
              <a:t>Simulation et interprétation des résultats </a:t>
            </a:r>
            <a:r>
              <a:rPr lang="fr-FR" sz="1600" b="0" dirty="0">
                <a:ln>
                  <a:noFill/>
                </a:ln>
                <a:solidFill>
                  <a:prstClr val="white"/>
                </a:solidFill>
                <a:effectLst/>
                <a:latin typeface="Book Antiqua"/>
              </a:rPr>
              <a:t/>
            </a:r>
            <a:br>
              <a:rPr lang="fr-FR" sz="1600" b="0" dirty="0">
                <a:ln>
                  <a:noFill/>
                </a:ln>
                <a:solidFill>
                  <a:prstClr val="white"/>
                </a:solidFill>
                <a:effectLst/>
                <a:latin typeface="Book Antiqua"/>
              </a:rPr>
            </a:br>
            <a:endParaRPr lang="fr-FR" dirty="0"/>
          </a:p>
        </p:txBody>
      </p:sp>
      <p:sp>
        <p:nvSpPr>
          <p:cNvPr id="3" name="Espace réservé du contenu 2"/>
          <p:cNvSpPr>
            <a:spLocks noGrp="1"/>
          </p:cNvSpPr>
          <p:nvPr>
            <p:ph idx="1"/>
          </p:nvPr>
        </p:nvSpPr>
        <p:spPr>
          <a:xfrm>
            <a:off x="159224" y="1074737"/>
            <a:ext cx="10972800" cy="4708525"/>
          </a:xfrm>
        </p:spPr>
        <p:txBody>
          <a:bodyPr/>
          <a:lstStyle/>
          <a:p>
            <a:pPr marL="136525" indent="0">
              <a:buNone/>
            </a:pPr>
            <a:r>
              <a:rPr lang="fr-FR" dirty="0"/>
              <a:t>le conteur de vitesse longitudinale</a:t>
            </a:r>
          </a:p>
        </p:txBody>
      </p:sp>
      <p:pic>
        <p:nvPicPr>
          <p:cNvPr id="4" name="Espace réservé du contenu 3" descr="C:\Users\2014\Desktop\simulation fini\simul chem 0.1 300\chem 0.1 300  vel x.jp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0" y="1774209"/>
            <a:ext cx="12192000" cy="508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23348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700"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rPr>
              <a:t>Simulation et interprétation des résultats </a:t>
            </a:r>
            <a:r>
              <a:rPr lang="fr-FR" sz="1600" b="0" dirty="0">
                <a:ln>
                  <a:noFill/>
                </a:ln>
                <a:solidFill>
                  <a:prstClr val="white"/>
                </a:solidFill>
                <a:effectLst/>
                <a:latin typeface="Book Antiqua"/>
              </a:rPr>
              <a:t/>
            </a:r>
            <a:br>
              <a:rPr lang="fr-FR" sz="1600" b="0" dirty="0">
                <a:ln>
                  <a:noFill/>
                </a:ln>
                <a:solidFill>
                  <a:prstClr val="white"/>
                </a:solidFill>
                <a:effectLst/>
                <a:latin typeface="Book Antiqua"/>
              </a:rPr>
            </a:br>
            <a:endParaRPr lang="fr-FR" dirty="0"/>
          </a:p>
        </p:txBody>
      </p:sp>
      <p:sp>
        <p:nvSpPr>
          <p:cNvPr id="3" name="Espace réservé du contenu 2"/>
          <p:cNvSpPr>
            <a:spLocks noGrp="1"/>
          </p:cNvSpPr>
          <p:nvPr>
            <p:ph idx="1"/>
          </p:nvPr>
        </p:nvSpPr>
        <p:spPr/>
        <p:txBody>
          <a:bodyPr/>
          <a:lstStyle/>
          <a:p>
            <a:pPr marL="136525" indent="0">
              <a:buNone/>
            </a:pPr>
            <a:r>
              <a:rPr lang="fr-FR" dirty="0"/>
              <a:t>le conteur de vitesse </a:t>
            </a:r>
            <a:r>
              <a:rPr lang="fr-FR" dirty="0" smtClean="0"/>
              <a:t>transversale</a:t>
            </a:r>
          </a:p>
          <a:p>
            <a:pPr marL="136525" indent="0">
              <a:buNone/>
            </a:pPr>
            <a:r>
              <a:rPr lang="fr-FR" dirty="0"/>
              <a:t/>
            </a:r>
            <a:br>
              <a:rPr lang="fr-FR" dirty="0"/>
            </a:br>
            <a:endParaRPr lang="fr-FR" dirty="0"/>
          </a:p>
        </p:txBody>
      </p:sp>
      <p:pic>
        <p:nvPicPr>
          <p:cNvPr id="4" name="Image 3" descr="C:\Users\2014\Desktop\simulation fini\simul chem 0.1 300\chem 0.1 300  vel y.jpg"/>
          <p:cNvPicPr/>
          <p:nvPr/>
        </p:nvPicPr>
        <p:blipFill>
          <a:blip r:embed="rId3">
            <a:extLst>
              <a:ext uri="{28A0092B-C50C-407E-A947-70E740481C1C}">
                <a14:useLocalDpi xmlns:a14="http://schemas.microsoft.com/office/drawing/2010/main" val="0"/>
              </a:ext>
            </a:extLst>
          </a:blip>
          <a:srcRect/>
          <a:stretch>
            <a:fillRect/>
          </a:stretch>
        </p:blipFill>
        <p:spPr bwMode="auto">
          <a:xfrm>
            <a:off x="0" y="2183643"/>
            <a:ext cx="12192000" cy="4674358"/>
          </a:xfrm>
          <a:prstGeom prst="rect">
            <a:avLst/>
          </a:prstGeom>
          <a:noFill/>
          <a:ln>
            <a:noFill/>
          </a:ln>
        </p:spPr>
      </p:pic>
    </p:spTree>
    <p:extLst>
      <p:ext uri="{BB962C8B-B14F-4D97-AF65-F5344CB8AC3E}">
        <p14:creationId xmlns:p14="http://schemas.microsoft.com/office/powerpoint/2010/main" val="22503020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9266" y="0"/>
            <a:ext cx="10972800" cy="1143000"/>
          </a:xfrm>
        </p:spPr>
        <p:txBody>
          <a:bodyPr>
            <a:normAutofit fontScale="90000"/>
          </a:bodyPr>
          <a:lstStyle/>
          <a:p>
            <a:r>
              <a:rPr lang="fr-FR" sz="3700"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rPr>
              <a:t>Simulation et interprétation des résultats </a:t>
            </a:r>
            <a:r>
              <a:rPr lang="fr-FR" sz="1600" b="0" dirty="0">
                <a:ln>
                  <a:noFill/>
                </a:ln>
                <a:solidFill>
                  <a:prstClr val="white"/>
                </a:solidFill>
                <a:effectLst/>
                <a:latin typeface="Book Antiqua"/>
              </a:rPr>
              <a:t/>
            </a:r>
            <a:br>
              <a:rPr lang="fr-FR" sz="1600" b="0" dirty="0">
                <a:ln>
                  <a:noFill/>
                </a:ln>
                <a:solidFill>
                  <a:prstClr val="white"/>
                </a:solidFill>
                <a:effectLst/>
                <a:latin typeface="Book Antiqua"/>
              </a:rPr>
            </a:br>
            <a:endParaRPr lang="fr-FR" dirty="0"/>
          </a:p>
        </p:txBody>
      </p:sp>
      <p:sp>
        <p:nvSpPr>
          <p:cNvPr id="3" name="Espace réservé du contenu 2"/>
          <p:cNvSpPr>
            <a:spLocks noGrp="1"/>
          </p:cNvSpPr>
          <p:nvPr>
            <p:ph idx="1"/>
          </p:nvPr>
        </p:nvSpPr>
        <p:spPr>
          <a:xfrm>
            <a:off x="286603" y="1079855"/>
            <a:ext cx="11022842" cy="4698290"/>
          </a:xfrm>
        </p:spPr>
        <p:txBody>
          <a:bodyPr/>
          <a:lstStyle/>
          <a:p>
            <a:pPr marL="136525" indent="0">
              <a:buNone/>
            </a:pPr>
            <a:r>
              <a:rPr lang="fr-FR" dirty="0"/>
              <a:t>le </a:t>
            </a:r>
            <a:r>
              <a:rPr lang="fr-FR" dirty="0" smtClean="0"/>
              <a:t>conteur </a:t>
            </a:r>
            <a:r>
              <a:rPr lang="fr-FR" dirty="0"/>
              <a:t>des lignes de </a:t>
            </a:r>
            <a:r>
              <a:rPr lang="fr-FR" dirty="0" smtClean="0"/>
              <a:t>courant</a:t>
            </a:r>
          </a:p>
          <a:p>
            <a:pPr marL="136525" indent="0">
              <a:buNone/>
            </a:pPr>
            <a:r>
              <a:rPr lang="fr-FR" dirty="0" smtClean="0"/>
              <a:t> </a:t>
            </a:r>
            <a:endParaRPr lang="fr-FR" dirty="0"/>
          </a:p>
        </p:txBody>
      </p:sp>
      <p:pic>
        <p:nvPicPr>
          <p:cNvPr id="4" name="Espace réservé du contenu 3" descr="C:\Users\2014\Desktop\simulation fini\simul chem 0.1 300\chem 0.1 300  str f.jp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0" y="1651379"/>
            <a:ext cx="12192000" cy="5206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8116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700"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rPr>
              <a:t>Simulation et interprétation des résultats </a:t>
            </a:r>
            <a:r>
              <a:rPr lang="fr-FR" sz="1600" b="0" dirty="0">
                <a:ln>
                  <a:noFill/>
                </a:ln>
                <a:solidFill>
                  <a:prstClr val="white"/>
                </a:solidFill>
                <a:effectLst/>
                <a:latin typeface="Book Antiqua"/>
              </a:rPr>
              <a:t/>
            </a:r>
            <a:br>
              <a:rPr lang="fr-FR" sz="1600" b="0" dirty="0">
                <a:ln>
                  <a:noFill/>
                </a:ln>
                <a:solidFill>
                  <a:prstClr val="white"/>
                </a:solidFill>
                <a:effectLst/>
                <a:latin typeface="Book Antiqua"/>
              </a:rPr>
            </a:br>
            <a:endParaRPr lang="fr-FR" dirty="0"/>
          </a:p>
        </p:txBody>
      </p:sp>
      <p:sp>
        <p:nvSpPr>
          <p:cNvPr id="3" name="Espace réservé du contenu 2"/>
          <p:cNvSpPr>
            <a:spLocks noGrp="1"/>
          </p:cNvSpPr>
          <p:nvPr>
            <p:ph idx="1"/>
          </p:nvPr>
        </p:nvSpPr>
        <p:spPr>
          <a:xfrm>
            <a:off x="391236" y="1074737"/>
            <a:ext cx="10972800" cy="4708525"/>
          </a:xfrm>
        </p:spPr>
        <p:txBody>
          <a:bodyPr/>
          <a:lstStyle/>
          <a:p>
            <a:pPr marL="136525" indent="0">
              <a:buNone/>
            </a:pPr>
            <a:r>
              <a:rPr lang="fr-FR" dirty="0"/>
              <a:t>Champs de </a:t>
            </a:r>
            <a:r>
              <a:rPr lang="fr-FR" dirty="0" smtClean="0"/>
              <a:t>température </a:t>
            </a:r>
            <a:r>
              <a:rPr lang="en-US" dirty="0"/>
              <a:t/>
            </a:r>
            <a:br>
              <a:rPr lang="en-US" dirty="0"/>
            </a:br>
            <a:r>
              <a:rPr lang="en-US" dirty="0"/>
              <a:t/>
            </a:r>
            <a:br>
              <a:rPr lang="en-US" dirty="0"/>
            </a:br>
            <a:endParaRPr lang="fr-FR" dirty="0"/>
          </a:p>
        </p:txBody>
      </p:sp>
      <p:pic>
        <p:nvPicPr>
          <p:cNvPr id="4" name="Espace réservé du contenu 3" descr="C:\Users\2014\Desktop\simulation fini\simul chem 0.1 300\chem 0.1 300 temp tot.jp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0" y="1665027"/>
            <a:ext cx="12192000" cy="5192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45760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700"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rPr>
              <a:t>Simulation et interprétation des résultats </a:t>
            </a:r>
            <a:r>
              <a:rPr lang="fr-FR" sz="1600" b="0" dirty="0">
                <a:ln>
                  <a:noFill/>
                </a:ln>
                <a:solidFill>
                  <a:prstClr val="white"/>
                </a:solidFill>
                <a:effectLst/>
                <a:latin typeface="Book Antiqua"/>
              </a:rPr>
              <a:t/>
            </a:r>
            <a:br>
              <a:rPr lang="fr-FR" sz="1600" b="0" dirty="0">
                <a:ln>
                  <a:noFill/>
                </a:ln>
                <a:solidFill>
                  <a:prstClr val="white"/>
                </a:solidFill>
                <a:effectLst/>
                <a:latin typeface="Book Antiqua"/>
              </a:rPr>
            </a:br>
            <a:endParaRPr lang="fr-FR" dirty="0"/>
          </a:p>
        </p:txBody>
      </p:sp>
      <p:sp>
        <p:nvSpPr>
          <p:cNvPr id="3" name="Espace réservé du contenu 2"/>
          <p:cNvSpPr>
            <a:spLocks noGrp="1"/>
          </p:cNvSpPr>
          <p:nvPr>
            <p:ph idx="1"/>
          </p:nvPr>
        </p:nvSpPr>
        <p:spPr>
          <a:xfrm>
            <a:off x="377588" y="1074737"/>
            <a:ext cx="10972800" cy="4708525"/>
          </a:xfrm>
        </p:spPr>
        <p:txBody>
          <a:bodyPr/>
          <a:lstStyle/>
          <a:p>
            <a:pPr marL="136525" indent="0">
              <a:buNone/>
            </a:pPr>
            <a:r>
              <a:rPr lang="fr-FR" dirty="0"/>
              <a:t>le conteur de l’énergie cinétique turbulente, les lignes de </a:t>
            </a:r>
            <a:r>
              <a:rPr lang="fr-FR" dirty="0" smtClean="0"/>
              <a:t>k</a:t>
            </a:r>
          </a:p>
          <a:p>
            <a:pPr marL="136525" indent="0">
              <a:buNone/>
            </a:pPr>
            <a:endParaRPr lang="fr-FR" dirty="0" smtClean="0"/>
          </a:p>
          <a:p>
            <a:pPr marL="136525" indent="0">
              <a:buNone/>
            </a:pPr>
            <a:r>
              <a:rPr lang="fr-FR" dirty="0"/>
              <a:t/>
            </a:r>
            <a:br>
              <a:rPr lang="fr-FR" dirty="0"/>
            </a:br>
            <a:endParaRPr lang="fr-FR" dirty="0"/>
          </a:p>
        </p:txBody>
      </p:sp>
      <p:pic>
        <p:nvPicPr>
          <p:cNvPr id="4" name="Espace réservé du contenu 3" descr="C:\Users\2014\Desktop\simulation fini\simul chem 0.1 300\chem 0.1 300  tur kin rat.jp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0" y="1733267"/>
            <a:ext cx="12192000" cy="5124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82135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6209" y="25448"/>
            <a:ext cx="10972800" cy="1143000"/>
          </a:xfrm>
        </p:spPr>
        <p:txBody>
          <a:bodyPr>
            <a:normAutofit fontScale="90000"/>
          </a:bodyPr>
          <a:lstStyle/>
          <a:p>
            <a:r>
              <a:rPr lang="fr-FR" sz="4000" dirty="0">
                <a:latin typeface="Arial" pitchFamily="34" charset="0"/>
                <a:cs typeface="Arial" pitchFamily="34" charset="0"/>
              </a:rPr>
              <a:t> Consommation énergétique en Algérie  </a:t>
            </a:r>
            <a:br>
              <a:rPr lang="fr-FR" sz="4000" dirty="0">
                <a:latin typeface="Arial" pitchFamily="34" charset="0"/>
                <a:cs typeface="Arial" pitchFamily="34" charset="0"/>
              </a:rPr>
            </a:b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485838825"/>
              </p:ext>
            </p:extLst>
          </p:nvPr>
        </p:nvGraphicFramePr>
        <p:xfrm>
          <a:off x="493486" y="783544"/>
          <a:ext cx="4473433" cy="217714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98488" y="3165772"/>
            <a:ext cx="5897512" cy="323165"/>
          </a:xfrm>
          <a:prstGeom prst="rect">
            <a:avLst/>
          </a:prstGeom>
        </p:spPr>
        <p:txBody>
          <a:bodyPr wrap="none">
            <a:spAutoFit/>
          </a:bodyPr>
          <a:lstStyle/>
          <a:p>
            <a:r>
              <a:rPr lang="fr-FR" sz="1500" dirty="0">
                <a:latin typeface="Times New Roman" panose="02020603050405020304" pitchFamily="18" charset="0"/>
                <a:ea typeface="Calibri" panose="020F0502020204030204" pitchFamily="34" charset="0"/>
              </a:rPr>
              <a:t>Répartition de la Consommation du secteur résidentiel par types d'énergie </a:t>
            </a:r>
            <a:endParaRPr lang="fr-FR" sz="1500" dirty="0"/>
          </a:p>
        </p:txBody>
      </p:sp>
      <p:graphicFrame>
        <p:nvGraphicFramePr>
          <p:cNvPr id="6" name="Graphique 5"/>
          <p:cNvGraphicFramePr/>
          <p:nvPr>
            <p:extLst>
              <p:ext uri="{D42A27DB-BD31-4B8C-83A1-F6EECF244321}">
                <p14:modId xmlns:p14="http://schemas.microsoft.com/office/powerpoint/2010/main" val="3981618389"/>
              </p:ext>
            </p:extLst>
          </p:nvPr>
        </p:nvGraphicFramePr>
        <p:xfrm>
          <a:off x="6222609" y="783771"/>
          <a:ext cx="5359791" cy="2176917"/>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6222609" y="3165772"/>
            <a:ext cx="6268872" cy="323165"/>
          </a:xfrm>
          <a:prstGeom prst="rect">
            <a:avLst/>
          </a:prstGeom>
        </p:spPr>
        <p:txBody>
          <a:bodyPr wrap="square">
            <a:spAutoFit/>
          </a:bodyPr>
          <a:lstStyle/>
          <a:p>
            <a:r>
              <a:rPr lang="fr-FR" sz="1500" dirty="0">
                <a:latin typeface="Times New Roman" panose="02020603050405020304" pitchFamily="18" charset="0"/>
                <a:ea typeface="Calibri" panose="020F0502020204030204" pitchFamily="34" charset="0"/>
              </a:rPr>
              <a:t>Répartition de la consommation du secteur résidentiel par type </a:t>
            </a:r>
            <a:r>
              <a:rPr lang="fr-FR" sz="1500" dirty="0" smtClean="0">
                <a:latin typeface="Times New Roman" panose="02020603050405020304" pitchFamily="18" charset="0"/>
                <a:ea typeface="Calibri" panose="020F0502020204030204" pitchFamily="34" charset="0"/>
              </a:rPr>
              <a:t>de logement </a:t>
            </a:r>
            <a:endParaRPr lang="fr-FR" sz="1500" dirty="0"/>
          </a:p>
        </p:txBody>
      </p:sp>
      <p:sp>
        <p:nvSpPr>
          <p:cNvPr id="3" name="Rectangle 2"/>
          <p:cNvSpPr/>
          <p:nvPr/>
        </p:nvSpPr>
        <p:spPr>
          <a:xfrm>
            <a:off x="4462862" y="768338"/>
            <a:ext cx="3519493" cy="400110"/>
          </a:xfrm>
          <a:prstGeom prst="rect">
            <a:avLst/>
          </a:prstGeom>
        </p:spPr>
        <p:txBody>
          <a:bodyPr wrap="square">
            <a:spAutoFit/>
          </a:bodyPr>
          <a:lstStyle/>
          <a:p>
            <a:r>
              <a:rPr lang="fr-FR" sz="2000" dirty="0">
                <a:solidFill>
                  <a:srgbClr val="FF0000"/>
                </a:solidFill>
                <a:latin typeface="Calibri" panose="020F0502020204030204" pitchFamily="34" charset="0"/>
                <a:ea typeface="Calibri" panose="020F0502020204030204" pitchFamily="34" charset="0"/>
                <a:cs typeface="Arial" panose="020B0604020202020204" pitchFamily="34" charset="0"/>
              </a:rPr>
              <a:t>L’énergie dans le résidentiel</a:t>
            </a:r>
            <a:endParaRPr lang="fr-FR" sz="2000" dirty="0">
              <a:solidFill>
                <a:srgbClr val="FF0000"/>
              </a:solidFill>
            </a:endParaRPr>
          </a:p>
        </p:txBody>
      </p:sp>
      <p:graphicFrame>
        <p:nvGraphicFramePr>
          <p:cNvPr id="11" name="Graphique 10"/>
          <p:cNvGraphicFramePr/>
          <p:nvPr>
            <p:extLst>
              <p:ext uri="{D42A27DB-BD31-4B8C-83A1-F6EECF244321}">
                <p14:modId xmlns:p14="http://schemas.microsoft.com/office/powerpoint/2010/main" val="1061961985"/>
              </p:ext>
            </p:extLst>
          </p:nvPr>
        </p:nvGraphicFramePr>
        <p:xfrm>
          <a:off x="0" y="3592059"/>
          <a:ext cx="5486400" cy="2402341"/>
        </p:xfrm>
        <a:graphic>
          <a:graphicData uri="http://schemas.openxmlformats.org/drawingml/2006/chart">
            <c:chart xmlns:c="http://schemas.openxmlformats.org/drawingml/2006/chart" xmlns:r="http://schemas.openxmlformats.org/officeDocument/2006/relationships" r:id="rId5"/>
          </a:graphicData>
        </a:graphic>
      </p:graphicFrame>
      <p:sp>
        <p:nvSpPr>
          <p:cNvPr id="12" name="Rectangle 11"/>
          <p:cNvSpPr/>
          <p:nvPr/>
        </p:nvSpPr>
        <p:spPr>
          <a:xfrm>
            <a:off x="4462862" y="3704595"/>
            <a:ext cx="2861937" cy="400110"/>
          </a:xfrm>
          <a:prstGeom prst="rect">
            <a:avLst/>
          </a:prstGeom>
        </p:spPr>
        <p:txBody>
          <a:bodyPr wrap="none">
            <a:spAutoFit/>
          </a:bodyPr>
          <a:lstStyle/>
          <a:p>
            <a:r>
              <a:rPr lang="fr-FR" sz="2000" dirty="0">
                <a:solidFill>
                  <a:srgbClr val="FF0000"/>
                </a:solidFill>
                <a:latin typeface="Calibri" panose="020F0502020204030204" pitchFamily="34" charset="0"/>
                <a:ea typeface="Calibri" panose="020F0502020204030204" pitchFamily="34" charset="0"/>
                <a:cs typeface="Arial" panose="020B0604020202020204" pitchFamily="34" charset="0"/>
              </a:rPr>
              <a:t>L’énergie dans le tertiaire </a:t>
            </a:r>
          </a:p>
        </p:txBody>
      </p:sp>
      <p:graphicFrame>
        <p:nvGraphicFramePr>
          <p:cNvPr id="13" name="Graphique 12"/>
          <p:cNvGraphicFramePr/>
          <p:nvPr>
            <p:extLst>
              <p:ext uri="{D42A27DB-BD31-4B8C-83A1-F6EECF244321}">
                <p14:modId xmlns:p14="http://schemas.microsoft.com/office/powerpoint/2010/main" val="3448915876"/>
              </p:ext>
            </p:extLst>
          </p:nvPr>
        </p:nvGraphicFramePr>
        <p:xfrm>
          <a:off x="6222609" y="3704595"/>
          <a:ext cx="5486400" cy="2594605"/>
        </p:xfrm>
        <a:graphic>
          <a:graphicData uri="http://schemas.openxmlformats.org/drawingml/2006/chart">
            <c:chart xmlns:c="http://schemas.openxmlformats.org/drawingml/2006/chart" xmlns:r="http://schemas.openxmlformats.org/officeDocument/2006/relationships" r:id="rId6"/>
          </a:graphicData>
        </a:graphic>
      </p:graphicFrame>
      <p:sp>
        <p:nvSpPr>
          <p:cNvPr id="14" name="Rectangle 13"/>
          <p:cNvSpPr/>
          <p:nvPr/>
        </p:nvSpPr>
        <p:spPr>
          <a:xfrm>
            <a:off x="6596712" y="6479269"/>
            <a:ext cx="5112297" cy="323165"/>
          </a:xfrm>
          <a:prstGeom prst="rect">
            <a:avLst/>
          </a:prstGeom>
        </p:spPr>
        <p:txBody>
          <a:bodyPr wrap="none">
            <a:spAutoFit/>
          </a:bodyPr>
          <a:lstStyle/>
          <a:p>
            <a:r>
              <a:rPr lang="fr-FR" sz="1500" dirty="0">
                <a:latin typeface="Times New Roman" panose="02020603050405020304" pitchFamily="18" charset="0"/>
                <a:ea typeface="Calibri" panose="020F0502020204030204" pitchFamily="34" charset="0"/>
              </a:rPr>
              <a:t>Répartition de la </a:t>
            </a:r>
            <a:r>
              <a:rPr lang="fr-FR" sz="1500" dirty="0" smtClean="0">
                <a:latin typeface="Times New Roman" panose="02020603050405020304" pitchFamily="18" charset="0"/>
                <a:ea typeface="Calibri" panose="020F0502020204030204" pitchFamily="34" charset="0"/>
              </a:rPr>
              <a:t>consommation du </a:t>
            </a:r>
            <a:r>
              <a:rPr lang="fr-FR" sz="1500" dirty="0">
                <a:latin typeface="Times New Roman" panose="02020603050405020304" pitchFamily="18" charset="0"/>
                <a:ea typeface="Calibri" panose="020F0502020204030204" pitchFamily="34" charset="0"/>
              </a:rPr>
              <a:t>secteur tertiaire par branche </a:t>
            </a:r>
            <a:endParaRPr lang="fr-FR" sz="1500" dirty="0"/>
          </a:p>
        </p:txBody>
      </p:sp>
      <p:sp>
        <p:nvSpPr>
          <p:cNvPr id="15" name="Rectangle 14"/>
          <p:cNvSpPr/>
          <p:nvPr/>
        </p:nvSpPr>
        <p:spPr>
          <a:xfrm>
            <a:off x="181104" y="6479269"/>
            <a:ext cx="5650649" cy="323165"/>
          </a:xfrm>
          <a:prstGeom prst="rect">
            <a:avLst/>
          </a:prstGeom>
        </p:spPr>
        <p:txBody>
          <a:bodyPr wrap="none">
            <a:spAutoFit/>
          </a:bodyPr>
          <a:lstStyle/>
          <a:p>
            <a:r>
              <a:rPr lang="fr-FR" sz="1500" dirty="0">
                <a:latin typeface="Times New Roman" panose="02020603050405020304" pitchFamily="18" charset="0"/>
                <a:ea typeface="Calibri" panose="020F0502020204030204" pitchFamily="34" charset="0"/>
              </a:rPr>
              <a:t>Répartition de la consommation du secteur tertiaire par types d'énergie </a:t>
            </a:r>
            <a:endParaRPr lang="fr-FR" sz="1500" dirty="0"/>
          </a:p>
        </p:txBody>
      </p:sp>
    </p:spTree>
    <p:extLst>
      <p:ext uri="{BB962C8B-B14F-4D97-AF65-F5344CB8AC3E}">
        <p14:creationId xmlns:p14="http://schemas.microsoft.com/office/powerpoint/2010/main" val="3668867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Graphic spid="6" grpId="0">
        <p:bldAsOne/>
      </p:bldGraphic>
      <p:bldP spid="7" grpId="0"/>
      <p:bldP spid="3" grpId="0"/>
      <p:bldGraphic spid="11" grpId="0">
        <p:bldAsOne/>
      </p:bldGraphic>
      <p:bldP spid="12" grpId="0"/>
      <p:bldGraphic spid="13" grpId="0">
        <p:bldAsOne/>
      </p:bldGraphic>
      <p:bldP spid="14" grpId="0"/>
      <p:bldP spid="1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1278" y="124513"/>
            <a:ext cx="10972800" cy="1143000"/>
          </a:xfrm>
        </p:spPr>
        <p:txBody>
          <a:bodyPr>
            <a:normAutofit fontScale="90000"/>
          </a:bodyPr>
          <a:lstStyle/>
          <a:p>
            <a:r>
              <a:rPr lang="fr-FR" sz="3300"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rPr>
              <a:t>Simulation et interprétation des résultats </a:t>
            </a:r>
            <a:r>
              <a:rPr lang="fr-FR" sz="1400" b="0" dirty="0">
                <a:ln>
                  <a:noFill/>
                </a:ln>
                <a:solidFill>
                  <a:prstClr val="white"/>
                </a:solidFill>
                <a:effectLst/>
                <a:latin typeface="Book Antiqua"/>
              </a:rPr>
              <a:t/>
            </a:r>
            <a:br>
              <a:rPr lang="fr-FR" sz="1400" b="0" dirty="0">
                <a:ln>
                  <a:noFill/>
                </a:ln>
                <a:solidFill>
                  <a:prstClr val="white"/>
                </a:solidFill>
                <a:effectLst/>
                <a:latin typeface="Book Antiqua"/>
              </a:rPr>
            </a:br>
            <a:endParaRPr lang="fr-FR" dirty="0"/>
          </a:p>
        </p:txBody>
      </p:sp>
      <p:sp>
        <p:nvSpPr>
          <p:cNvPr id="3" name="Espace réservé du contenu 2"/>
          <p:cNvSpPr>
            <a:spLocks noGrp="1"/>
          </p:cNvSpPr>
          <p:nvPr>
            <p:ph idx="1"/>
          </p:nvPr>
        </p:nvSpPr>
        <p:spPr>
          <a:xfrm>
            <a:off x="500418" y="904165"/>
            <a:ext cx="10972800" cy="4708525"/>
          </a:xfrm>
        </p:spPr>
        <p:txBody>
          <a:bodyPr/>
          <a:lstStyle/>
          <a:p>
            <a:pPr marL="136525" indent="0">
              <a:buNone/>
            </a:pPr>
            <a:r>
              <a:rPr lang="fr-FR" dirty="0"/>
              <a:t>le conteur de l’intensité de </a:t>
            </a:r>
            <a:r>
              <a:rPr lang="fr-FR" dirty="0" smtClean="0"/>
              <a:t>turbulence</a:t>
            </a:r>
          </a:p>
          <a:p>
            <a:pPr marL="136525" indent="0">
              <a:buNone/>
            </a:pPr>
            <a:endParaRPr lang="fr-FR" dirty="0"/>
          </a:p>
        </p:txBody>
      </p:sp>
      <p:pic>
        <p:nvPicPr>
          <p:cNvPr id="4" name="Espace réservé du contenu 3" descr="C:\Users\2014\Desktop\simulation fini\simul chem 0.1 300\chem 0.1 300  tur kin int.jp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0" y="1842449"/>
            <a:ext cx="12192000" cy="501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52549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8699" y="0"/>
            <a:ext cx="10972800" cy="1143000"/>
          </a:xfrm>
        </p:spPr>
        <p:txBody>
          <a:bodyPr>
            <a:normAutofit fontScale="90000"/>
          </a:bodyPr>
          <a:lstStyle/>
          <a:p>
            <a:r>
              <a:rPr lang="fr-FR" sz="3000"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rPr>
              <a:t>Simulation et interprétation des résultats </a:t>
            </a:r>
            <a:r>
              <a:rPr lang="fr-FR" sz="1300" b="0" dirty="0">
                <a:ln>
                  <a:noFill/>
                </a:ln>
                <a:solidFill>
                  <a:prstClr val="white"/>
                </a:solidFill>
                <a:effectLst/>
                <a:latin typeface="Book Antiqua"/>
              </a:rPr>
              <a:t/>
            </a:r>
            <a:br>
              <a:rPr lang="fr-FR" sz="1300" b="0" dirty="0">
                <a:ln>
                  <a:noFill/>
                </a:ln>
                <a:solidFill>
                  <a:prstClr val="white"/>
                </a:solidFill>
                <a:effectLst/>
                <a:latin typeface="Book Antiqua"/>
              </a:rPr>
            </a:br>
            <a:endParaRPr lang="fr-FR" dirty="0"/>
          </a:p>
        </p:txBody>
      </p:sp>
      <p:sp>
        <p:nvSpPr>
          <p:cNvPr id="3" name="Espace réservé du contenu 2"/>
          <p:cNvSpPr>
            <a:spLocks noGrp="1"/>
          </p:cNvSpPr>
          <p:nvPr>
            <p:ph idx="1"/>
          </p:nvPr>
        </p:nvSpPr>
        <p:spPr>
          <a:xfrm>
            <a:off x="-1" y="945108"/>
            <a:ext cx="12296633" cy="4708525"/>
          </a:xfrm>
        </p:spPr>
        <p:txBody>
          <a:bodyPr/>
          <a:lstStyle/>
          <a:p>
            <a:pPr marL="136525" indent="0">
              <a:buNone/>
            </a:pPr>
            <a:r>
              <a:rPr lang="fr-FR" sz="3500" dirty="0" smtClean="0">
                <a:latin typeface="Calibri Light" panose="020F0302020204030204"/>
              </a:rPr>
              <a:t>Le </a:t>
            </a:r>
            <a:r>
              <a:rPr lang="fr-FR" sz="3500" dirty="0">
                <a:latin typeface="Calibri Light" panose="020F0302020204030204"/>
              </a:rPr>
              <a:t>conteur de taux d’dissipation epsilon, les lignes d’epsilon </a:t>
            </a:r>
            <a:endParaRPr lang="fr-FR" sz="3500" dirty="0" smtClean="0">
              <a:latin typeface="Calibri Light" panose="020F0302020204030204"/>
            </a:endParaRPr>
          </a:p>
          <a:p>
            <a:pPr marL="136525" indent="0">
              <a:buNone/>
            </a:pPr>
            <a:endParaRPr lang="fr-FR" sz="3500" dirty="0"/>
          </a:p>
        </p:txBody>
      </p:sp>
      <p:pic>
        <p:nvPicPr>
          <p:cNvPr id="4" name="Espace réservé du contenu 3" descr="C:\Users\2014\Desktop\simulation fini\simul chem 0.1 300\chem 0.1 300  tur kin rat.jp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0" y="1637731"/>
            <a:ext cx="12192000" cy="522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53338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132765"/>
            <a:ext cx="11709779" cy="4612942"/>
          </a:xfrm>
        </p:spPr>
        <p:txBody>
          <a:bodyPr/>
          <a:lstStyle/>
          <a:p>
            <a:pPr algn="just">
              <a:lnSpc>
                <a:spcPct val="150000"/>
              </a:lnSpc>
              <a:buFont typeface="Wingdings" panose="05000000000000000000" pitchFamily="2" charset="2"/>
              <a:buChar char="Ø"/>
            </a:pPr>
            <a:r>
              <a:rPr lang="fr-FR" sz="2400" dirty="0" smtClean="0"/>
              <a:t>On </a:t>
            </a:r>
            <a:r>
              <a:rPr lang="fr-FR" sz="2400" dirty="0"/>
              <a:t>constate que ,quand la vitesse </a:t>
            </a:r>
            <a:r>
              <a:rPr lang="fr-FR" sz="2400" dirty="0" smtClean="0"/>
              <a:t>reste constante </a:t>
            </a:r>
            <a:r>
              <a:rPr lang="fr-FR" sz="2400" dirty="0"/>
              <a:t>le </a:t>
            </a:r>
            <a:r>
              <a:rPr lang="fr-FR" sz="2400" dirty="0" smtClean="0"/>
              <a:t>champ </a:t>
            </a:r>
            <a:r>
              <a:rPr lang="fr-FR" sz="2400" dirty="0"/>
              <a:t>de vitesse et de turbulence aussi </a:t>
            </a:r>
            <a:r>
              <a:rPr lang="fr-FR" sz="2400" dirty="0" smtClean="0"/>
              <a:t>reste </a:t>
            </a:r>
            <a:r>
              <a:rPr lang="fr-FR" sz="2400" dirty="0"/>
              <a:t>constant </a:t>
            </a:r>
            <a:r>
              <a:rPr lang="fr-FR" sz="2400" dirty="0" smtClean="0"/>
              <a:t>malgré </a:t>
            </a:r>
            <a:r>
              <a:rPr lang="fr-FR" sz="2400" dirty="0"/>
              <a:t>que le flux augment e</a:t>
            </a:r>
            <a:r>
              <a:rPr lang="fr-FR" sz="2400" dirty="0" smtClean="0"/>
              <a:t>t </a:t>
            </a:r>
            <a:r>
              <a:rPr lang="fr-FR" sz="2400" dirty="0"/>
              <a:t>quand le flux augment la valeur maximal de </a:t>
            </a:r>
            <a:r>
              <a:rPr lang="fr-FR" sz="2400" dirty="0" smtClean="0"/>
              <a:t>température </a:t>
            </a:r>
            <a:r>
              <a:rPr lang="fr-FR" sz="2400" dirty="0"/>
              <a:t>augment et </a:t>
            </a:r>
            <a:r>
              <a:rPr lang="fr-FR" sz="2400" dirty="0" smtClean="0"/>
              <a:t>reste </a:t>
            </a:r>
            <a:r>
              <a:rPr lang="fr-FR" sz="2400" dirty="0"/>
              <a:t>presque constant au niveau de la </a:t>
            </a:r>
            <a:r>
              <a:rPr lang="fr-FR" sz="2400" dirty="0" smtClean="0"/>
              <a:t>salle </a:t>
            </a:r>
            <a:endParaRPr lang="en-US" sz="2400" dirty="0"/>
          </a:p>
          <a:p>
            <a:pPr algn="just">
              <a:lnSpc>
                <a:spcPct val="150000"/>
              </a:lnSpc>
              <a:buFont typeface="Wingdings" panose="05000000000000000000" pitchFamily="2" charset="2"/>
              <a:buChar char="Ø"/>
            </a:pPr>
            <a:r>
              <a:rPr lang="fr-FR" sz="2400" dirty="0" smtClean="0"/>
              <a:t>Quand </a:t>
            </a:r>
            <a:r>
              <a:rPr lang="fr-FR" sz="2400" dirty="0"/>
              <a:t>la vitesse augment les valeurs de champs de vitesse et de turbulence aussi augment ,mais la valeur maximal de </a:t>
            </a:r>
            <a:r>
              <a:rPr lang="fr-FR" sz="2400" dirty="0" smtClean="0"/>
              <a:t>température </a:t>
            </a:r>
            <a:r>
              <a:rPr lang="fr-FR" sz="2400" dirty="0"/>
              <a:t>diminue .</a:t>
            </a:r>
            <a:endParaRPr lang="en-US" sz="2400" dirty="0"/>
          </a:p>
          <a:p>
            <a:pPr algn="just">
              <a:lnSpc>
                <a:spcPct val="150000"/>
              </a:lnSpc>
              <a:buFont typeface="Wingdings" panose="05000000000000000000" pitchFamily="2" charset="2"/>
              <a:buChar char="Ø"/>
            </a:pPr>
            <a:r>
              <a:rPr lang="fr-FR" sz="2400" dirty="0"/>
              <a:t>Et on remarque une faible augmentation de  la </a:t>
            </a:r>
            <a:r>
              <a:rPr lang="fr-FR" sz="2400" dirty="0" smtClean="0"/>
              <a:t>température </a:t>
            </a:r>
            <a:r>
              <a:rPr lang="fr-FR" sz="2400" dirty="0"/>
              <a:t>dans la salle.</a:t>
            </a:r>
            <a:endParaRPr lang="en-US" sz="2400" dirty="0"/>
          </a:p>
          <a:p>
            <a:pPr algn="just"/>
            <a:endParaRPr lang="fr-FR" dirty="0" smtClean="0"/>
          </a:p>
          <a:p>
            <a:pPr marL="136525" indent="0" algn="just">
              <a:buNone/>
            </a:pPr>
            <a:endParaRPr lang="fr-FR" dirty="0"/>
          </a:p>
        </p:txBody>
      </p:sp>
      <p:sp>
        <p:nvSpPr>
          <p:cNvPr id="2" name="Rectangle 1"/>
          <p:cNvSpPr/>
          <p:nvPr/>
        </p:nvSpPr>
        <p:spPr>
          <a:xfrm>
            <a:off x="464234" y="112541"/>
            <a:ext cx="11629292" cy="707886"/>
          </a:xfrm>
          <a:prstGeom prst="rect">
            <a:avLst/>
          </a:prstGeom>
        </p:spPr>
        <p:txBody>
          <a:bodyPr wrap="square">
            <a:spAutoFit/>
          </a:bodyPr>
          <a:lstStyle/>
          <a:p>
            <a:r>
              <a:rPr lang="fr-FR" sz="4000" b="1" dirty="0">
                <a:solidFill>
                  <a:prstClr val="black"/>
                </a:solidFill>
                <a:latin typeface="Calibri Light" panose="020F0302020204030204"/>
              </a:rPr>
              <a:t>Interprétation pour la simulation </a:t>
            </a:r>
            <a:r>
              <a:rPr lang="fr-FR" sz="4000" b="1" dirty="0" smtClean="0">
                <a:solidFill>
                  <a:prstClr val="black"/>
                </a:solidFill>
                <a:latin typeface="Calibri Light" panose="020F0302020204030204"/>
              </a:rPr>
              <a:t>de la cheminée solaire  </a:t>
            </a:r>
            <a:endParaRPr lang="fr-FR" sz="4000" dirty="0"/>
          </a:p>
        </p:txBody>
      </p:sp>
    </p:spTree>
    <p:extLst>
      <p:ext uri="{BB962C8B-B14F-4D97-AF65-F5344CB8AC3E}">
        <p14:creationId xmlns:p14="http://schemas.microsoft.com/office/powerpoint/2010/main" val="837667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11857" y="-191069"/>
            <a:ext cx="5886734" cy="1143000"/>
          </a:xfrm>
        </p:spPr>
        <p:txBody>
          <a:bodyPr/>
          <a:lstStyle/>
          <a:p>
            <a:r>
              <a:rPr lang="fr-FR" dirty="0" smtClean="0"/>
              <a:t>Conclusion  </a:t>
            </a:r>
            <a:endParaRPr lang="fr-FR" dirty="0"/>
          </a:p>
        </p:txBody>
      </p:sp>
      <p:sp>
        <p:nvSpPr>
          <p:cNvPr id="3" name="Espace réservé du contenu 2"/>
          <p:cNvSpPr>
            <a:spLocks noGrp="1"/>
          </p:cNvSpPr>
          <p:nvPr>
            <p:ph idx="1"/>
          </p:nvPr>
        </p:nvSpPr>
        <p:spPr>
          <a:xfrm>
            <a:off x="0" y="777173"/>
            <a:ext cx="12192000" cy="5906069"/>
          </a:xfrm>
        </p:spPr>
        <p:txBody>
          <a:bodyPr/>
          <a:lstStyle/>
          <a:p>
            <a:pPr marL="136525" indent="0" algn="just">
              <a:lnSpc>
                <a:spcPct val="150000"/>
              </a:lnSpc>
              <a:buNone/>
            </a:pPr>
            <a:r>
              <a:rPr lang="fr-FR" sz="2200" dirty="0" smtClean="0"/>
              <a:t>Dans le cadre de notre but on </a:t>
            </a:r>
            <a:r>
              <a:rPr lang="fr-FR" sz="2200" dirty="0"/>
              <a:t>a choisi un plan architecturale d’une maison située dans le site de Tlemcen en suivent les normes de l’architecture bioclimatique toute en intégrant un mur trombe pour le chauffage et une cheminée solaire pour la climatisation. </a:t>
            </a:r>
            <a:endParaRPr lang="fr-FR" sz="2200" dirty="0" smtClean="0"/>
          </a:p>
          <a:p>
            <a:pPr marL="136525" indent="0" algn="just">
              <a:lnSpc>
                <a:spcPct val="150000"/>
              </a:lnSpc>
              <a:buNone/>
            </a:pPr>
            <a:r>
              <a:rPr lang="fr-FR" sz="2200" dirty="0"/>
              <a:t>D’une manière générale, l’étude nous a montré que l’isolation thermique est indispensable dans la construction de l’habitat pour que cette dernière soit confortable. L’étude montre aussi que le mur trombe est une solution efficace pour le chauffage de la maison, et que la cheminée solaire est une solution moins efficace pour la climatisation surtout si la température à l’extérieur est très élevée.</a:t>
            </a:r>
          </a:p>
          <a:p>
            <a:pPr marL="136525" indent="0" algn="just">
              <a:lnSpc>
                <a:spcPct val="150000"/>
              </a:lnSpc>
              <a:buNone/>
            </a:pPr>
            <a:r>
              <a:rPr lang="fr-FR" sz="2200" dirty="0"/>
              <a:t> Comme perspective on peut combinée la cheminée solaire avec un autre système qui nous permet d’obtenir une température d’entrée de la salle acceptable. Le puits canadien </a:t>
            </a:r>
            <a:r>
              <a:rPr lang="fr-FR" sz="2200" dirty="0" smtClean="0"/>
              <a:t>comme exemple .</a:t>
            </a:r>
            <a:endParaRPr lang="fr-FR" sz="2200" dirty="0"/>
          </a:p>
          <a:p>
            <a:pPr marL="136525" indent="0" algn="just">
              <a:lnSpc>
                <a:spcPct val="150000"/>
              </a:lnSpc>
              <a:buNone/>
            </a:pPr>
            <a:endParaRPr lang="fr-FR" sz="2200" dirty="0" smtClean="0"/>
          </a:p>
          <a:p>
            <a:pPr marL="136525" indent="0" algn="just">
              <a:lnSpc>
                <a:spcPct val="150000"/>
              </a:lnSpc>
              <a:buNone/>
            </a:pPr>
            <a:endParaRPr lang="fr-FR" sz="2200" dirty="0"/>
          </a:p>
          <a:p>
            <a:pPr marL="136525" indent="0">
              <a:buNone/>
            </a:pPr>
            <a:endParaRPr lang="fr-FR" dirty="0"/>
          </a:p>
        </p:txBody>
      </p:sp>
    </p:spTree>
    <p:extLst>
      <p:ext uri="{BB962C8B-B14F-4D97-AF65-F5344CB8AC3E}">
        <p14:creationId xmlns:p14="http://schemas.microsoft.com/office/powerpoint/2010/main" val="19211248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ChangeArrowheads="1"/>
          </p:cNvSpPr>
          <p:nvPr/>
        </p:nvSpPr>
        <p:spPr bwMode="auto">
          <a:xfrm>
            <a:off x="1574800" y="50800"/>
            <a:ext cx="9043988" cy="6751638"/>
          </a:xfrm>
          <a:prstGeom prst="rect">
            <a:avLst/>
          </a:prstGeom>
          <a:noFill/>
          <a:ln w="1016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fr-FR"/>
          </a:p>
        </p:txBody>
      </p:sp>
      <p:pic>
        <p:nvPicPr>
          <p:cNvPr id="69635" name="Picture 6" descr="na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9" name="Text Box 7"/>
          <p:cNvSpPr txBox="1">
            <a:spLocks noChangeArrowheads="1"/>
          </p:cNvSpPr>
          <p:nvPr/>
        </p:nvSpPr>
        <p:spPr bwMode="auto">
          <a:xfrm>
            <a:off x="2144713" y="2368551"/>
            <a:ext cx="83439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fr-FR" sz="6600" b="1">
                <a:solidFill>
                  <a:srgbClr val="FF3300"/>
                </a:solidFill>
                <a:latin typeface="Cambria" panose="02040503050406030204" pitchFamily="18" charset="0"/>
              </a:rPr>
              <a:t>Merci de votre attention</a:t>
            </a:r>
          </a:p>
        </p:txBody>
      </p:sp>
    </p:spTree>
    <p:extLst>
      <p:ext uri="{BB962C8B-B14F-4D97-AF65-F5344CB8AC3E}">
        <p14:creationId xmlns:p14="http://schemas.microsoft.com/office/powerpoint/2010/main" val="1698829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46439"/>
                                        </p:tgtEl>
                                        <p:attrNameLst>
                                          <p:attrName>style.visibility</p:attrName>
                                        </p:attrNameLst>
                                      </p:cBhvr>
                                      <p:to>
                                        <p:strVal val="visible"/>
                                      </p:to>
                                    </p:set>
                                    <p:anim calcmode="lin" valueType="num">
                                      <p:cBhvr>
                                        <p:cTn id="7" dur="5000" fill="hold"/>
                                        <p:tgtEl>
                                          <p:spTgt spid="146439"/>
                                        </p:tgtEl>
                                        <p:attrNameLst>
                                          <p:attrName>ppt_w</p:attrName>
                                        </p:attrNameLst>
                                      </p:cBhvr>
                                      <p:tavLst>
                                        <p:tav tm="0" fmla="#ppt_w*sin(2.5*pi*$)">
                                          <p:val>
                                            <p:fltVal val="0"/>
                                          </p:val>
                                        </p:tav>
                                        <p:tav tm="100000">
                                          <p:val>
                                            <p:fltVal val="1"/>
                                          </p:val>
                                        </p:tav>
                                      </p:tavLst>
                                    </p:anim>
                                    <p:anim calcmode="lin" valueType="num">
                                      <p:cBhvr>
                                        <p:cTn id="8" dur="5000" fill="hold"/>
                                        <p:tgtEl>
                                          <p:spTgt spid="14643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9"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8008" y="0"/>
            <a:ext cx="4515984" cy="6858000"/>
          </a:xfrm>
        </p:spPr>
      </p:pic>
    </p:spTree>
    <p:extLst>
      <p:ext uri="{BB962C8B-B14F-4D97-AF65-F5344CB8AC3E}">
        <p14:creationId xmlns:p14="http://schemas.microsoft.com/office/powerpoint/2010/main" val="39356395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126341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1191" y="154745"/>
            <a:ext cx="8365588" cy="1143000"/>
          </a:xfrm>
        </p:spPr>
        <p:txBody>
          <a:bodyPr>
            <a:normAutofit fontScale="90000"/>
          </a:bodyPr>
          <a:lstStyle/>
          <a:p>
            <a:r>
              <a:rPr lang="fr-FR" dirty="0" smtClean="0"/>
              <a:t>Utilisation des énergies renouvelables dans l’habitat  </a:t>
            </a:r>
            <a:endParaRPr lang="fr-FR" dirty="0"/>
          </a:p>
        </p:txBody>
      </p:sp>
      <p:pic>
        <p:nvPicPr>
          <p:cNvPr id="4" name="Picture 6"/>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9278" y="3032901"/>
            <a:ext cx="3352800" cy="3199087"/>
          </a:xfrm>
          <a:prstGeom prst="rect">
            <a:avLst/>
          </a:prstGeom>
        </p:spPr>
      </p:pic>
      <p:pic>
        <p:nvPicPr>
          <p:cNvPr id="5" name="Picture 2"/>
          <p:cNvPicPr/>
          <p:nvPr/>
        </p:nvPicPr>
        <p:blipFill>
          <a:blip r:embed="rId4"/>
          <a:stretch>
            <a:fillRect/>
          </a:stretch>
        </p:blipFill>
        <p:spPr>
          <a:xfrm>
            <a:off x="3949121" y="3032901"/>
            <a:ext cx="1865678" cy="3278752"/>
          </a:xfrm>
          <a:prstGeom prst="rect">
            <a:avLst/>
          </a:prstGeom>
        </p:spPr>
      </p:pic>
      <p:pic>
        <p:nvPicPr>
          <p:cNvPr id="3" name="Image 2"/>
          <p:cNvPicPr>
            <a:picLocks noChangeAspect="1"/>
          </p:cNvPicPr>
          <p:nvPr/>
        </p:nvPicPr>
        <p:blipFill>
          <a:blip r:embed="rId5"/>
          <a:stretch>
            <a:fillRect/>
          </a:stretch>
        </p:blipFill>
        <p:spPr>
          <a:xfrm>
            <a:off x="8076613" y="0"/>
            <a:ext cx="4115387" cy="1297745"/>
          </a:xfrm>
          <a:prstGeom prst="rect">
            <a:avLst/>
          </a:prstGeom>
        </p:spPr>
      </p:pic>
      <p:pic>
        <p:nvPicPr>
          <p:cNvPr id="6"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9602178" y="3313711"/>
            <a:ext cx="2434630" cy="2488463"/>
          </a:xfrm>
          <a:prstGeom prst="rect">
            <a:avLst/>
          </a:prstGeom>
          <a:noFill/>
          <a:ln/>
        </p:spPr>
      </p:pic>
      <p:pic>
        <p:nvPicPr>
          <p:cNvPr id="7"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6859297" y="3313710"/>
            <a:ext cx="2434631" cy="2488463"/>
          </a:xfrm>
          <a:prstGeom prst="rect">
            <a:avLst/>
          </a:prstGeom>
          <a:noFill/>
          <a:ln/>
        </p:spPr>
      </p:pic>
      <p:sp>
        <p:nvSpPr>
          <p:cNvPr id="8" name="Rectangle 7"/>
          <p:cNvSpPr/>
          <p:nvPr/>
        </p:nvSpPr>
        <p:spPr>
          <a:xfrm>
            <a:off x="7160136" y="1951122"/>
            <a:ext cx="4500458" cy="55618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3000" b="1" i="0" strike="noStrike" kern="0" cap="none" spc="0" normalizeH="0" baseline="0" noProof="0" dirty="0" smtClean="0">
                <a:ln>
                  <a:noFill/>
                </a:ln>
                <a:solidFill>
                  <a:srgbClr val="FF0000"/>
                </a:solidFill>
                <a:effectLst/>
                <a:uLnTx/>
                <a:uFillTx/>
                <a:latin typeface="Times New Roman" panose="02020603050405020304" pitchFamily="18" charset="0"/>
                <a:cs typeface="Arial"/>
              </a:rPr>
              <a:t>Production du</a:t>
            </a:r>
            <a:r>
              <a:rPr kumimoji="0" lang="fr-FR" sz="3000" b="1" i="0" strike="noStrike" kern="0" cap="none" spc="0" normalizeH="0" noProof="0" dirty="0" smtClean="0">
                <a:ln>
                  <a:noFill/>
                </a:ln>
                <a:solidFill>
                  <a:srgbClr val="FF0000"/>
                </a:solidFill>
                <a:effectLst/>
                <a:uLnTx/>
                <a:uFillTx/>
                <a:latin typeface="Times New Roman" panose="02020603050405020304" pitchFamily="18" charset="0"/>
                <a:cs typeface="Arial"/>
              </a:rPr>
              <a:t> </a:t>
            </a:r>
            <a:r>
              <a:rPr kumimoji="0" lang="fr-FR" sz="3000" b="1" i="0" strike="noStrike" kern="0" cap="none" spc="0" normalizeH="0" baseline="0" noProof="0" dirty="0" smtClean="0">
                <a:ln>
                  <a:noFill/>
                </a:ln>
                <a:solidFill>
                  <a:srgbClr val="FF0000"/>
                </a:solidFill>
                <a:effectLst/>
                <a:uLnTx/>
                <a:uFillTx/>
                <a:latin typeface="Times New Roman" panose="02020603050405020304" pitchFamily="18" charset="0"/>
                <a:cs typeface="Arial"/>
              </a:rPr>
              <a:t>chauffage</a:t>
            </a:r>
            <a:endParaRPr kumimoji="0" lang="fr-FR" sz="3000" b="0" i="0" strike="noStrike" kern="0" cap="none" spc="0" normalizeH="0" baseline="0" noProof="0" dirty="0" smtClean="0">
              <a:ln>
                <a:noFill/>
              </a:ln>
              <a:solidFill>
                <a:srgbClr val="FF0000"/>
              </a:solidFill>
              <a:effectLst/>
              <a:uLnTx/>
              <a:uFillTx/>
            </a:endParaRPr>
          </a:p>
        </p:txBody>
      </p:sp>
      <p:sp>
        <p:nvSpPr>
          <p:cNvPr id="9" name="Rectangle 8"/>
          <p:cNvSpPr/>
          <p:nvPr/>
        </p:nvSpPr>
        <p:spPr>
          <a:xfrm>
            <a:off x="0" y="1953311"/>
            <a:ext cx="6096000" cy="553998"/>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3000" b="1" i="0" strike="noStrike" kern="0" cap="none" spc="0" normalizeH="0" baseline="0" noProof="0" dirty="0" smtClean="0">
                <a:ln>
                  <a:noFill/>
                </a:ln>
                <a:solidFill>
                  <a:srgbClr val="FFCC00"/>
                </a:solidFill>
                <a:effectLst/>
                <a:uLnTx/>
                <a:uFillTx/>
                <a:latin typeface="Times New Roman" panose="02020603050405020304" pitchFamily="18" charset="0"/>
              </a:rPr>
              <a:t>Production </a:t>
            </a:r>
            <a:r>
              <a:rPr kumimoji="0" lang="fr-FR" sz="3000" b="1" i="0" strike="noStrike" kern="0" cap="none" spc="0" normalizeH="0" noProof="0" dirty="0" smtClean="0">
                <a:ln>
                  <a:noFill/>
                </a:ln>
                <a:solidFill>
                  <a:srgbClr val="FFCC00"/>
                </a:solidFill>
                <a:effectLst/>
                <a:uLnTx/>
                <a:uFillTx/>
                <a:latin typeface="Times New Roman" panose="02020603050405020304" pitchFamily="18" charset="0"/>
              </a:rPr>
              <a:t> </a:t>
            </a:r>
            <a:r>
              <a:rPr kumimoji="0" lang="fr-FR" sz="3000" b="1" i="0" strike="noStrike" kern="0" cap="none" spc="0" normalizeH="0" baseline="0" noProof="0" dirty="0" smtClean="0">
                <a:ln>
                  <a:noFill/>
                </a:ln>
                <a:solidFill>
                  <a:srgbClr val="FFCC00"/>
                </a:solidFill>
                <a:effectLst/>
                <a:uLnTx/>
                <a:uFillTx/>
                <a:latin typeface="Times New Roman" panose="02020603050405020304" pitchFamily="18" charset="0"/>
              </a:rPr>
              <a:t>de l’ énergie</a:t>
            </a:r>
            <a:r>
              <a:rPr lang="fr-FR" sz="3000" b="1" kern="0" dirty="0" smtClean="0">
                <a:solidFill>
                  <a:srgbClr val="FFCC00"/>
                </a:solidFill>
                <a:latin typeface="Times New Roman" panose="02020603050405020304" pitchFamily="18" charset="0"/>
              </a:rPr>
              <a:t> </a:t>
            </a:r>
            <a:r>
              <a:rPr kumimoji="0" lang="fr-FR" sz="3000" b="1" i="0" strike="noStrike" kern="0" cap="none" spc="0" normalizeH="0" baseline="0" noProof="0" dirty="0" smtClean="0">
                <a:ln>
                  <a:noFill/>
                </a:ln>
                <a:solidFill>
                  <a:srgbClr val="FFCC00"/>
                </a:solidFill>
                <a:effectLst/>
                <a:uLnTx/>
                <a:uFillTx/>
                <a:latin typeface="Times New Roman" panose="02020603050405020304" pitchFamily="18" charset="0"/>
              </a:rPr>
              <a:t>électrique</a:t>
            </a:r>
            <a:endParaRPr kumimoji="0" lang="fr-FR" sz="3000" b="0" i="0"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378389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a:t>Equations de bilan thermique d’un habitat</a:t>
            </a:r>
            <a:endParaRPr lang="en-US" dirty="0"/>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078" y="3439885"/>
            <a:ext cx="3962400" cy="3083977"/>
          </a:xfrm>
          <a:prstGeom prst="rect">
            <a:avLst/>
          </a:prstGeom>
        </p:spPr>
      </p:pic>
    </p:spTree>
    <p:extLst>
      <p:ext uri="{BB962C8B-B14F-4D97-AF65-F5344CB8AC3E}">
        <p14:creationId xmlns:p14="http://schemas.microsoft.com/office/powerpoint/2010/main" val="34093746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Déperditions totales d’un volume </a:t>
            </a:r>
            <a:br>
              <a:rPr lang="fr-FR" dirty="0"/>
            </a:br>
            <a:endParaRPr lang="en-US" dirty="0"/>
          </a:p>
        </p:txBody>
      </p:sp>
      <p:sp>
        <p:nvSpPr>
          <p:cNvPr id="3" name="Espace réservé du contenu 2"/>
          <p:cNvSpPr>
            <a:spLocks noGrp="1"/>
          </p:cNvSpPr>
          <p:nvPr>
            <p:ph idx="1"/>
          </p:nvPr>
        </p:nvSpPr>
        <p:spPr>
          <a:xfrm>
            <a:off x="838199" y="1825625"/>
            <a:ext cx="10989365" cy="4351338"/>
          </a:xfrm>
        </p:spPr>
        <p:txBody>
          <a:bodyPr/>
          <a:lstStyle/>
          <a:p>
            <a:pPr marL="136525" indent="0">
              <a:buNone/>
            </a:pPr>
            <a:r>
              <a:rPr lang="fr-FR" dirty="0" smtClean="0"/>
              <a:t>𝐃</a:t>
            </a:r>
            <a:r>
              <a:rPr lang="fr-FR" baseline="-25000" dirty="0" smtClean="0"/>
              <a:t>𝐢</a:t>
            </a:r>
            <a:r>
              <a:rPr lang="fr-FR" dirty="0" smtClean="0"/>
              <a:t> </a:t>
            </a:r>
            <a:r>
              <a:rPr lang="fr-FR" dirty="0"/>
              <a:t>= (𝐃</a:t>
            </a:r>
            <a:r>
              <a:rPr lang="fr-FR" baseline="-25000" dirty="0"/>
              <a:t>𝐓</a:t>
            </a:r>
            <a:r>
              <a:rPr lang="fr-FR" dirty="0"/>
              <a:t>) + (𝐃</a:t>
            </a:r>
            <a:r>
              <a:rPr lang="fr-FR" baseline="-25000" dirty="0"/>
              <a:t>𝐑</a:t>
            </a:r>
            <a:r>
              <a:rPr lang="fr-FR" dirty="0"/>
              <a:t>)										 </a:t>
            </a:r>
            <a:endParaRPr lang="en-US" dirty="0"/>
          </a:p>
          <a:p>
            <a:pPr marL="0" indent="0">
              <a:buNone/>
            </a:pPr>
            <a:r>
              <a:rPr lang="fr-FR" dirty="0"/>
              <a:t>Où :</a:t>
            </a:r>
            <a:endParaRPr lang="en-US" dirty="0"/>
          </a:p>
          <a:p>
            <a:pPr marL="136525" indent="0">
              <a:buNone/>
            </a:pPr>
            <a:r>
              <a:rPr lang="fr-FR" dirty="0"/>
              <a:t>− (D</a:t>
            </a:r>
            <a:r>
              <a:rPr lang="fr-FR" baseline="-25000" dirty="0"/>
              <a:t>T</a:t>
            </a:r>
            <a:r>
              <a:rPr lang="fr-FR" dirty="0"/>
              <a:t>)</a:t>
            </a:r>
            <a:r>
              <a:rPr lang="fr-FR" baseline="-25000" dirty="0"/>
              <a:t>i</a:t>
            </a:r>
            <a:r>
              <a:rPr lang="fr-FR" dirty="0"/>
              <a:t> Représente les déperditions par transmission du volume i.</a:t>
            </a:r>
            <a:endParaRPr lang="en-US" dirty="0"/>
          </a:p>
          <a:p>
            <a:pPr marL="136525" indent="0">
              <a:buNone/>
            </a:pPr>
            <a:r>
              <a:rPr lang="fr-FR" dirty="0"/>
              <a:t>− (D</a:t>
            </a:r>
            <a:r>
              <a:rPr lang="fr-FR" baseline="-25000" dirty="0"/>
              <a:t>R</a:t>
            </a:r>
            <a:r>
              <a:rPr lang="fr-FR" dirty="0"/>
              <a:t>)</a:t>
            </a:r>
            <a:r>
              <a:rPr lang="fr-FR" baseline="-25000" dirty="0"/>
              <a:t>i</a:t>
            </a:r>
            <a:r>
              <a:rPr lang="fr-FR" dirty="0"/>
              <a:t> Représente les déperditions par renouvellement d’air du volume i .</a:t>
            </a:r>
            <a:endParaRPr lang="en-US" dirty="0"/>
          </a:p>
          <a:p>
            <a:endParaRPr lang="en-US" dirty="0"/>
          </a:p>
        </p:txBody>
      </p:sp>
    </p:spTree>
    <p:extLst>
      <p:ext uri="{BB962C8B-B14F-4D97-AF65-F5344CB8AC3E}">
        <p14:creationId xmlns:p14="http://schemas.microsoft.com/office/powerpoint/2010/main" val="4291876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4871</TotalTime>
  <Words>3127</Words>
  <Application>Microsoft Office PowerPoint</Application>
  <PresentationFormat>Grand écran</PresentationFormat>
  <Paragraphs>1048</Paragraphs>
  <Slides>66</Slides>
  <Notes>37</Notes>
  <HiddenSlides>0</HiddenSlides>
  <MMClips>0</MMClips>
  <ScaleCrop>false</ScaleCrop>
  <HeadingPairs>
    <vt:vector size="6" baseType="variant">
      <vt:variant>
        <vt:lpstr>Polices utilisées</vt:lpstr>
      </vt:variant>
      <vt:variant>
        <vt:i4>14</vt:i4>
      </vt:variant>
      <vt:variant>
        <vt:lpstr>Thème</vt:lpstr>
      </vt:variant>
      <vt:variant>
        <vt:i4>2</vt:i4>
      </vt:variant>
      <vt:variant>
        <vt:lpstr>Titres des diapositives</vt:lpstr>
      </vt:variant>
      <vt:variant>
        <vt:i4>66</vt:i4>
      </vt:variant>
    </vt:vector>
  </HeadingPairs>
  <TitlesOfParts>
    <vt:vector size="82" baseType="lpstr">
      <vt:lpstr>Arial</vt:lpstr>
      <vt:lpstr>Book Antiqua</vt:lpstr>
      <vt:lpstr>Calibri</vt:lpstr>
      <vt:lpstr>Calibri Light</vt:lpstr>
      <vt:lpstr>Cambria</vt:lpstr>
      <vt:lpstr>Cambria Math</vt:lpstr>
      <vt:lpstr>Candara</vt:lpstr>
      <vt:lpstr>Constantia</vt:lpstr>
      <vt:lpstr>Lucida Sans</vt:lpstr>
      <vt:lpstr>Tahoma</vt:lpstr>
      <vt:lpstr>Times New Roman</vt:lpstr>
      <vt:lpstr>Wingdings</vt:lpstr>
      <vt:lpstr>Wingdings 2</vt:lpstr>
      <vt:lpstr>Wingdings 3</vt:lpstr>
      <vt:lpstr>Thème Office</vt:lpstr>
      <vt:lpstr>Apex</vt:lpstr>
      <vt:lpstr>Présentation PowerPoint</vt:lpstr>
      <vt:lpstr>Présentation PowerPoint</vt:lpstr>
      <vt:lpstr>Plan de Travail </vt:lpstr>
      <vt:lpstr>Introduction  </vt:lpstr>
      <vt:lpstr> Consommation énergétique en Algérie   </vt:lpstr>
      <vt:lpstr> Consommation énergétique en Algérie   </vt:lpstr>
      <vt:lpstr>Utilisation des énergies renouvelables dans l’habitat  </vt:lpstr>
      <vt:lpstr>Equations de bilan thermique d’un habitat</vt:lpstr>
      <vt:lpstr>Déperditions totales d’un volume  </vt:lpstr>
      <vt:lpstr>Déperditions par transmission d’un volume thermique </vt:lpstr>
      <vt:lpstr>Déperditions surfaciques par transmission à travers les parois </vt:lpstr>
      <vt:lpstr>Coefficient d’échange global K des parois opaques </vt:lpstr>
      <vt:lpstr>Calcul des déperditions par renouvellement d’air</vt:lpstr>
      <vt:lpstr>Calcule des Apports interne </vt:lpstr>
      <vt:lpstr>Calcules apports solaire </vt:lpstr>
      <vt:lpstr>Calcule des besoins bruts </vt:lpstr>
      <vt:lpstr>Calcul des besoins nets mensuels de la maison  </vt:lpstr>
      <vt:lpstr>Description de mur trombe et cheminee solaire</vt:lpstr>
      <vt:lpstr>Fonctionnement de mur Trombe en hiver </vt:lpstr>
      <vt:lpstr>Fonctionnement de mur Trombe pendant l'été  </vt:lpstr>
      <vt:lpstr>Principe de ventilation d'une construction munie d'une cheminée solaire</vt:lpstr>
      <vt:lpstr>Bilan thermique de la maison etudier </vt:lpstr>
      <vt:lpstr>Présentation PowerPoint</vt:lpstr>
      <vt:lpstr>Méthodologie de travail </vt:lpstr>
      <vt:lpstr>Présentation PowerPoint</vt:lpstr>
      <vt:lpstr>Présentation PowerPoint</vt:lpstr>
      <vt:lpstr>Présentation PowerPoint</vt:lpstr>
      <vt:lpstr>Présentation PowerPoint</vt:lpstr>
      <vt:lpstr>Description des matériaux de construction  </vt:lpstr>
      <vt:lpstr> Calcules des déperditions par transmissions   </vt:lpstr>
      <vt:lpstr>Calcule des déperditions par renouvellement d’air</vt:lpstr>
      <vt:lpstr>Le coefficient des déperditions volumique total  </vt:lpstr>
      <vt:lpstr>Apports interne </vt:lpstr>
      <vt:lpstr> Calcules apports solaire </vt:lpstr>
      <vt:lpstr>Calcule des apports solaires nets </vt:lpstr>
      <vt:lpstr>Calcule des besoins bruts </vt:lpstr>
      <vt:lpstr>Calcul des besoins nets mensuels de la maison  </vt:lpstr>
      <vt:lpstr>simulation du mur trombe et de la cheminée solaire </vt:lpstr>
      <vt:lpstr>Simulation et interprétation des résultats  </vt:lpstr>
      <vt:lpstr>Présentation PowerPoint</vt:lpstr>
      <vt:lpstr>Simulation et interprétation des résultats  </vt:lpstr>
      <vt:lpstr>Simulation et interprétation des résultats  </vt:lpstr>
      <vt:lpstr>Les cas étudier </vt:lpstr>
      <vt:lpstr>Simulation et interprétation des résultats  </vt:lpstr>
      <vt:lpstr>Simulation et interprétation des résultats  </vt:lpstr>
      <vt:lpstr>Simulation et interprétation des résultats  </vt:lpstr>
      <vt:lpstr>Simulation et interprétation des résultats  </vt:lpstr>
      <vt:lpstr>Simulation et interprétation des résultats  </vt:lpstr>
      <vt:lpstr>Simulation et interprétation des résultats  </vt:lpstr>
      <vt:lpstr>Simulation et interprétation des résultats  </vt:lpstr>
      <vt:lpstr>Interprétation pour la simulation de mur trombe </vt:lpstr>
      <vt:lpstr>Présentation de géométrie de cheminée solaire  </vt:lpstr>
      <vt:lpstr>Les cas étudier</vt:lpstr>
      <vt:lpstr>Simulation et interprétation des résultats  </vt:lpstr>
      <vt:lpstr>Simulation et interprétation des résultats  </vt:lpstr>
      <vt:lpstr>Simulation et interprétation des résultats  </vt:lpstr>
      <vt:lpstr>Simulation et interprétation des résultats  </vt:lpstr>
      <vt:lpstr>Simulation et interprétation des résultats  </vt:lpstr>
      <vt:lpstr>Simulation et interprétation des résultats  </vt:lpstr>
      <vt:lpstr>Simulation et interprétation des résultats  </vt:lpstr>
      <vt:lpstr>Simulation et interprétation des résultats  </vt:lpstr>
      <vt:lpstr>Présentation PowerPoint</vt:lpstr>
      <vt:lpstr>Conclusion  </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lakhdar bentayeb</dc:creator>
  <cp:lastModifiedBy>lakhdar bentayeb</cp:lastModifiedBy>
  <cp:revision>182</cp:revision>
  <dcterms:created xsi:type="dcterms:W3CDTF">2016-05-22T11:10:06Z</dcterms:created>
  <dcterms:modified xsi:type="dcterms:W3CDTF">2016-06-02T12:39:43Z</dcterms:modified>
</cp:coreProperties>
</file>