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78" r:id="rId10"/>
    <p:sldId id="282" r:id="rId11"/>
    <p:sldId id="261" r:id="rId12"/>
    <p:sldId id="266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0" d="100"/>
          <a:sy n="70" d="100"/>
        </p:scale>
        <p:origin x="-14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40035-48AF-4EDF-9460-4A043514DE25}" type="datetimeFigureOut">
              <a:rPr lang="fr-FR" smtClean="0"/>
              <a:t>23/06/2018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E8CE-F3A1-41D9-AC32-205FD9AED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4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E8CE-F3A1-41D9-AC32-205FD9AED5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ED5D6-5CA1-40D9-B300-B94576792641}" type="datetime1">
              <a:rPr lang="fr-FR" smtClean="0"/>
              <a:t>23/06/2018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2E61-A777-4F1E-973F-1CB0E544F315}" type="datetime1">
              <a:rPr lang="fr-FR" smtClean="0"/>
              <a:t>23/06/2018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6D716B-9208-4FE9-8F64-CAC6D9811724}" type="datetime1">
              <a:rPr lang="fr-FR" smtClean="0"/>
              <a:t>23/06/2018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C00E6-7EE8-41FD-9E7D-2D7233DE687C}" type="datetime1">
              <a:rPr lang="fr-FR" smtClean="0"/>
              <a:t>23/06/2018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BC839-48FB-4FA8-B995-7102AD6771AC}" type="datetime1">
              <a:rPr lang="fr-FR" smtClean="0"/>
              <a:t>23/06/2018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15A15-825A-482C-B8FB-46EAEDDFE7A6}" type="datetime1">
              <a:rPr lang="fr-FR" smtClean="0"/>
              <a:t>23/06/2018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7C26-225F-434C-8EAB-84F501BA6D9E}" type="datetime1">
              <a:rPr lang="fr-FR" smtClean="0"/>
              <a:t>23/06/2018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492DB-176C-4E10-80D5-BE5562F2E18C}" type="datetime1">
              <a:rPr lang="fr-FR" smtClean="0"/>
              <a:t>23/06/2018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B5B23-F558-4D88-9822-54F21AEF60E6}" type="datetime1">
              <a:rPr lang="fr-FR" smtClean="0"/>
              <a:t>23/06/2018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697F5-813D-465B-AA90-62FDA8515211}" type="datetime1">
              <a:rPr lang="fr-FR" smtClean="0"/>
              <a:t>23/06/2018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E8DC7-AFA2-4874-AD59-7A50EAFAD407}" type="datetime1">
              <a:rPr lang="fr-FR" smtClean="0"/>
              <a:t>23/06/2018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E9F3C4-8C0E-4C4C-942C-97084755B4AC}" type="datetime1">
              <a:rPr lang="fr-FR" smtClean="0"/>
              <a:t>23/06/2018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2D3C4E-8EA8-4417-8A61-B8A5D958A7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59632" y="2093907"/>
            <a:ext cx="1136650" cy="1169987"/>
            <a:chOff x="3744" y="720"/>
            <a:chExt cx="1008" cy="1008"/>
          </a:xfrm>
        </p:grpSpPr>
        <p:pic>
          <p:nvPicPr>
            <p:cNvPr id="5" name="Picture 21" descr="a_09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4" y="720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3744" y="720"/>
              <a:ext cx="1008" cy="1008"/>
            </a:xfrm>
            <a:prstGeom prst="rect">
              <a:avLst/>
            </a:prstGeom>
            <a:noFill/>
            <a:ln w="0" cmpd="tri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defTabSz="762000" rtl="1">
                <a:defRPr/>
              </a:pPr>
              <a:endParaRPr lang="fr-FR" b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flipH="1">
            <a:off x="7524328" y="2000240"/>
            <a:ext cx="1136650" cy="1168400"/>
            <a:chOff x="3744" y="720"/>
            <a:chExt cx="1008" cy="1008"/>
          </a:xfrm>
        </p:grpSpPr>
        <p:pic>
          <p:nvPicPr>
            <p:cNvPr id="8" name="Picture 18" descr="a_091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4" y="720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744" y="720"/>
              <a:ext cx="1008" cy="1008"/>
            </a:xfrm>
            <a:prstGeom prst="rect">
              <a:avLst/>
            </a:prstGeom>
            <a:noFill/>
            <a:ln w="0" cmpd="tri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defTabSz="762000" rtl="1">
                <a:defRPr/>
              </a:pPr>
              <a:endParaRPr lang="fr-FR" b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3757"/>
            <a:ext cx="676721" cy="69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8927" y="498149"/>
            <a:ext cx="109632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Faculté </a:t>
            </a:r>
          </a:p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Technologie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3758"/>
            <a:ext cx="845435" cy="69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7861" y="463491"/>
            <a:ext cx="1224136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fr-FR" sz="1400" dirty="0">
                <a:latin typeface="Franklin Gothic Demi" pitchFamily="34" charset="0"/>
              </a:rPr>
              <a:t>Université</a:t>
            </a:r>
            <a:r>
              <a:rPr lang="en-US" sz="1400" dirty="0">
                <a:latin typeface="Franklin Gothic Demi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Franklin Gothic Demi" pitchFamily="34" charset="0"/>
              </a:rPr>
              <a:t>de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Franklin Gothic Demi" pitchFamily="34" charset="0"/>
              </a:rPr>
              <a:t> Tlemcen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970381" y="3573016"/>
            <a:ext cx="6122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0381" y="4509120"/>
            <a:ext cx="6122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37762" y="3861048"/>
            <a:ext cx="551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Filtre ultra-efficace en technologie SIW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6618" y="5085184"/>
            <a:ext cx="54318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Présentée par: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METTAHRI Meriem                         DJEDDI Rahima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croo\Desktop\12222222222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357298"/>
            <a:ext cx="4786346" cy="207170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41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Conception du guide SIW opérant en bande C avant </a:t>
            </a:r>
            <a:r>
              <a:rPr lang="fr-FR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l’adaptation (2)</a:t>
            </a:r>
            <a:endParaRPr lang="fr-FR" sz="2400" dirty="0"/>
          </a:p>
        </p:txBody>
      </p:sp>
      <p:pic>
        <p:nvPicPr>
          <p:cNvPr id="4" name="Espace réservé du contenu 3" descr="C:\Users\pc\Desktop\230\guide fcton f b 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741682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87624" y="57332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Coefficients de transmission et de réflexion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avant l’adaptation.</a:t>
            </a:r>
            <a:endParaRPr lang="fr-FR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6238" y="115888"/>
            <a:ext cx="7497762" cy="77946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 (1)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24" y="2420888"/>
            <a:ext cx="3673444" cy="28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18" y="2851038"/>
            <a:ext cx="3960440" cy="20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48012" y="5469611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 générale du taper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115616" y="5469611"/>
            <a:ext cx="3672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transition du guide d’onde intégré au substrat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3648" y="1268760"/>
            <a:ext cx="7528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améliorer le coefficient de transmission qui est faible il faut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adapte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 par un taper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résultat de simulation de 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guide SIW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283968" y="1556792"/>
            <a:ext cx="3384376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020272" y="1556792"/>
            <a:ext cx="64807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68871"/>
              </p:ext>
            </p:extLst>
          </p:nvPr>
        </p:nvGraphicFramePr>
        <p:xfrm>
          <a:off x="1332810" y="3212975"/>
          <a:ext cx="3671238" cy="20756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35619"/>
                <a:gridCol w="1835619"/>
              </a:tblGrid>
              <a:tr h="50813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fr-FR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mm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08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54mm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13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mm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27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1,5 mm</a:t>
                      </a:r>
                      <a:endParaRPr lang="fr-F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55129"/>
              </p:ext>
            </p:extLst>
          </p:nvPr>
        </p:nvGraphicFramePr>
        <p:xfrm>
          <a:off x="5292080" y="3212976"/>
          <a:ext cx="3456384" cy="207226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8192"/>
                <a:gridCol w="1728192"/>
              </a:tblGrid>
              <a:tr h="518066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Wmin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Times New Roman" pitchFamily="18" charset="0"/>
                          <a:cs typeface="Times New Roman" pitchFamily="18" charset="0"/>
                        </a:rPr>
                        <a:t>2,98 mm</a:t>
                      </a:r>
                      <a:endParaRPr lang="fr-FR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066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Wmax 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6 mm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066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Lmin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9 mm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066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Lmax 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15 mm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1720" y="30348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 (2)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1332810" y="1213008"/>
            <a:ext cx="626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bande de fonctionnement :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[3-6.5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GHz]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fréquence de coupure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4,95 GHz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tgd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=0.0018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2810" y="5589240"/>
            <a:ext cx="338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paramètres du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 SIW</a:t>
            </a:r>
            <a:endParaRPr lang="ar-E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3561" y="5604629"/>
            <a:ext cx="396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paramètres du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taper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d’un guide SIW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5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1357" y="116632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 (3)</a:t>
            </a:r>
            <a:endParaRPr lang="fr-FR" sz="4000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6592" y="1556792"/>
            <a:ext cx="7625888" cy="3528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6592" y="5229200"/>
            <a:ext cx="7409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Coefficients de transmission et de réflexion après adaptation du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 SIW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8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simulation(4)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628801"/>
            <a:ext cx="3672408" cy="3797136"/>
          </a:xfrm>
          <a:prstGeom prst="rect">
            <a:avLst/>
          </a:prstGeom>
        </p:spPr>
      </p:pic>
      <p:pic>
        <p:nvPicPr>
          <p:cNvPr id="15" name="Espace réservé du contenu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1"/>
            <a:ext cx="3657600" cy="3797136"/>
          </a:xfrm>
        </p:spPr>
      </p:pic>
      <p:sp>
        <p:nvSpPr>
          <p:cNvPr id="16" name="Rectangle 15"/>
          <p:cNvSpPr/>
          <p:nvPr/>
        </p:nvSpPr>
        <p:spPr>
          <a:xfrm>
            <a:off x="2483768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Propagation du champ électrique dans le filtre SIW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8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 (5)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79712" y="5730711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Propagation du champ électrique dans le filtre SIW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3870176" cy="3672408"/>
          </a:xfrm>
        </p:spPr>
      </p:pic>
      <p:pic>
        <p:nvPicPr>
          <p:cNvPr id="19" name="Espace réservé du contenu 1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528392" cy="374441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0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4176464" cy="3960440"/>
          </a:xfrm>
        </p:spPr>
      </p:pic>
      <p:sp>
        <p:nvSpPr>
          <p:cNvPr id="6" name="Rectangle 5"/>
          <p:cNvSpPr/>
          <p:nvPr/>
        </p:nvSpPr>
        <p:spPr>
          <a:xfrm>
            <a:off x="1331640" y="980728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bande de fonctionnement :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[2-7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GHz]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fréquence de coupure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4,85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tgd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=0.0009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3797553"/>
              </p:ext>
            </p:extLst>
          </p:nvPr>
        </p:nvGraphicFramePr>
        <p:xfrm>
          <a:off x="5436095" y="2636912"/>
          <a:ext cx="3441576" cy="28530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0690"/>
                <a:gridCol w="1214094"/>
                <a:gridCol w="549673"/>
                <a:gridCol w="1207119"/>
              </a:tblGrid>
              <a:tr h="62075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31,5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Gap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2,9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 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0,035mm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0,508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(7)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268761"/>
            <a:ext cx="7632847" cy="40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55535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coefficient de transmission et de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réflexion d’un filtre alimenté par deux encoches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</a:t>
            </a:r>
            <a:r>
              <a:rPr lang="fr-F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72816"/>
            <a:ext cx="3744416" cy="37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132856"/>
            <a:ext cx="345638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75656" y="57332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du champ électrique dans le filtre SIW alimenté par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deux encoches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: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4.85 GHz.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7442" y="1196752"/>
            <a:ext cx="4871195" cy="1368152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fr-FR" sz="6400" dirty="0">
                <a:latin typeface="Times New Roman" pitchFamily="18" charset="0"/>
                <a:cs typeface="Times New Roman" pitchFamily="18" charset="0"/>
              </a:rPr>
              <a:t>La bande de fonctionnement : </a:t>
            </a:r>
            <a:r>
              <a:rPr lang="fr-FR" sz="6400" b="1" dirty="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fr-FR" sz="6400" dirty="0" smtClean="0">
                <a:latin typeface="Times New Roman" pitchFamily="18" charset="0"/>
                <a:cs typeface="Times New Roman" pitchFamily="18" charset="0"/>
              </a:rPr>
              <a:t>[1-5 </a:t>
            </a:r>
            <a:r>
              <a:rPr lang="fr-FR" sz="6400" dirty="0">
                <a:latin typeface="Times New Roman" pitchFamily="18" charset="0"/>
                <a:cs typeface="Times New Roman" pitchFamily="18" charset="0"/>
              </a:rPr>
              <a:t>GHz]. </a:t>
            </a:r>
          </a:p>
          <a:p>
            <a:pPr lvl="0" algn="just">
              <a:lnSpc>
                <a:spcPct val="150000"/>
              </a:lnSpc>
            </a:pPr>
            <a:r>
              <a:rPr lang="fr-FR" sz="6400" dirty="0">
                <a:latin typeface="Times New Roman" pitchFamily="18" charset="0"/>
                <a:cs typeface="Times New Roman" pitchFamily="18" charset="0"/>
              </a:rPr>
              <a:t>La fréquence de coupure </a:t>
            </a:r>
            <a:r>
              <a:rPr lang="fr-FR" sz="6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6400" b="1" dirty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GHz.</a:t>
            </a:r>
          </a:p>
          <a:p>
            <a:pPr lvl="0" algn="just">
              <a:lnSpc>
                <a:spcPct val="150000"/>
              </a:lnSpc>
            </a:pP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6400" b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6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6400" dirty="0" smtClean="0">
                <a:latin typeface="Times New Roman" pitchFamily="18" charset="0"/>
                <a:cs typeface="Times New Roman" pitchFamily="18" charset="0"/>
              </a:rPr>
              <a:t>4,3</a:t>
            </a:r>
            <a:r>
              <a:rPr lang="fr-FR" sz="6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6400" b="1" dirty="0" smtClean="0">
                <a:latin typeface="Times New Roman" pitchFamily="18" charset="0"/>
                <a:cs typeface="Times New Roman" pitchFamily="18" charset="0"/>
              </a:rPr>
              <a:t>tgd </a:t>
            </a:r>
            <a:r>
              <a:rPr lang="fr-FR" sz="6400" dirty="0" smtClean="0">
                <a:latin typeface="Times New Roman" pitchFamily="18" charset="0"/>
                <a:cs typeface="Times New Roman" pitchFamily="18" charset="0"/>
              </a:rPr>
              <a:t>= 0.0018. </a:t>
            </a:r>
            <a:endParaRPr lang="fr-FR" sz="6400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3240360" cy="3568571"/>
          </a:xfrm>
          <a:prstGeom prst="rect">
            <a:avLst/>
          </a:prstGeom>
        </p:spPr>
      </p:pic>
      <p:graphicFrame>
        <p:nvGraphicFramePr>
          <p:cNvPr id="5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30640"/>
              </p:ext>
            </p:extLst>
          </p:nvPr>
        </p:nvGraphicFramePr>
        <p:xfrm>
          <a:off x="5076056" y="2210475"/>
          <a:ext cx="3729608" cy="267724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76064"/>
                <a:gridCol w="1288740"/>
                <a:gridCol w="583468"/>
                <a:gridCol w="1281336"/>
              </a:tblGrid>
              <a:tr h="58901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Gap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 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0,035mm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0,508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 de travail 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technologie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SIW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Généralités sur les guides d’ondes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classiques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Equations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Maxwell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Description d’un guide d’ondes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SIW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Équations pour la construction d’un guide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SIW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Conception du guide SIW opérant en bande C avant l’adaptation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Résultats de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Conclusion générale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56792"/>
            <a:ext cx="7704856" cy="3888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57332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coefficient de transmission et de réflexion d’un filtre alimenté par deux encoches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11)</a:t>
            </a:r>
            <a:endParaRPr lang="fr-FR" sz="4000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268760"/>
            <a:ext cx="3312368" cy="447913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1628800"/>
            <a:ext cx="3384376" cy="4191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603032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du champ électrique dans le filtre SIW alimenté par deux encoches pour :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3.5 GHz.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(11)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556792"/>
            <a:ext cx="5328592" cy="43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91680" y="591314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du champ électrique dans le filtre SIW alimenté par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deux encoches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: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3.5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GHz.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12)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07588"/>
            <a:ext cx="3456384" cy="4029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12687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bande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fonctionnement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[1-3 GHz].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fréquence de coupure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2,4 GHz.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b="1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4,3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tgd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=0.0018. </a:t>
            </a:r>
          </a:p>
        </p:txBody>
      </p:sp>
      <p:graphicFrame>
        <p:nvGraphicFramePr>
          <p:cNvPr id="7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937023"/>
              </p:ext>
            </p:extLst>
          </p:nvPr>
        </p:nvGraphicFramePr>
        <p:xfrm>
          <a:off x="5076056" y="2607588"/>
          <a:ext cx="3729608" cy="26642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76064"/>
                <a:gridCol w="1288740"/>
                <a:gridCol w="583468"/>
                <a:gridCol w="12813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40,5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Gap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mm</a:t>
                      </a:r>
                      <a:endParaRPr lang="fr-F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 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0,035mm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0,508 mm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7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13)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340768"/>
            <a:ext cx="7632848" cy="4248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601645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coefficient de transmission et de réflexion d’un filtre alimenté par deux encoches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9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14)</a:t>
            </a:r>
            <a:endParaRPr lang="fr-FR" sz="4000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3600400" cy="4047083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1628800"/>
            <a:ext cx="3456383" cy="42488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594928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du champ électrique dans le filtre SIW alimenté par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deux encoches pour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2.4 GHz.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de la simulation (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15)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412776"/>
            <a:ext cx="5544616" cy="4392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580526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du champ électrique dans le filtre SIW alimenté par une encoche pour :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2.4 GHz.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0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 générale</a:t>
            </a:r>
            <a:endParaRPr lang="fr-F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Ces quatre structures possèdent des résultats convaincants en termes de filtrage pour chaque bande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fr-FR" dirty="0"/>
          </a:p>
          <a:p>
            <a:pPr algn="just">
              <a:buFont typeface="Wingdings" pitchFamily="2" charset="2"/>
              <a:buChar char="Ø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Ces différents dispositifs peuvent être employés pour les applications de télécommunication.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49808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MERCI POUR VOTRE ATTENTION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5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à la technologie SIW (1)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guides d’onde ce sont des lignes de transmission traditionnel, et importants dans l’utilisation des filtres  micro-onde.</a:t>
            </a:r>
          </a:p>
          <a:p>
            <a:pPr algn="just">
              <a:buFont typeface="Wingdings" pitchFamily="2" charset="2"/>
              <a:buChar char="Ø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L’application de ces guides devienne limité et difficile de fabriquée à faible coût, pour cela il faut utilisée la nouvelle technologie  SIW.</a:t>
            </a:r>
          </a:p>
          <a:p>
            <a:pPr marL="82296" indent="0" algn="just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concept des guides d’ondes SIW est associé à l’utilisation des circuits planaires (micro-ruban) et les guides.</a:t>
            </a:r>
          </a:p>
          <a:p>
            <a:pPr marL="82296" indent="0">
              <a:buNone/>
            </a:pP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383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à la technologie SIW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obtenir une bonnes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performances aux lignes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transmissions et pour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réduire la taille 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circuits, plusieurs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recherche sont mises en places pour combinée les avantages  des guides d'ondes et les lignes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micro-ruban.</a:t>
            </a:r>
          </a:p>
          <a:p>
            <a:pPr algn="just"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guides SIW propagent uniquement des modes TE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dans l’épaisseur du substrat à l’aide de deux rangées ou plus de cylindres métalliques ou des vias métallisées.</a:t>
            </a:r>
          </a:p>
          <a:p>
            <a:pPr algn="just">
              <a:buFont typeface="Wingdings" pitchFamily="2" charset="2"/>
              <a:buChar char="Ø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Avantages: une bonne compatibilité, un poids et coût faible, faible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encombrement,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facteur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qualité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élevé.</a:t>
            </a:r>
          </a:p>
          <a:p>
            <a:pPr marL="82296" indent="0"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85010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Généralités sur les guides 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d’ondes classiques</a:t>
            </a:r>
            <a:r>
              <a:rPr lang="fr-FR" sz="3200" b="1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3745798"/>
            <a:ext cx="2646034" cy="198745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9" y="1390974"/>
            <a:ext cx="2480286" cy="1894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4649" y="1479267"/>
            <a:ext cx="1404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Guide rectangulaire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4684" y="5295691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Guide elliptique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3" y="4705889"/>
            <a:ext cx="2189445" cy="16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91125" y="1519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Une guide d’onde est une portion d’espace vide ou remplie par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diélectrique.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730" y="30438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Les guides d’ondes sont utilisée dans les techniques de transmission par faisceaux </a:t>
            </a:r>
            <a:r>
              <a:rPr lang="fr-FR" dirty="0" smtClean="0"/>
              <a:t>hertziens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Equations de Maxwell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es équations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Maxwell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décrivent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phénomènes électriques, magnétiques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lumineux.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27" y="2525192"/>
            <a:ext cx="1944217" cy="59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91" y="3356991"/>
            <a:ext cx="162668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60" y="4369674"/>
            <a:ext cx="1626688" cy="4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20" y="5025162"/>
            <a:ext cx="2376264" cy="71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8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6409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Description d’un guide d’ondes SIW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483768" y="4481278"/>
                <a:ext cx="476215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: le diamètre des vias métalliques.</a:t>
                </a:r>
              </a:p>
              <a:p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p : la distance entre les vias</a:t>
                </a:r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la distance entre les deux ragés des vias.</a:t>
                </a:r>
              </a:p>
              <a:p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>: la hauteur du substrat.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481278"/>
                <a:ext cx="4762157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279" t="-2304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499350" cy="2808312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Équations pour la construction d’un guide SIW</a:t>
            </a:r>
            <a:endParaRPr lang="fr-FR" sz="2800" dirty="0"/>
          </a:p>
        </p:txBody>
      </p:sp>
      <p:pic>
        <p:nvPicPr>
          <p:cNvPr id="11" name="Image 10" descr="E:\les fichiers\imag\téléchargem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4493"/>
            <a:ext cx="3600400" cy="20091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3484" y="3864444"/>
                <a:ext cx="1944216" cy="52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fr-FR" baseline="-25000" dirty="0">
                    <a:latin typeface="Times New Roman" pitchFamily="18" charset="0"/>
                    <a:cs typeface="Times New Roman" pitchFamily="18" charset="0"/>
                  </a:rPr>
                  <a:t>eff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w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fr-FR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>
                            <a:latin typeface="Cambria Math"/>
                          </a:rPr>
                          <m:t>  </m:t>
                        </m:r>
                        <m:r>
                          <a:rPr lang="fr-FR">
                            <a:latin typeface="Cambria Math"/>
                          </a:rPr>
                          <m:t>0</m:t>
                        </m:r>
                        <m:r>
                          <a:rPr lang="fr-FR">
                            <a:latin typeface="Cambria Math"/>
                          </a:rPr>
                          <m:t>.</m:t>
                        </m:r>
                        <m:r>
                          <a:rPr lang="fr-FR">
                            <a:latin typeface="Cambria Math"/>
                          </a:rPr>
                          <m:t>95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484" y="3864444"/>
                <a:ext cx="1944216" cy="524631"/>
              </a:xfrm>
              <a:prstGeom prst="rect">
                <a:avLst/>
              </a:prstGeom>
              <a:blipFill rotWithShape="1"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6476" y="3877863"/>
                <a:ext cx="1187376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 </m:t>
                      </m:r>
                      <m:r>
                        <a:rPr lang="fr-FR" i="1" smtClean="0">
                          <a:latin typeface="Cambria Math"/>
                        </a:rPr>
                        <m:t>𝑤</m:t>
                      </m:r>
                      <m:r>
                        <a:rPr lang="fr-F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76" y="3877863"/>
                <a:ext cx="1187376" cy="629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57160" y="3940957"/>
                <a:ext cx="1030539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𝑐</m:t>
                          </m:r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60" y="3940957"/>
                <a:ext cx="1030539" cy="5666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2" y="1764130"/>
            <a:ext cx="3722317" cy="198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7699" y="5229200"/>
                <a:ext cx="1109257" cy="621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𝑑</m:t>
                      </m:r>
                      <m:r>
                        <a:rPr lang="fr-FR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ℷ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99" y="5229200"/>
                <a:ext cx="1109257" cy="6211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93925" y="6028007"/>
                <a:ext cx="10140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𝑠</m:t>
                      </m:r>
                      <m:r>
                        <a:rPr lang="fr-FR" i="1">
                          <a:latin typeface="Cambria Math"/>
                        </a:rPr>
                        <m:t>≤</m:t>
                      </m:r>
                      <m:r>
                        <a:rPr lang="fr-FR" i="1">
                          <a:latin typeface="Cambria Math"/>
                        </a:rPr>
                        <m:t>2</m:t>
                      </m:r>
                      <m:r>
                        <a:rPr lang="fr-FR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25" y="6028007"/>
                <a:ext cx="101405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19262" y="4859868"/>
            <a:ext cx="733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Pour le design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guide plusieurs conditions doivent être  respectées :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0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020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 smtClean="0">
                <a:effectLst/>
              </a:rPr>
              <a:t/>
            </a:r>
            <a:br>
              <a:rPr lang="fr-FR" sz="2700" b="1" dirty="0" smtClean="0">
                <a:effectLst/>
              </a:rPr>
            </a:br>
            <a:r>
              <a:rPr lang="fr-FR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Conception </a:t>
            </a:r>
            <a:r>
              <a:rPr lang="fr-FR" sz="27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du guide SIW opérant en bande C avant </a:t>
            </a:r>
            <a:r>
              <a:rPr lang="fr-FR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l’adaptation (1)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240360" cy="3528392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92840"/>
            <a:ext cx="3786386" cy="3504312"/>
          </a:xfrm>
        </p:spPr>
      </p:pic>
      <p:sp>
        <p:nvSpPr>
          <p:cNvPr id="11" name="Rectangle 10"/>
          <p:cNvSpPr/>
          <p:nvPr/>
        </p:nvSpPr>
        <p:spPr>
          <a:xfrm>
            <a:off x="1979712" y="4986859"/>
            <a:ext cx="6228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Les dimensions de notre guide sont :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largeur efficace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 39 mm.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longueur totale du guide d’onde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=54.</a:t>
            </a:r>
          </a:p>
          <a:p>
            <a:pPr lvl="0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mm.</a:t>
            </a:r>
          </a:p>
          <a:p>
            <a:pPr lvl="0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    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 1.5 mm</a:t>
            </a:r>
            <a:r>
              <a:rPr lang="fr-FR" dirty="0"/>
              <a:t>.</a:t>
            </a:r>
            <a:endParaRPr lang="fr-FR" dirty="0"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C4E-8EA8-4417-8A61-B8A5D958A7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6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1098</TotalTime>
  <Words>1039</Words>
  <Application>Microsoft Office PowerPoint</Application>
  <PresentationFormat>Affichage à l'écran (4:3)</PresentationFormat>
  <Paragraphs>214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Solstice</vt:lpstr>
      <vt:lpstr>Présentation PowerPoint</vt:lpstr>
      <vt:lpstr>Plan de travail </vt:lpstr>
      <vt:lpstr>Introduction à la technologie SIW (1)</vt:lpstr>
      <vt:lpstr>Introduction à la technologie SIW (2)</vt:lpstr>
      <vt:lpstr>Généralités sur les guides d’ondes classiques </vt:lpstr>
      <vt:lpstr>Equations de Maxwell</vt:lpstr>
      <vt:lpstr>Description d’un guide d’ondes SIW</vt:lpstr>
      <vt:lpstr>Équations pour la construction d’un guide SIW</vt:lpstr>
      <vt:lpstr> Conception du guide SIW opérant en bande C avant l’adaptation (1) </vt:lpstr>
      <vt:lpstr>Conception du guide SIW opérant en bande C avant l’adaptation (2)</vt:lpstr>
      <vt:lpstr>Résultats de la simulation (1)</vt:lpstr>
      <vt:lpstr>Présentation PowerPoint</vt:lpstr>
      <vt:lpstr>Résultats de la simulation (3)</vt:lpstr>
      <vt:lpstr>Résultats de la simulation(4)</vt:lpstr>
      <vt:lpstr>Résultats de la simulation (5)</vt:lpstr>
      <vt:lpstr>Résultats de la simulation (6)</vt:lpstr>
      <vt:lpstr>Résultats de la simulation (7)</vt:lpstr>
      <vt:lpstr>Résultats de la simulation (8)</vt:lpstr>
      <vt:lpstr>Résultats de la simulation (9)</vt:lpstr>
      <vt:lpstr>Résultats de la simulation (10)</vt:lpstr>
      <vt:lpstr>Résultats de la simulation (11)</vt:lpstr>
      <vt:lpstr>Résultats de la simulation (11)</vt:lpstr>
      <vt:lpstr>Résultats de la simulation (12)</vt:lpstr>
      <vt:lpstr>Résultats de la simulation (13)</vt:lpstr>
      <vt:lpstr>Résultats de la simulation (14)</vt:lpstr>
      <vt:lpstr>Résultats de la simulation (15)</vt:lpstr>
      <vt:lpstr>Conclusion générale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97</cp:revision>
  <dcterms:created xsi:type="dcterms:W3CDTF">2018-06-22T19:39:57Z</dcterms:created>
  <dcterms:modified xsi:type="dcterms:W3CDTF">2018-06-24T00:06:16Z</dcterms:modified>
</cp:coreProperties>
</file>